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3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85" r:id="rId16"/>
    <p:sldId id="286" r:id="rId17"/>
    <p:sldId id="287" r:id="rId18"/>
  </p:sldIdLst>
  <p:sldSz cx="12192000" cy="6858000"/>
  <p:notesSz cx="6858000" cy="9144000"/>
  <p:custDataLst>
    <p:tags r:id="rId19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56" d="100"/>
          <a:sy n="56" d="100"/>
        </p:scale>
        <p:origin x="81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A441E4B-E877-24B2-30EC-F49DE9063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A856A-917A-DF99-5B20-C214F26A9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582" y="3214255"/>
            <a:ext cx="7195127" cy="2205037"/>
          </a:xfrm>
        </p:spPr>
        <p:txBody>
          <a:bodyPr anchor="ctr" anchorCtr="0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AEC803-FC69-9675-B1B8-AD875858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2" y="5434590"/>
            <a:ext cx="7195127" cy="785235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3A86B1-B60F-EB1F-1EFF-16DACF98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x-none" smtClean="0"/>
              <a:pPr/>
              <a:t>14.11.2024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8A17EA-A81D-848B-8DF5-8E7CFE8B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D3950-7537-0E23-E419-DF5FD56D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358619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8BE9D-76EC-C9D9-5E2E-5BB917C7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D50ED7-25A6-3011-0338-7E31BE25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853A5C-2920-030D-ECDA-C2F5CCEF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x-none" smtClean="0"/>
              <a:pPr/>
              <a:t>14.11.2024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8797C2-3E10-BECF-D3CA-27FEC0C1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F13BEF-9096-AE83-7268-826669C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5155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013C73-4525-BCC7-7284-9730E57A26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C0751-1B50-DE1E-AA6A-2CD815D5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11DF2-F974-757C-8592-DC637E7B0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 err="1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10A74F-7810-9993-C566-C424B2763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5CBA-5F64-4161-AACF-E59B22165E73}" type="datetimeFigureOut">
              <a:rPr lang="x-none" smtClean="0"/>
              <a:pPr/>
              <a:t>14.11.2024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3485C9-B02E-7086-D530-C693D1FA9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04565-149C-4DF5-B26E-9B029873F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B7DC-8EEB-4C41-815F-F8B7F1A98A5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92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92306" y="1559859"/>
          <a:ext cx="5456144" cy="2569070"/>
        </p:xfrm>
        <a:graphic>
          <a:graphicData uri="http://schemas.openxmlformats.org/drawingml/2006/table">
            <a:tbl>
              <a:tblPr/>
              <a:tblGrid>
                <a:gridCol w="5456144"/>
              </a:tblGrid>
              <a:tr h="2569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9928" y="896471"/>
          <a:ext cx="9968754" cy="3677883"/>
        </p:xfrm>
        <a:graphic>
          <a:graphicData uri="http://schemas.openxmlformats.org/drawingml/2006/table">
            <a:tbl>
              <a:tblPr/>
              <a:tblGrid>
                <a:gridCol w="9968754"/>
              </a:tblGrid>
              <a:tr h="3677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spc="13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Порядок оказания медицинской помощи взрослому населению при стоматологических заболеваниях</a:t>
                      </a:r>
                    </a:p>
                    <a:p>
                      <a:pPr algn="ctr" fontAlgn="ctr"/>
                      <a:r>
                        <a:rPr lang="ru-RU" sz="2000" b="1" i="0" u="none" strike="noStrike" spc="13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4400" b="1" i="0" u="none" strike="noStrike" spc="13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Приказ МЗ РФ № 786н от 31.07.2020</a:t>
                      </a:r>
                      <a:endParaRPr lang="ru-RU" sz="4400" b="1" i="0" u="none" strike="noStrike" spc="13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88141" y="5455495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Докладчик: старшая медицинская сестра ГБУЗ «СОКСП»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Закутилина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635" y="188260"/>
          <a:ext cx="10883153" cy="6440805"/>
        </p:xfrm>
        <a:graphic>
          <a:graphicData uri="http://schemas.openxmlformats.org/drawingml/2006/table">
            <a:tbl>
              <a:tblPr/>
              <a:tblGrid>
                <a:gridCol w="10883153"/>
              </a:tblGrid>
              <a:tr h="6329082">
                <a:tc>
                  <a:txBody>
                    <a:bodyPr/>
                    <a:lstStyle/>
                    <a:p>
                      <a:pPr algn="just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Основанием для увольнения или перевода санитарок является аттестация на предмет соответствия санитарок занимаемой должности в связи с принятием профессионального стандарта «Младший медицинский персонал».</a:t>
                      </a:r>
                    </a:p>
                    <a:p>
                      <a:pPr algn="just"/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3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Данный </a:t>
                      </a:r>
                      <a:r>
                        <a:rPr lang="ru-RU" sz="3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профстандарт</a:t>
                      </a:r>
                      <a:r>
                        <a:rPr lang="ru-RU" sz="3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предусматривает следующие требования к квалификации санитарок:</a:t>
                      </a:r>
                    </a:p>
                    <a:p>
                      <a:pPr algn="just"/>
                      <a:r>
                        <a:rPr lang="ru-RU" sz="3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среднее общее образование </a:t>
                      </a:r>
                    </a:p>
                    <a:p>
                      <a:pPr algn="l"/>
                      <a:r>
                        <a:rPr lang="ru-RU" sz="3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профессиональное обучение по должности «санитар»</a:t>
                      </a:r>
                      <a:endParaRPr lang="ru-RU" sz="3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635" y="188260"/>
          <a:ext cx="11187953" cy="6329082"/>
        </p:xfrm>
        <a:graphic>
          <a:graphicData uri="http://schemas.openxmlformats.org/drawingml/2006/table">
            <a:tbl>
              <a:tblPr/>
              <a:tblGrid>
                <a:gridCol w="11187953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Изменения при переводе:</a:t>
                      </a:r>
                      <a:endParaRPr lang="ru-RU" sz="3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теряют право на сокращенную рабочую неделю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3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(ст.350 ТК РФ «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медработников устанавливается  </a:t>
                      </a:r>
                      <a:r>
                        <a:rPr lang="ru-RU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продол-жительность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рабочего времени не более 39 часов в неделю»</a:t>
                      </a:r>
                      <a:r>
                        <a:rPr lang="ru-RU" sz="3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дополнительные отпуска;</a:t>
                      </a:r>
                    </a:p>
                    <a:p>
                      <a:pPr>
                        <a:buFontTx/>
                        <a:buNone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ограничения по совместительству.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3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(ст.284 ТК РФ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рабочего времени при работе по совместительству не должна превышать 4-х часов в день.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3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Совместительство медработников регулирует постановление Минтруда России от 30.06.2003 г. № 41. Поэтому медработники вправе работать по совместительству как по другой работе, так и по аналогичной должности, специальности, профессии).</a:t>
                      </a:r>
                      <a:endParaRPr lang="ru-RU" sz="3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635" y="188260"/>
          <a:ext cx="10883153" cy="6329082"/>
        </p:xfrm>
        <a:graphic>
          <a:graphicData uri="http://schemas.openxmlformats.org/drawingml/2006/table">
            <a:tbl>
              <a:tblPr/>
              <a:tblGrid>
                <a:gridCol w="10883153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Перевод санитарок в уборщицы создает и ряд проблем с лицензированием. </a:t>
                      </a:r>
                    </a:p>
                    <a:p>
                      <a:pPr algn="ctr"/>
                      <a:endParaRPr lang="ru-RU" sz="4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Порядки оказания медицинской помощи предусматривают должности санитарок!</a:t>
                      </a:r>
                      <a:endParaRPr lang="ru-RU" sz="4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1670" y="188260"/>
          <a:ext cx="11492753" cy="6532245"/>
        </p:xfrm>
        <a:graphic>
          <a:graphicData uri="http://schemas.openxmlformats.org/drawingml/2006/table">
            <a:tbl>
              <a:tblPr/>
              <a:tblGrid>
                <a:gridCol w="11492753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ДОЛЖНОСТНЫЕ ОБЯЗАННОСТИ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Самые основные отличия санитарки от уборщицы: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Обучение: в соответствии с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профстандартом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санитарка должна иметь профессиональную подготовку по программе "Санитар".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Уборка: обслуживание кабинетов (уборка, проветривание, дезинфекция), поддержание санитарного состояния помещений для оказания помощи пациентам.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Помощь в медицинской технологии: подготовка медицинского оборудования и необходимых инструментов, доставка стерильного материала в отделения и кабинеты, подготовка использованных одноразовых и перевязочных средств к утилизации (класс Б).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пациентами: сопровождение или транспортировка до процедурного или другого кабинета.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38058"/>
              </p:ext>
            </p:extLst>
          </p:nvPr>
        </p:nvGraphicFramePr>
        <p:xfrm>
          <a:off x="745067" y="188260"/>
          <a:ext cx="10864227" cy="6349365"/>
        </p:xfrm>
        <a:graphic>
          <a:graphicData uri="http://schemas.openxmlformats.org/drawingml/2006/table">
            <a:tbl>
              <a:tblPr/>
              <a:tblGrid>
                <a:gridCol w="10864227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Уборщица не имеет права выполнять вышеперечисленные мероприятия,</a:t>
                      </a:r>
                    </a:p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ее функциональные обязанности входят: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Мытье поверхности пола и стен.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чистоты оконных стекол и рам, протирание дверей, батарей.</a:t>
                      </a:r>
                      <a:b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Удаление пыли с мебели, полок, стеллажей.</a:t>
                      </a:r>
                      <a:b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Освобождение от мусора (класс А) урн, баков.</a:t>
                      </a:r>
                      <a:b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341" y="188260"/>
          <a:ext cx="11483788" cy="6532245"/>
        </p:xfrm>
        <a:graphic>
          <a:graphicData uri="http://schemas.openxmlformats.org/drawingml/2006/table">
            <a:tbl>
              <a:tblPr/>
              <a:tblGrid>
                <a:gridCol w="11483788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Таким образом, основное отличие между санитаркой и уборщицей заключается в </a:t>
                      </a: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специфике помещений</a:t>
                      </a:r>
                      <a: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которые они обслуживают, </a:t>
                      </a:r>
                    </a:p>
                    <a:p>
                      <a:pPr algn="ctr"/>
                      <a: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конкретных задачах </a:t>
                      </a:r>
                      <a: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обеспечению чистоты и гигиены. </a:t>
                      </a:r>
                    </a:p>
                    <a:p>
                      <a:pPr algn="ctr"/>
                      <a: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Важно понимать, что для обеих профессий требуется ответственность, внимательность к деталям и строгое соблюдение норм и правил санитарии.</a:t>
                      </a:r>
                      <a:br>
                        <a:rPr lang="ru-RU" sz="4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4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0283" y="188260"/>
          <a:ext cx="10919012" cy="6329082"/>
        </p:xfrm>
        <a:graphic>
          <a:graphicData uri="http://schemas.openxmlformats.org/drawingml/2006/table">
            <a:tbl>
              <a:tblPr/>
              <a:tblGrid>
                <a:gridCol w="10919012"/>
              </a:tblGrid>
              <a:tr h="6329082">
                <a:tc>
                  <a:txBody>
                    <a:bodyPr/>
                    <a:lstStyle/>
                    <a:p>
                      <a:pPr algn="just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3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вышеизложенного следует, понимать, что массовый перевод младшего медперсонала из санитарок в уборщики помещений нарушает не только трудовые права работников, лишая их гарантий и компенсаций, предусмотренных действующим трудовым законодательством, но и влечет нарушение лицензионных требований медицинской деятельности и как следствие проведение внеплановых проверок со стороны контролирующих органов </a:t>
                      </a:r>
                      <a:r>
                        <a:rPr lang="ru-RU" sz="3600" b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3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3600" b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Роспотребнадзора</a:t>
                      </a:r>
                      <a:r>
                        <a:rPr lang="ru-RU" sz="36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Прокуратуры.</a:t>
                      </a:r>
                      <a:endParaRPr lang="ru-RU" sz="3600" b="0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20395" y="2671484"/>
          <a:ext cx="4892040" cy="3179445"/>
        </p:xfrm>
        <a:graphic>
          <a:graphicData uri="http://schemas.openxmlformats.org/drawingml/2006/table">
            <a:tbl>
              <a:tblPr/>
              <a:tblGrid>
                <a:gridCol w="4892040"/>
              </a:tblGrid>
              <a:tr h="2492187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6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6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Желаем успехов.</a:t>
                      </a:r>
                      <a:endParaRPr lang="ru-RU" sz="6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4339"/>
            <a:ext cx="6652746" cy="3743661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3365" y="340661"/>
          <a:ext cx="9208187" cy="2265045"/>
        </p:xfrm>
        <a:graphic>
          <a:graphicData uri="http://schemas.openxmlformats.org/drawingml/2006/table">
            <a:tbl>
              <a:tblPr/>
              <a:tblGrid>
                <a:gridCol w="9208187"/>
              </a:tblGrid>
              <a:tr h="1974770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6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Спасибо за внимание.</a:t>
                      </a:r>
                    </a:p>
                    <a:p>
                      <a:pPr algn="ctr"/>
                      <a:endParaRPr lang="ru-RU" sz="6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4447" y="519970"/>
            <a:ext cx="11474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Настоящие правила определяют организацию деятельности стоматологической поликлиники, оказывающей медицинскую помощь взрослому населению со стоматологическими заболеваниями в амбулаторных условиях.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235" y="3899663"/>
            <a:ext cx="1147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Стоматологическая поликлиника является самостоятельной медицинской организацией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либо структурным подразделением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многопрофильной медицинской организации.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74377" y="636495"/>
          <a:ext cx="10013576" cy="5305874"/>
        </p:xfrm>
        <a:graphic>
          <a:graphicData uri="http://schemas.openxmlformats.org/drawingml/2006/table">
            <a:tbl>
              <a:tblPr/>
              <a:tblGrid>
                <a:gridCol w="10013576"/>
              </a:tblGrid>
              <a:tr h="5305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и штатная численность стоматологической поликлиники устанавливается руководителем медицинской организации, исходя </a:t>
                      </a:r>
                    </a:p>
                    <a:p>
                      <a:pPr algn="ctr" font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объема проводимой лечебно-диагностической работы </a:t>
                      </a:r>
                    </a:p>
                    <a:p>
                      <a:pPr algn="ctr" font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численности обслуживаемого населения, </a:t>
                      </a:r>
                    </a:p>
                    <a:p>
                      <a:pPr algn="ctr" font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также с учетом рекомендуемых штатных нормативов, </a:t>
                      </a:r>
                    </a:p>
                    <a:p>
                      <a:pPr algn="ctr" font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предусмотренных приложением № 11</a:t>
                      </a:r>
                      <a:endParaRPr lang="ru-RU" sz="6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5058" y="1120589"/>
          <a:ext cx="10004611" cy="5305874"/>
        </p:xfrm>
        <a:graphic>
          <a:graphicData uri="http://schemas.openxmlformats.org/drawingml/2006/table">
            <a:tbl>
              <a:tblPr/>
              <a:tblGrid>
                <a:gridCol w="10004611"/>
              </a:tblGrid>
              <a:tr h="5305874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Санитарка 1 должность на: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 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должность врача-стоматолога-хирурга;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- 2 должности врача-стоматолога-терапевта,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врача-стоматолога-ортопеда, врача-ортодонта;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- 2 должности медицинских сестер отделения 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физиотерапии;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- 20 должностей зубных техников</a:t>
                      </a:r>
                      <a:endParaRPr lang="ru-RU" sz="3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31576" y="304800"/>
          <a:ext cx="8937812" cy="1004048"/>
        </p:xfrm>
        <a:graphic>
          <a:graphicData uri="http://schemas.openxmlformats.org/drawingml/2006/table">
            <a:tbl>
              <a:tblPr/>
              <a:tblGrid>
                <a:gridCol w="8937812"/>
              </a:tblGrid>
              <a:tr h="1004048"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Рекомендуемые</a:t>
                      </a:r>
                      <a:r>
                        <a:rPr lang="ru-RU" sz="3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штатные нормативы</a:t>
                      </a:r>
                      <a:endParaRPr lang="ru-RU" sz="3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9625" y="188260"/>
          <a:ext cx="11456893" cy="6329082"/>
        </p:xfrm>
        <a:graphic>
          <a:graphicData uri="http://schemas.openxmlformats.org/drawingml/2006/table">
            <a:tbl>
              <a:tblPr/>
              <a:tblGrid>
                <a:gridCol w="11456893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Указом Президента РФ № 597 и последующими его поручениями предусмотрено: </a:t>
                      </a:r>
                    </a:p>
                    <a:p>
                      <a:pPr algn="just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«повышение средней заработной платы 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младшего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меди-цинского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персонала (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персонала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обеспечивающего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усло-вия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предоставления медицинских услуг), среднего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ме-дицинского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(фармацевтического) персонала (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персонала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обеспечивающего условия для предоставления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меди-цинских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услуг) - до 100% от средней заработной платы в соответствующем регионе»</a:t>
                      </a:r>
                      <a:endParaRPr lang="ru-RU" sz="3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нашему региону на 2024 г. она составляет </a:t>
                      </a:r>
                    </a:p>
                    <a:p>
                      <a:pPr algn="ctr"/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48 000 руб.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59224" y="636495"/>
          <a:ext cx="10721788" cy="5305874"/>
        </p:xfrm>
        <a:graphic>
          <a:graphicData uri="http://schemas.openxmlformats.org/drawingml/2006/table">
            <a:tbl>
              <a:tblPr/>
              <a:tblGrid>
                <a:gridCol w="10721788"/>
              </a:tblGrid>
              <a:tr h="5305874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означает, что зарплата младшего персонала равна зарплате среднего. </a:t>
                      </a:r>
                    </a:p>
                    <a:p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С одной стороны такая заработная плата младшего персонала позволит укомплектовать штатные должности санитарок.</a:t>
                      </a:r>
                    </a:p>
                    <a:p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С другой стороны, это приведет к тому, что на определенный период зарплаты среднего и младшего медперсонала будут равны.</a:t>
                      </a:r>
                      <a:endParaRPr lang="ru-RU" sz="4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54820"/>
              </p:ext>
            </p:extLst>
          </p:nvPr>
        </p:nvGraphicFramePr>
        <p:xfrm>
          <a:off x="349625" y="188260"/>
          <a:ext cx="11456893" cy="6329082"/>
        </p:xfrm>
        <a:graphic>
          <a:graphicData uri="http://schemas.openxmlformats.org/drawingml/2006/table">
            <a:tbl>
              <a:tblPr/>
              <a:tblGrid>
                <a:gridCol w="11456893"/>
              </a:tblGrid>
              <a:tr h="6329082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Медицинские организации по-разному решают этот вопрос:</a:t>
                      </a:r>
                    </a:p>
                    <a:p>
                      <a:endParaRPr lang="ru-RU" sz="4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</a:t>
                      </a: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функции </a:t>
                      </a: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уборке помещений внешнему исполнителю по договору – аутсорсинг (</a:t>
                      </a:r>
                      <a:r>
                        <a:rPr lang="ru-RU" sz="4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клининг</a:t>
                      </a: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pPr>
                        <a:buFontTx/>
                        <a:buNone/>
                      </a:pPr>
                      <a:endParaRPr lang="ru-RU" sz="4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перевод санитарок в уборщицы. </a:t>
                      </a:r>
                      <a:endParaRPr lang="ru-RU" sz="4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482" y="107578"/>
          <a:ext cx="11806518" cy="4383405"/>
        </p:xfrm>
        <a:graphic>
          <a:graphicData uri="http://schemas.openxmlformats.org/drawingml/2006/table">
            <a:tbl>
              <a:tblPr/>
              <a:tblGrid>
                <a:gridCol w="11806518"/>
              </a:tblGrid>
              <a:tr h="2890838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отличается санитарка от уборщицы?</a:t>
                      </a:r>
                      <a:endParaRPr lang="ru-RU" sz="3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Санитарка</a:t>
                      </a:r>
                      <a:r>
                        <a:rPr lang="ru-RU" sz="3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младший медицинский работник в медицинской организации, на которого возложена вспомогательная функция.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endParaRPr lang="ru-RU" sz="3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Уборщица</a:t>
                      </a:r>
                      <a:r>
                        <a:rPr lang="ru-RU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– работник любой организации, главной задачей которого является наведение порядка в окружающем пространстве.</a:t>
                      </a:r>
                    </a:p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3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8776" y="3325714"/>
            <a:ext cx="2483223" cy="35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70729"/>
            <a:ext cx="2568212" cy="34872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19835" y="3318570"/>
            <a:ext cx="87674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Функциональные обязанности санитарок и уборщиков производственных помещений отличаются.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переводе для работника серьезно поменяется его трудовая функция.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Именно поэтому необходимо получить согласие работника!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43550" y="3873659"/>
          <a:ext cx="1104900" cy="255270"/>
        </p:xfrm>
        <a:graphic>
          <a:graphicData uri="http://schemas.openxmlformats.org/drawingml/2006/table">
            <a:tbl>
              <a:tblPr/>
              <a:tblGrid>
                <a:gridCol w="1104900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22.10.2024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C:\Users\Пользователь\Downloads\1709770972_bogatyr-club-eoiw-p-stomatolog-fon-dlya-prezentatsii-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29553" y="188260"/>
          <a:ext cx="10246659" cy="6329082"/>
        </p:xfrm>
        <a:graphic>
          <a:graphicData uri="http://schemas.openxmlformats.org/drawingml/2006/table">
            <a:tbl>
              <a:tblPr/>
              <a:tblGrid>
                <a:gridCol w="10246659"/>
              </a:tblGrid>
              <a:tr h="6329082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 моменты перевода:</a:t>
                      </a:r>
                    </a:p>
                    <a:p>
                      <a:pPr algn="ctr"/>
                      <a:endParaRPr lang="ru-RU" sz="4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Разъяснить сотрудникам необходимость перевода. Перевод санитарок в уборщицы без согласия невозможен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(ст. 72, 72.1 ТК РФ).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Приказ и дополнительное соглашение к трудовому договору. В котором отражено: условия, наименование должности, обязанности работника и новые условия оплаты труда.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525</Words>
  <Application>Microsoft Office PowerPoint</Application>
  <PresentationFormat>Широкоэкранный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Никифорова Г.Н.</cp:lastModifiedBy>
  <cp:revision>70</cp:revision>
  <dcterms:created xsi:type="dcterms:W3CDTF">2023-02-11T09:56:11Z</dcterms:created>
  <dcterms:modified xsi:type="dcterms:W3CDTF">2024-11-14T11:24:20Z</dcterms:modified>
</cp:coreProperties>
</file>