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3" r:id="rId1"/>
  </p:sldMasterIdLst>
  <p:notesMasterIdLst>
    <p:notesMasterId r:id="rId27"/>
  </p:notesMasterIdLst>
  <p:sldIdLst>
    <p:sldId id="256" r:id="rId2"/>
    <p:sldId id="337" r:id="rId3"/>
    <p:sldId id="329" r:id="rId4"/>
    <p:sldId id="344" r:id="rId5"/>
    <p:sldId id="330" r:id="rId6"/>
    <p:sldId id="265" r:id="rId7"/>
    <p:sldId id="347" r:id="rId8"/>
    <p:sldId id="328" r:id="rId9"/>
    <p:sldId id="331" r:id="rId10"/>
    <p:sldId id="258" r:id="rId11"/>
    <p:sldId id="323" r:id="rId12"/>
    <p:sldId id="340" r:id="rId13"/>
    <p:sldId id="342" r:id="rId14"/>
    <p:sldId id="332" r:id="rId15"/>
    <p:sldId id="279" r:id="rId16"/>
    <p:sldId id="322" r:id="rId17"/>
    <p:sldId id="284" r:id="rId18"/>
    <p:sldId id="321" r:id="rId19"/>
    <p:sldId id="345" r:id="rId20"/>
    <p:sldId id="317" r:id="rId21"/>
    <p:sldId id="343" r:id="rId22"/>
    <p:sldId id="285" r:id="rId23"/>
    <p:sldId id="301" r:id="rId24"/>
    <p:sldId id="339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Томилина" initials="Т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927852102454611E-2"/>
          <c:y val="3.5780845760522074E-2"/>
          <c:w val="0.83781536567188364"/>
          <c:h val="0.83110286807882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очаги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3.7976291164780983E-3"/>
                  <c:y val="5.08127534947095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AB-42FE-B164-1E3AC7EF84EB}"/>
                </c:ext>
              </c:extLst>
            </c:dLbl>
            <c:dLbl>
              <c:idx val="1"/>
              <c:layout>
                <c:manualLayout>
                  <c:x val="2.01971286344528E-3"/>
                  <c:y val="-1.04946325202328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AB-42FE-B164-1E3AC7EF84EB}"/>
                </c:ext>
              </c:extLst>
            </c:dLbl>
            <c:dLbl>
              <c:idx val="2"/>
              <c:layout>
                <c:manualLayout>
                  <c:x val="2.1334995036393282E-3"/>
                  <c:y val="-2.8273714471038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AB-42FE-B164-1E3AC7EF84EB}"/>
                </c:ext>
              </c:extLst>
            </c:dLbl>
            <c:dLbl>
              <c:idx val="3"/>
              <c:layout>
                <c:manualLayout>
                  <c:x val="-3.3282592256774347E-3"/>
                  <c:y val="-1.6993166737188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AB-42FE-B164-1E3AC7EF84EB}"/>
                </c:ext>
              </c:extLst>
            </c:dLbl>
            <c:dLbl>
              <c:idx val="5"/>
              <c:layout>
                <c:manualLayout>
                  <c:x val="-8.5339980145575211E-3"/>
                  <c:y val="6.7228041398358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AB-42FE-B164-1E3AC7EF84EB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708</c:v>
                </c:pt>
                <c:pt idx="1">
                  <c:v>680</c:v>
                </c:pt>
                <c:pt idx="2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AB-42FE-B164-1E3AC7EF84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Контактные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6028693944400443E-3"/>
                  <c:y val="0.12882022021859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AB-42FE-B164-1E3AC7EF84EB}"/>
                </c:ext>
              </c:extLst>
            </c:dLbl>
            <c:dLbl>
              <c:idx val="1"/>
              <c:layout>
                <c:manualLayout>
                  <c:x val="7.2325073199752008E-3"/>
                  <c:y val="0.117615723103754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AB-42FE-B164-1E3AC7EF84EB}"/>
                </c:ext>
              </c:extLst>
            </c:dLbl>
            <c:dLbl>
              <c:idx val="2"/>
              <c:layout>
                <c:manualLayout>
                  <c:x val="-2.989419102698853E-3"/>
                  <c:y val="0.21258522894026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AB-42FE-B164-1E3AC7EF84EB}"/>
                </c:ext>
              </c:extLst>
            </c:dLbl>
            <c:dLbl>
              <c:idx val="3"/>
              <c:layout>
                <c:manualLayout>
                  <c:x val="-5.6893320097050155E-3"/>
                  <c:y val="0.19461353404579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AB-42FE-B164-1E3AC7EF84EB}"/>
                </c:ext>
              </c:extLst>
            </c:dLbl>
            <c:dLbl>
              <c:idx val="4"/>
              <c:layout>
                <c:manualLayout>
                  <c:x val="0"/>
                  <c:y val="0.16807010349589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AB-42FE-B164-1E3AC7EF84EB}"/>
                </c:ext>
              </c:extLst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600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5390</c:v>
                </c:pt>
                <c:pt idx="1">
                  <c:v>4807</c:v>
                </c:pt>
                <c:pt idx="2">
                  <c:v>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AB-42FE-B164-1E3AC7EF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856192"/>
        <c:axId val="14889075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показатель</c:v>
                </c:pt>
              </c:strCache>
            </c:strRef>
          </c:tx>
          <c:spPr>
            <a:ln w="44426">
              <a:solidFill>
                <a:srgbClr val="C00000"/>
              </a:solidFill>
            </a:ln>
          </c:spPr>
          <c:marker>
            <c:symbol val="diamond"/>
            <c:size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7.6</c:v>
                </c:pt>
                <c:pt idx="1">
                  <c:v>7.1</c:v>
                </c:pt>
                <c:pt idx="2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8AB-42FE-B164-1E3AC7EF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92288"/>
        <c:axId val="148894080"/>
      </c:lineChart>
      <c:catAx>
        <c:axId val="14885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890752"/>
        <c:crosses val="autoZero"/>
        <c:auto val="1"/>
        <c:lblAlgn val="ctr"/>
        <c:lblOffset val="100"/>
        <c:noMultiLvlLbl val="0"/>
      </c:catAx>
      <c:valAx>
        <c:axId val="14889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856192"/>
        <c:crosses val="autoZero"/>
        <c:crossBetween val="between"/>
      </c:valAx>
      <c:catAx>
        <c:axId val="14889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8894080"/>
        <c:crosses val="autoZero"/>
        <c:auto val="1"/>
        <c:lblAlgn val="ctr"/>
        <c:lblOffset val="100"/>
        <c:noMultiLvlLbl val="0"/>
      </c:catAx>
      <c:valAx>
        <c:axId val="1488940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148892288"/>
        <c:crosses val="max"/>
        <c:crossBetween val="between"/>
        <c:majorUnit val="1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57652056498718"/>
          <c:y val="0.93387266338443264"/>
          <c:w val="0.53684074847141827"/>
          <c:h val="6.4647841461088956E-2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2F905-E0D8-450A-8077-CCA8C856670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900F-88D1-409C-9016-34BA17A1F3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1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9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32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5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23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2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2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4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7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8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1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9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8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C28F-BF39-4E08-8B84-568A570E5AE1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normativ.kontur.ru/document?moduleid=1&amp;documentid=29576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038" y="905164"/>
            <a:ext cx="9680588" cy="312189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 работы медицинской сестры участковой в очагах туберкулезной инфекции в современных условиях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2087" y="4623758"/>
            <a:ext cx="5817704" cy="200995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algn="ctr"/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Старшая медицинская сестра  диспансерного отделения № 7   ГБУЗ «СОКПТД им. Н.В. Постникова»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Томилина Татьяна Николаевна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28.11.2024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5064" y="672861"/>
            <a:ext cx="8600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B0335E-2058-263A-ED4E-A1CE53D3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7" y="-4710"/>
            <a:ext cx="1444877" cy="14448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0359DC-D88C-19CC-AC3C-9757B4E95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18" y="0"/>
            <a:ext cx="1446482" cy="14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271" y="190500"/>
            <a:ext cx="9861342" cy="13239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Порядок диспансерного наблюдения за  больными туберкулезом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400" b="1" dirty="0"/>
              <a:t> </a:t>
            </a:r>
            <a:r>
              <a:rPr lang="ru-RU" sz="900" b="1" dirty="0">
                <a:solidFill>
                  <a:srgbClr val="0070C0"/>
                </a:solidFill>
              </a:rPr>
              <a:t>Приказ МЗ  РФ от 13.03.2019 № 127н «Об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4887" y="1628775"/>
            <a:ext cx="11147563" cy="509154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6200" b="1" dirty="0">
                <a:latin typeface="+mj-lt"/>
              </a:rPr>
              <a:t>    </a:t>
            </a:r>
            <a:r>
              <a:rPr lang="ru-RU" sz="6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об установлении диспансерного наблюдения пациента  по месту жительства (пребывания) или его прекращении принимается врачебной комиссией медицинской противотуберкулезной организации.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Об установлении и прекращении диспансерного наблюдения пациент (его законный представитель) извещается в трехдневный срок  в письменной форме.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Врач-фтизиатр участковый  при проведении диспансерного наблюдения: ведет учет пациентов, находящихся под диспансерным наблюдением, устанавливает группу диспансерного наблюдения , разрабатывает индивидуальный план  наблюдения пациента и вносит указанные сведения в медицинскую документацию пациента.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Все впервые выявленные больные подлежат обязательному стационарному лечению. В случае отказа больного от госпитализации в очагах I и II групп эпидемиологической отягощенности (выделение микобактерий, стадия распада, проживание в общежитии или коммунальной квартире, наличие детей и подростков, беременных женщин и </a:t>
            </a:r>
            <a:r>
              <a:rPr lang="ru-RU" sz="6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иммунокомпрометированных</a:t>
            </a:r>
            <a:r>
              <a:rPr lang="ru-RU" sz="6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лиц по месту проживания больного), подается обращение в прокуратуру на госпитализацию в недобровольном порядке.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На основе клинических рекомендаций и с учетом стандартов медицинской помощи  осуществляет проведение диспансерных приемов, профилактических, диагностических, лечебных и реабилитационных мероприятий, включая контролируемое лечение пациентов в амбулаторных условиях, в том числе на дому, и в условиях дневного стационара. О</a:t>
            </a: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рганизует обследование пациента с целью оценки эффективности проводимого курса химиотерапии на основе результатов микроскопии мокроты, посева мокроты и клинико-рентгенологических данных.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В случае невозможности посещения пациентом, подлежащим диспансерному наблюдению,  противотуберкулезного диспансера в связи с тяжестью состояния или нарушением двигательных функций или неявки в назначенный день организует проведение  приема (осмотра, консультации) на дому.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Сроки наблюдения и объем необходимых лечебно-диагностических и противоэпидемических мероприятий определяется с учетом клинической формы туберкулеза, наличия лекарственной устойчивости  возбудителя туберкулеза, осложнений, фоновых и сопутствующих заболеваний.</a:t>
            </a:r>
            <a:endParaRPr lang="ru-RU" sz="6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6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6400" b="1" dirty="0">
              <a:latin typeface="+mj-lt"/>
            </a:endParaRPr>
          </a:p>
          <a:p>
            <a:pPr marL="0" indent="0">
              <a:buNone/>
            </a:pPr>
            <a:endParaRPr lang="ru-RU" sz="5000" b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55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A2D19-3DC2-CE78-EE8D-144A5979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504826"/>
            <a:ext cx="8911687" cy="685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Формы извещений о взятии и снятия с учета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38275"/>
            <a:ext cx="3786214" cy="458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428750"/>
            <a:ext cx="3787802" cy="461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029700" y="1628775"/>
            <a:ext cx="2647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Факт получения извещения пациентом на руки регистрируется в «Журнале регистрации извещения о взятии на учет и снятии с учета в ПТД»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Корешок извещения с подписью пациента вклеивается в амбулаторную карту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60513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624110"/>
            <a:ext cx="950436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/>
              </a:rPr>
              <a:t>Группы диспансерного наблюдения за лицами находящимися в контакте с источником туберкулеза </a:t>
            </a:r>
            <a:br>
              <a:rPr lang="ru-RU" sz="2800" dirty="0">
                <a:solidFill>
                  <a:schemeClr val="accent1"/>
                </a:solidFill>
                <a:latin typeface="Calibri"/>
              </a:rPr>
            </a:br>
            <a:r>
              <a:rPr lang="ru-RU" sz="1200" b="1" dirty="0">
                <a:solidFill>
                  <a:srgbClr val="0070C0"/>
                </a:solidFill>
                <a:latin typeface="Calibri"/>
              </a:rPr>
              <a:t>Приказ МЗ  РФ от 13.03.2019 № 127н "Об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5449" y="2228850"/>
            <a:ext cx="92487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IV</a:t>
            </a:r>
            <a:r>
              <a:rPr lang="ru-RU" sz="2000" b="1" dirty="0">
                <a:solidFill>
                  <a:srgbClr val="C00000"/>
                </a:solidFill>
                <a:latin typeface="Calibri"/>
              </a:rPr>
              <a:t>А </a:t>
            </a:r>
            <a:r>
              <a:rPr lang="ru-RU" sz="2000" b="1" dirty="0">
                <a:solidFill>
                  <a:srgbClr val="FFFF00"/>
                </a:solidFill>
                <a:latin typeface="Calibri"/>
              </a:rPr>
              <a:t>-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- Лица, состоящие в   бытовом    (родственном, квартирном) и производственном   контакте с больным активной формой туберкулеза с   установленным или неустановленным </a:t>
            </a:r>
            <a:r>
              <a:rPr lang="ru-RU" sz="2000" b="1" dirty="0" err="1">
                <a:solidFill>
                  <a:prstClr val="black"/>
                </a:solidFill>
                <a:latin typeface="Calibri"/>
              </a:rPr>
              <a:t>бактериовыделением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0" indent="-342900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IV</a:t>
            </a:r>
            <a:r>
              <a:rPr lang="ru-RU" sz="2000" b="1" dirty="0">
                <a:solidFill>
                  <a:srgbClr val="C00000"/>
                </a:solidFill>
                <a:latin typeface="Calibri"/>
              </a:rPr>
              <a:t> Б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- Лица, имеющие профессиональный контакт с источником инфекции:  работники  противотуберкулезных  учреждений.</a:t>
            </a:r>
          </a:p>
          <a:p>
            <a:pPr marL="342900" lvl="0" indent="-342900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Calibri"/>
              </a:rPr>
              <a:t>IV</a:t>
            </a:r>
            <a:r>
              <a:rPr lang="ru-RU" sz="2000" b="1" dirty="0">
                <a:solidFill>
                  <a:srgbClr val="C00000"/>
                </a:solidFill>
                <a:latin typeface="Calibri"/>
              </a:rPr>
              <a:t> В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Лица, находящиеся или находившиеся в контакте с больным туберкулезом сельскохозяйственным животным.</a:t>
            </a:r>
          </a:p>
          <a:p>
            <a:pPr marL="342900" lvl="0" indent="-342900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Обследование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в соответствии с индивидуальным планом, но не реже 1 раз в 6  месяцев.</a:t>
            </a:r>
          </a:p>
          <a:p>
            <a:pPr marL="342900" lvl="0" indent="-342900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/>
              </a:rPr>
              <a:t>Длительность наблюдения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определяют   сроком излечения    больного (или сроком  работы в   условиях  профессионального   контакта)  плюс 1 год после прекращения    контакта( при наличии ВИЧ-инфекции – 2 года. Для лиц, контактировавших с умершим от туберкулеза: взрослые – 2 года, дети – 5 лет.</a:t>
            </a:r>
          </a:p>
        </p:txBody>
      </p:sp>
    </p:spTree>
    <p:extLst>
      <p:ext uri="{BB962C8B-B14F-4D97-AF65-F5344CB8AC3E}">
        <p14:creationId xmlns:p14="http://schemas.microsoft.com/office/powerpoint/2010/main" val="207540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A53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численности впервые выявленных очагов туберкулеза и контактных лиц по данным мониторинга ГБУЗ «СОКПТД» </a:t>
            </a:r>
            <a:br>
              <a:rPr lang="ru-RU" sz="2400" b="1" dirty="0">
                <a:solidFill>
                  <a:srgbClr val="A53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A53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период с 2021 по 2023 гг. (в </a:t>
            </a:r>
            <a:r>
              <a:rPr lang="ru-RU" sz="2400" b="1" dirty="0" err="1">
                <a:solidFill>
                  <a:srgbClr val="A53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абс</a:t>
            </a:r>
            <a:r>
              <a:rPr lang="ru-RU" sz="2400" b="1" dirty="0">
                <a:solidFill>
                  <a:srgbClr val="A53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br>
              <a:rPr lang="ru-RU" sz="2400" b="1" dirty="0">
                <a:solidFill>
                  <a:srgbClr val="A53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70214"/>
              </p:ext>
            </p:extLst>
          </p:nvPr>
        </p:nvGraphicFramePr>
        <p:xfrm>
          <a:off x="2119647" y="1661567"/>
          <a:ext cx="8053053" cy="462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41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03D3-D99C-55E5-BB4C-37F8F201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172278"/>
            <a:ext cx="10257183" cy="7745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Организация и проведение санитарно-противоэпидемических мероприятий в очагах туберкулеза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b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         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СанПиН 3.3686-21 «Санитарно-эпидемиологические требования по профилактике инфекционных болезней», раздел 8 Профилактика туберкулеза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D6421-C419-93C6-C568-92F813BE6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9" y="1722783"/>
            <a:ext cx="5408611" cy="4962939"/>
          </a:xfrm>
        </p:spPr>
        <p:txBody>
          <a:bodyPr>
            <a:normAutofit fontScale="850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первичное обследование очага туберкулеза </a:t>
            </a: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течение 3 календарных дней </a:t>
            </a: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момента получения экстренного извещения;</a:t>
            </a:r>
          </a:p>
          <a:p>
            <a:pPr algn="just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разработка планов оздоровительных мероприятий, динамическое наблюдение за очагом;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изоляция и лечение больного туберкулёзом;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изоляция из очага детей (в том числе изоляция новорожденных от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бактериовыделителей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период формирования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поствакцинного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иммунитета не менее чем на 2 месяца), подростков, беременных женщин (в случае если больной туберкулёзом не госпитализирован), с указанием в карте эпидемиологического обследования и наблюдения за очагом туберкулёза;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заключительной дезинфекции, текущей дезинфекции и обучение больного и контактных лиц ее методам;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 текущей дезинфекции в очаге при выдаче дезинфицирующих  средств  -  ежемесячно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6063F9-6D89-FEC9-C4E5-E856C9AD8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7635" y="1722783"/>
            <a:ext cx="5009322" cy="4810539"/>
          </a:xfrm>
        </p:spPr>
        <p:txBody>
          <a:bodyPr>
            <a:normAutofit fontScale="850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первичное обследование лиц, контактировавших с больным, </a:t>
            </a: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течение 14 календарных дней </a:t>
            </a: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момента выявления больного</a:t>
            </a:r>
            <a:r>
              <a:rPr lang="ru-RU" sz="1900" b="1" dirty="0">
                <a:solidFill>
                  <a:prstClr val="black"/>
                </a:solidFill>
                <a:latin typeface="Calibri"/>
              </a:rPr>
              <a:t>;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динамическое наблюдение и обследование контактных лиц (проведение флюорографического обследования,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туберкулинодиагностики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бактериологического обследования, общих клинических анализов);</a:t>
            </a:r>
          </a:p>
          <a:p>
            <a:pPr algn="just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проведение контролируемой химиотерапии или превентивного лечения контактным лицам;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обучение больных и контактных лиц гигиеническим навыкам;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определение условий, при которых очаг туберкулёза может быть снят с эпидемиологического учета;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заполнение и динамическое ведение карты, отражающей  характеристику       очага туберкулёза и весь комплекс проводимых в очаге мероприятий с указанием сроков их проведения.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95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79412"/>
            <a:ext cx="8911687" cy="152558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Карта эпидемиологического обследования и наблюдения за очагом туберкулеза </a:t>
            </a:r>
            <a:b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Приказ Минздрава России от 21.03.2003 № 109 «О совершенствовании противотуберкулезных мероприятий в Российской Федерации» в ред. Приказов Минздравсоцразвития РФ от 29.10.2009 №855, от 05.06.2017 №297,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приложение 12 (приложение №2 к Рекомендациям по противоэпидемическим мероприятиям в очагах туберкулеза)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br>
              <a:rPr lang="ru-RU" sz="4400" dirty="0">
                <a:solidFill>
                  <a:srgbClr val="0070C0"/>
                </a:solidFill>
              </a:rPr>
            </a:br>
            <a:br>
              <a:rPr lang="ru-RU" sz="4400" dirty="0">
                <a:solidFill>
                  <a:srgbClr val="FF0000"/>
                </a:solidFill>
              </a:rPr>
            </a:br>
            <a:endParaRPr lang="ru-RU" sz="1300" b="1" dirty="0"/>
          </a:p>
        </p:txBody>
      </p:sp>
      <p:pic>
        <p:nvPicPr>
          <p:cNvPr id="5" name="Содержимое 4" descr="эпид карта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0400" y="1905000"/>
            <a:ext cx="4165600" cy="469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431235" y="1905000"/>
            <a:ext cx="5088835" cy="457358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+mj-lt"/>
              </a:rPr>
              <a:t>  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Информацию о первичном обследовании домашнего и производственного  очага вносят в карту эпидемиологического обследования и наблюдения за очагом туберкулеза, которая регулярно заполняется.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Ежегодно обновляется план санитарно-противоэпидемических (профилактических) мероприятий, отмечается дата реализации оздоровительных мероприятий, вносится информация об обследовании и химиопрофилактики контактных лиц (взрослых и детей) по месту проживания и по месту работы, учебы и прочее.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Кратность обследования очагов туберкулёза  при динамическом наблюдении составляет: для очагов 1 группы - 4 раза в год, для очагов 2 группы - 2 раза в год,  для очагов 3 группы - 1 раз в год.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DFF1B-7543-B1AB-16D0-1C2304C8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Динамическое наблюдение за очагами заносится в карту участковой медицинской сестры ф№085/у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174F39-45B2-ED3C-3A6F-E53DFD7F6A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/>
        </p:blipFill>
        <p:spPr>
          <a:xfrm>
            <a:off x="1187999" y="1990724"/>
            <a:ext cx="5557357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190747" y="1905001"/>
            <a:ext cx="4313864" cy="443864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Работа участковой медицинской сестры при посещении очага отражается в «Карте участковой медсестры»</a:t>
            </a: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Отмечается посещение очага медицинской сестрой, выдача дезинфицирующих средств, контроль проведения текущей и заключительной дезинфекции, отмечается дата выполнения оздоровительных мероприятий, проведения профилактических бесед с контактными лицами и пациентом</a:t>
            </a:r>
          </a:p>
        </p:txBody>
      </p:sp>
    </p:spTree>
    <p:extLst>
      <p:ext uri="{BB962C8B-B14F-4D97-AF65-F5344CB8AC3E}">
        <p14:creationId xmlns:p14="http://schemas.microsoft.com/office/powerpoint/2010/main" val="211222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313" y="198783"/>
            <a:ext cx="9596299" cy="134585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Санитарно-противоэпидемических мероприятий  в очагах туберкулеза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br>
              <a:rPr lang="ru-RU" sz="7200" dirty="0">
                <a:solidFill>
                  <a:schemeClr val="accent1"/>
                </a:solidFill>
              </a:rPr>
            </a:br>
            <a:r>
              <a:rPr lang="ru-RU" sz="1400" b="1" dirty="0" err="1">
                <a:solidFill>
                  <a:srgbClr val="0070C0"/>
                </a:solidFill>
              </a:rPr>
              <a:t>СанПиН</a:t>
            </a:r>
            <a:r>
              <a:rPr lang="ru-RU" sz="1400" b="1" dirty="0">
                <a:solidFill>
                  <a:srgbClr val="0070C0"/>
                </a:solidFill>
              </a:rPr>
              <a:t> 3.3686-21 «Санитарно-эпидемиологические требования по профилактике инфекционных болезней», раздел 8 Профилактика туберкулеза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0924" y="1544638"/>
            <a:ext cx="9778379" cy="43665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           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Первичное обследование очага и противоэпидемические мероприятия 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месту работы или учебы больного.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Не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позднее 3 календарных дней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после получения сообщения о больных, выделяющих микобактерии туберкулеза (МБТ), фтизиатр и эпидемиолог проводят эпидемиологическое обследование предприятия.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На всех находящихся в контакте лиц составляют списки с указанием даты, номера и результата флюорографического обследования и других обследований на туберкулез. Лицам, находящимся в контакте, проводят анализ крови, мочи, пробу Манту, по показаниям - исследование мокроты на МБТ и осмотр фтизиатра. Контактным лицам, у которых от момента предыдущего обследования прошло свыше 6 месяцев, флюорографическое обследование и туберкулиновые пробы проводят в обязательном порядке. Фтизиатр по показаниям назначает профилактическое лечение.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EA5F3-B53D-69CB-D5FF-E3E5AB39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12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/>
                </a:solidFill>
              </a:rPr>
              <a:t>Медицинская документация на участке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C74F575-5BB0-BCA0-5ED8-1C095DD99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338" y="2133600"/>
            <a:ext cx="4668252" cy="4100290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Паспорт участка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эпидемиологического  обследования и наблюдения за очагом  туберкулеза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 085/у –карта участковой медсестры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 060/у – журнал регистрации инфекционных заболеваний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подачи заявок на заключительную дезинфекцию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регистрации извещения о взятии на учет и снятии с учета в ПТД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выдачи дезинфицирующих средств и проведения инструктажа</a:t>
            </a:r>
          </a:p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7F4C12D-945F-C4C4-7855-3147BED6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6359" y="2126222"/>
            <a:ext cx="4668252" cy="4531252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 058/у -экстренное извещение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 089/у -извещение о в/выявленном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передачи контактных лиц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санитарно-просветительской работы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Ежемесячный отчет о выдаче дезинфицирующих средств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вызова пациентов и контактных  по месяцам на прием и обследование по участкам</a:t>
            </a:r>
          </a:p>
          <a:p>
            <a:r>
              <a:rPr lang="ru-RU" alt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посещения очагов и вызова пациентов и контактных лиц на обследование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363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565" y="304800"/>
            <a:ext cx="9882507" cy="95415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A53010"/>
                </a:solidFill>
              </a:rPr>
              <a:t>Дезинфекционные мероприятия в очагах туберкулезной инфекции </a:t>
            </a:r>
            <a:br>
              <a:rPr lang="ru-RU" sz="2200" b="1" dirty="0">
                <a:solidFill>
                  <a:srgbClr val="A53010"/>
                </a:solidFill>
              </a:rPr>
            </a:br>
            <a: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1100" b="1" dirty="0">
                <a:solidFill>
                  <a:srgbClr val="0070C0"/>
                </a:solidFill>
              </a:rPr>
              <a:t>СанПиН 3.3686-21 «Санитарно-эпидемиологические требования по профилактике инфекционных болезней»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8982" y="1417983"/>
            <a:ext cx="5430982" cy="4493239"/>
          </a:xfrm>
        </p:spPr>
        <p:txBody>
          <a:bodyPr>
            <a:normAutofit fontScale="25000" lnSpcReduction="20000"/>
          </a:bodyPr>
          <a:lstStyle/>
          <a:p>
            <a:pPr lvl="0" algn="just">
              <a:buClr>
                <a:srgbClr val="A53010"/>
              </a:buClr>
              <a:buNone/>
            </a:pPr>
            <a:r>
              <a:rPr lang="ru-RU" sz="4800" b="1" dirty="0">
                <a:solidFill>
                  <a:srgbClr val="A53010"/>
                </a:solidFill>
              </a:rPr>
              <a:t>Текущая дезинфекция в очагах туберкулеза</a:t>
            </a:r>
            <a:endParaRPr lang="ru-RU" sz="4800" b="1" dirty="0">
              <a:solidFill>
                <a:srgbClr val="C00000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5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Дезинфекционные средства для проведения текущей дезинфекции в очаге и плевательницы для сбора мокроты выдают в диспансере больному или лицам, с ним проживающим. Дата и количество выданных дезинфекционных средств фиксируется в карте эпидемиологического наблюдения за очагом.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5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Больной и члены его семьи, общающиеся с ним в местах общего пользования дома, должны обучаться навыкам гигиены и методам текущей дезинфекции. Обучение навыкам проведения текущей дезинфекции в очаге проводит медицинская сестра участковая  диспансера начиная с первого посещения очага и затем при каждом его патронаже.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5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В комнате больного ограничивается число предметов повседневного пользования, оставляют вещи, легко поддающиеся мытью, очистке, обеззараживанию. Мягкую мебель закрывают чехлами.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5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Для уборки помещения, где проживает больной, обеззараживания посуды, остатков пищи и т.д. родственникам больного рекомендуют переодеваться в специально выделенную одежду (халат), косынку  перчатки, при смене постельного белья необходимо надевать  одноразовую маску.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5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В пользовании у больного должно быть 2 плевательницы - одна для сбора мокроты, вторая, уже использованная, в это время подлежит обработке.</a:t>
            </a:r>
          </a:p>
          <a:p>
            <a:pPr marL="0" lvl="0" indent="0">
              <a:lnSpc>
                <a:spcPct val="120000"/>
              </a:lnSpc>
              <a:buClr>
                <a:srgbClr val="A53010"/>
              </a:buClr>
              <a:buNone/>
            </a:pPr>
            <a:endParaRPr lang="ru-RU" sz="4800" b="1" dirty="0">
              <a:solidFill>
                <a:srgbClr val="C00000"/>
              </a:solidFill>
            </a:endParaRPr>
          </a:p>
          <a:p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5843" y="1258957"/>
            <a:ext cx="5138230" cy="4644887"/>
          </a:xfrm>
        </p:spPr>
        <p:txBody>
          <a:bodyPr>
            <a:noAutofit/>
          </a:bodyPr>
          <a:lstStyle/>
          <a:p>
            <a:pPr lvl="0" algn="just">
              <a:buClr>
                <a:srgbClr val="A53010"/>
              </a:buClr>
              <a:buNone/>
            </a:pPr>
            <a:r>
              <a:rPr lang="ru-RU" sz="1200" b="1" dirty="0">
                <a:solidFill>
                  <a:srgbClr val="A53010"/>
                </a:solidFill>
              </a:rPr>
              <a:t>Текущая дезинфекция в очагах туберкулеза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приема пищи посуду больного сначала обеззараживают, затем промывают в проточной воде. 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Грязное белье больного, спецодежду собирают в бак с плотно закрытой крышкой отдельно от белья членов семьи и обеззараживают.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Предметы ухода за больным и уборочный инвентарь обеззараживают в отдельных емкостях после каждого их использования.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ситуациях, когда нет возможности пользоваться специальными дезинфицирующими средствами, рекомендуется широко применять кипячение (посуда, пищевые отходы, белье и т.д.).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Мягкую мебель, постельные принадлежности, ковры, меха необходимо периодически выколачивать через мокрые простыни, которые после уборки следует прокипятить. 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Рекомендуется отпаривание одежды 1 раз в неделю. 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Летом вещи больного, постель, ковры, меха следует, по возможности, долго держать под открытыми лучами солнца.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3831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DC8ED7-78C3-2E17-ACEE-29CB0B691590}"/>
              </a:ext>
            </a:extLst>
          </p:cNvPr>
          <p:cNvSpPr txBox="1"/>
          <p:nvPr/>
        </p:nvSpPr>
        <p:spPr>
          <a:xfrm>
            <a:off x="3047999" y="265044"/>
            <a:ext cx="7381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Структурные подразделения ГБУЗ «СОКПТД»</a:t>
            </a:r>
            <a:br>
              <a:rPr lang="ru-RU" altLang="ru-RU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B6706EB-4CAE-3456-A028-CDF1DACBE0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80492" y="1096041"/>
            <a:ext cx="8581293" cy="5304759"/>
          </a:xfrm>
        </p:spPr>
      </p:pic>
    </p:spTree>
    <p:extLst>
      <p:ext uri="{BB962C8B-B14F-4D97-AF65-F5344CB8AC3E}">
        <p14:creationId xmlns:p14="http://schemas.microsoft.com/office/powerpoint/2010/main" val="39110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253" y="187524"/>
            <a:ext cx="9967360" cy="145305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1"/>
                </a:solidFill>
              </a:rPr>
              <a:t>Дезинфекционные мероприятия в очагах туберкулеза</a:t>
            </a:r>
            <a:r>
              <a:rPr lang="ru-RU" sz="2700" dirty="0">
                <a:solidFill>
                  <a:schemeClr val="accent1"/>
                </a:solidFill>
              </a:rPr>
              <a:t> </a:t>
            </a:r>
            <a:br>
              <a:rPr lang="ru-RU" sz="8000" dirty="0"/>
            </a:br>
            <a:r>
              <a:rPr lang="ru-RU" sz="1600" b="1" dirty="0">
                <a:solidFill>
                  <a:srgbClr val="0070C0"/>
                </a:solidFill>
              </a:rPr>
              <a:t>СанПиН 3.3686-21 «Санитарно-эпидемиологические требования по профилактике инфекционных болезней»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696CEF-54CF-7B30-F090-3F17E758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828800"/>
            <a:ext cx="7155511" cy="45641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Выдача дезинфицирующих средств  в очаги туберкулезной инфекции для проведения текущей дезинфекции проводится  на основании внутреннего приказа учреждения.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Согласно приказа ГБУЗ «СОКПТД» утверждены: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нормы выдачи дезинфицирующих средств в очаги туберкулеза;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«Журнала учета дезинфицирующих средств, выданных больным, выделяющим МБТ(+) и проведение инструктажа по их применению»;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ежемесячного отчета по учету дезинфицирующих  средств для туберкулезных очагов;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«Памятка для проведения текущей дезинфекции и первой помощи при случайном отравлении дезинфицирующим средством».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54264-B399-01DF-0447-BD6AB1DA9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92" y="4008717"/>
            <a:ext cx="3045608" cy="29300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1F4C5-29A6-06EA-9629-9D0C8339D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47" y="1438276"/>
            <a:ext cx="3026090" cy="26383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64545"/>
          </a:xfrm>
        </p:spPr>
        <p:txBody>
          <a:bodyPr>
            <a:noAutofit/>
          </a:bodyPr>
          <a:lstStyle/>
          <a:p>
            <a:pPr algn="ctr"/>
            <a:r>
              <a:rPr lang="ru-RU" sz="2400" b="1" kern="150" dirty="0">
                <a:solidFill>
                  <a:srgbClr val="A5301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Заключительная дезинфекция</a:t>
            </a:r>
            <a:br>
              <a:rPr lang="ru-RU" sz="2400" b="1" kern="150" dirty="0">
                <a:solidFill>
                  <a:srgbClr val="A5301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</a:br>
            <a:r>
              <a:rPr lang="ru-RU" sz="1400" b="1" kern="150" dirty="0">
                <a:solidFill>
                  <a:srgbClr val="0070C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(осуществляется специализированными организациями, осуществляющими деятельность по профилю «</a:t>
            </a:r>
            <a:r>
              <a:rPr lang="ru-RU" sz="1400" b="1" kern="150" dirty="0" err="1">
                <a:solidFill>
                  <a:srgbClr val="0070C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дезинфектология</a:t>
            </a:r>
            <a:r>
              <a:rPr lang="ru-RU" sz="1400" b="1" kern="150" dirty="0">
                <a:solidFill>
                  <a:srgbClr val="0070C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», имеющими лицензию на медицинскую деятельность)</a:t>
            </a:r>
            <a:br>
              <a:rPr lang="ru-RU" sz="1400" b="1" kern="150" dirty="0">
                <a:solidFill>
                  <a:srgbClr val="0070C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4691" y="1588656"/>
            <a:ext cx="4867564" cy="4825396"/>
          </a:xfrm>
        </p:spPr>
        <p:txBody>
          <a:bodyPr>
            <a:normAutofit fontScale="25000" lnSpcReduction="20000"/>
          </a:bodyPr>
          <a:lstStyle/>
          <a:p>
            <a:pPr marL="285750" lvl="0" indent="-285750" algn="just"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 при выявлении больного активной формой туберкулеза (не зависимо от наличия или отсутствия выделения МБТ) во всех адресах его проживания и нахождения: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любых детских дошкольных, общих образовательных и других детских и подростковых организациях;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медицинских организациях нетуберкулезного профиля;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стационарных учреждениях социального обеспечения.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 при выявлении больного с установленным выделением МБТ или в стадии распада без выделения МБТ: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 месту проживания, либо длительного нахождения;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 месту работы выявленного больного, включая место работы по совместительству.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 во всех случаях выбытия больного из домашнего очага (не зависимо от наличия или отсутствия выделения МБТ):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госпитализация, выезд в санаторий,  изменение места жительства, выбытие из адреса на длительный срок;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смерть больного.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4383" y="1696278"/>
            <a:ext cx="4600228" cy="4537612"/>
          </a:xfrm>
        </p:spPr>
        <p:txBody>
          <a:bodyPr>
            <a:normAutofit fontScale="25000" lnSpcReduction="20000"/>
          </a:bodyPr>
          <a:lstStyle/>
          <a:p>
            <a:pPr marL="285750" lvl="0" indent="-285750" algn="just"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внеочередной заключительной дезинфекции: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перед возвращением родильницы из роддома;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перед сносом домов, где проживали больные туберкулезом;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смерть больного туберкулезом на дому (в том числе и когда умерший не состоял на учете в ПТД).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/>
              </a:buClr>
              <a:buFont typeface="Wingdings" panose="05000000000000000000" pitchFamily="2" charset="2"/>
              <a:buChar char="q"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плановой заключительной дезинфекции 1 раз в год: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местах проживания больных заразными формами туберкулеза;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случае проживания в очаге детей и подростков;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коммунальных квартирах и общежитиях; </a:t>
            </a:r>
          </a:p>
          <a:p>
            <a:pPr marL="0" lvl="0" indent="0" algn="just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ru-RU" sz="6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при наличии в очаге лиц, страдающих наркоманией, алкоголизмом, психическими заболеваниями, ВИЧ-инфицированных.</a:t>
            </a:r>
            <a:endParaRPr lang="ru-RU" sz="6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7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279" y="198783"/>
            <a:ext cx="9808334" cy="17062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Снятие очагов туберкулезной инфекции</a:t>
            </a:r>
            <a:br>
              <a:rPr lang="ru-RU" sz="2800" b="1" dirty="0">
                <a:solidFill>
                  <a:schemeClr val="accent1"/>
                </a:solidFill>
              </a:rPr>
            </a:br>
            <a:r>
              <a:rPr lang="ru-RU" sz="2800" b="1" dirty="0">
                <a:solidFill>
                  <a:schemeClr val="accent1"/>
                </a:solidFill>
              </a:rPr>
              <a:t> с эпидемиологического учета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1100" b="1" dirty="0">
                <a:solidFill>
                  <a:srgbClr val="0070C0"/>
                </a:solidFill>
              </a:rPr>
              <a:t> Приказ МЗ  РФ от 13.03.2019 № 127н "Об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2696" y="2133600"/>
            <a:ext cx="9808334" cy="3777622"/>
          </a:xfrm>
        </p:spPr>
        <p:txBody>
          <a:bodyPr>
            <a:noAutofit/>
          </a:bodyPr>
          <a:lstStyle/>
          <a:p>
            <a:pPr lvl="0" algn="just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Наблюдение за контактными лицами осуществляют в течение всего срока выделения МБТ, а также в течение 1 года после снятия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бактериовыделителя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с  учета или выезда и 2 лет после смерти больного. Эти требования касаются и больных, ранее неизвестных диспансеру, у которых деструктивный туберкулез обнаружен только на вскрытии.</a:t>
            </a:r>
          </a:p>
          <a:p>
            <a:pPr lvl="0" algn="just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Лица, находящиеся в периодическом контакте с больным, выделяющим МБТ, обследуются не реже 1 раза в 6 мес. При кратковременных и случайных контактах родственники больного и другие лица обследуются после установления контакта с выявленным больным, затем через 6 мес. и 1 год после прекращения контакта.</a:t>
            </a:r>
          </a:p>
          <a:p>
            <a:pPr lvl="0" algn="just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Детей в возрасте до 3 лет из контакта с больными активным туберкулезом наблюдают до снятия с учета. Детей старшего возраста и подростков - до перевода больного в III группу диспансерного учета.</a:t>
            </a:r>
          </a:p>
          <a:p>
            <a:pPr lvl="0" algn="just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Если детей окончание наблюдения приходится на </a:t>
            </a:r>
            <a:r>
              <a:rPr lang="ru-RU" b="1" dirty="0" err="1">
                <a:solidFill>
                  <a:prstClr val="black"/>
                </a:solidFill>
                <a:latin typeface="Calibri"/>
              </a:rPr>
              <a:t>препубертатный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возраст (12 - 13 лет), то срок наблюдения продлевается до 15-летнего возраста. </a:t>
            </a:r>
          </a:p>
          <a:p>
            <a:pPr lvl="0" defTabSz="9144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</a:pP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000" b="1" dirty="0">
              <a:latin typeface="+mj-lt"/>
            </a:endParaRPr>
          </a:p>
          <a:p>
            <a:pPr>
              <a:buNone/>
            </a:pPr>
            <a:endParaRPr lang="ru-RU" sz="2000" dirty="0">
              <a:latin typeface="+mj-lt"/>
            </a:endParaRPr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05" y="145774"/>
            <a:ext cx="9649308" cy="98066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Calibri"/>
              </a:rPr>
              <a:t>Врач – медсестра – пациент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9455" y="1209964"/>
            <a:ext cx="6096000" cy="5237018"/>
          </a:xfrm>
        </p:spPr>
        <p:txBody>
          <a:bodyPr>
            <a:noAutofit/>
          </a:bodyPr>
          <a:lstStyle/>
          <a:p>
            <a:pPr algn="ctr">
              <a:buNone/>
            </a:pPr>
            <a:br>
              <a:rPr lang="ru-RU" sz="2000" b="1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50E66-ECEB-3DCB-9118-205D80E04CEB}"/>
              </a:ext>
            </a:extLst>
          </p:cNvPr>
          <p:cNvSpPr txBox="1"/>
          <p:nvPr/>
        </p:nvSpPr>
        <p:spPr>
          <a:xfrm>
            <a:off x="4535055" y="1293091"/>
            <a:ext cx="7453745" cy="491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Работа в очагах туберкулезной инфекции – это ежедневный и кропотливый труд участковой службы противотуберкулезного диспансера. От слаженности работы врача-фтизиатра и медицинской сестры участковой зависит скорейшее выздоровление пациента и снятие его с диспансерного учета.</a:t>
            </a:r>
          </a:p>
          <a:p>
            <a:pPr marL="285750" lvl="0" indent="-285750" algn="just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 В профессии медицинской сестры очень важны такие качества как профессионализм, выдержка, терпение, понимание, отзывчивость, доброта, толерантность. В общении с пациентами очень важна душевность, эмоциональная культура, способность к восприятию переживаний ближнего, осознание того, что  именно ты можешь и должен помочь заболевшему человеку обрести веру в выздоровление. </a:t>
            </a:r>
          </a:p>
          <a:p>
            <a:pPr marL="285750" lvl="0" indent="-285750" algn="just" defTabSz="914400">
              <a:spcBef>
                <a:spcPct val="20000"/>
              </a:spcBef>
              <a:buClr>
                <a:schemeClr val="accent1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 Кроме этого нужно не забывать выполнять рекомендации врача по лечению. И кто как не медсестра должна проконтролировать лечение пациента, своевременность обследования и многое другое.</a:t>
            </a:r>
            <a:br>
              <a:rPr lang="ru-RU" b="1" dirty="0">
                <a:solidFill>
                  <a:prstClr val="black"/>
                </a:solidFill>
                <a:latin typeface="Calibri"/>
              </a:rPr>
            </a:br>
            <a:r>
              <a:rPr lang="ru-RU" b="1" dirty="0">
                <a:solidFill>
                  <a:prstClr val="black"/>
                </a:solidFill>
                <a:latin typeface="Calibri"/>
              </a:rPr>
              <a:t>Только  работая в команде:  врач – медсестра – пациент, мы сможем  совместными усилиями  побороть такой недуг, как туберкулез.</a:t>
            </a:r>
          </a:p>
        </p:txBody>
      </p:sp>
      <p:pic>
        <p:nvPicPr>
          <p:cNvPr id="6" name="Picture 2" descr="C:\Users\User\Desktop\конференции\конкурс лучший сестринский коллектив 2020\лучший коллектив\3145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100" y="4026147"/>
            <a:ext cx="2583773" cy="219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ser\Desktop\конкурс лучший сестринский коллектив 2020\Николаева\2 р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252" y="1425625"/>
            <a:ext cx="2527467" cy="228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336" y="544946"/>
            <a:ext cx="53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Использованная литература: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0473" y="1376217"/>
            <a:ext cx="97813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     СанПиН 3.3686-21 «Санитарно-эпидемиологические требования по профилактике инфекционных болезней»  (раздел 8,  Профилактика туберкулеза).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     Приказ МЗ  РФ от 13.03.2019 № 127н «Об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 (Зарегистрирован 19.06.2019 № 54975).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    Приказ МЗ РФ от 21.03.2003г. №109 (в ред. Приказов Минздравсоцразвития РФ от 29.10.2009 №855, от 05.06.2017 №297) «О совершенствовании противотуберкулезных мероприятий в Российской Федерации» Приложение 12 (приложение №2 к Рекомендациям по противоэпидемическим мероприятиям в очагах туберкулеза).</a:t>
            </a:r>
          </a:p>
          <a:p>
            <a:pPr marL="285750" lvl="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    Приказ МЗ РФ от 15.11.2012г. № 932н   «Об утверждении порядка оказания медицинской помощи больным туберкулезом».</a:t>
            </a:r>
          </a:p>
          <a:p>
            <a:pPr marL="342900" lvl="0" indent="-34290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    Приказ МЗ РФ от 29 декабря 2014 г. № 951 «Об утверждении методических рекомендаций по совершенствованию диагностики и лечения туберкулеза органов дыхания».</a:t>
            </a:r>
          </a:p>
        </p:txBody>
      </p:sp>
    </p:spTree>
    <p:extLst>
      <p:ext uri="{BB962C8B-B14F-4D97-AF65-F5344CB8AC3E}">
        <p14:creationId xmlns:p14="http://schemas.microsoft.com/office/powerpoint/2010/main" val="3029671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09875" y="254000"/>
            <a:ext cx="9382125" cy="124777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0E4E77-3AF9-3A51-A33E-CEC8983F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5" y="192158"/>
            <a:ext cx="9887847" cy="1053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</a:rPr>
              <a:t>Основные функции участковой службы противотуберкулезного диспансера   </a:t>
            </a:r>
            <a:br>
              <a:rPr lang="ru-RU" sz="1400" b="1" dirty="0"/>
            </a:br>
            <a:r>
              <a:rPr lang="ru-RU" sz="1400" dirty="0"/>
              <a:t> </a:t>
            </a:r>
            <a:r>
              <a:rPr lang="ru-RU" sz="1400" b="1" dirty="0">
                <a:solidFill>
                  <a:srgbClr val="0070C0"/>
                </a:solidFill>
              </a:rPr>
              <a:t>Приказ Минздрава России от 15.11.2012 № 932н «Об утверждении Порядка оказания медицинской помощи больным туберкулезом»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D56C02-DB7D-B472-93A9-63107DC4A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903" y="1245705"/>
            <a:ext cx="5605671" cy="5420138"/>
          </a:xfrm>
        </p:spPr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мероприятий по раннему выявлению туберкулеза, в том числе массовых обследований населения с использованием флюорографии;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Осуществление комплекса диагностических мероприятий по установлению диагноза у лиц с подозрением на туберкулез;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Проведение комплекса диагностических мероприятий больным с заболеваниями органов дыхания и средостения;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Оказание специализированной медицинской помощи больным туберкулезом. Диспансерное наблюдение больных туберкулезом;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Учет, диспансерное наблюдение, осуществление профилактических мероприятий в отношении лиц, находящихся в семейном контакте с больными туберкулезом: регулярное диспансерное наблюдение за ними, проведение профилактических и оздоровительных мероприятий в очаге туберкулезной инфекции (превентивное лечение и химиопрофилактика, текущая дезинфекция и другое);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lang="ru-RU" sz="1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4E088B8-E0D5-8A9A-6F60-0913BC12E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5357" y="1245704"/>
            <a:ext cx="5141843" cy="5420138"/>
          </a:xfr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Направление детей в санатории;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Проведение экспертизы временной нетрудоспособности и направление больных на медико-социальную экспертизу;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Осуществление реабилитационных мероприятий в отношении больных туберкулезом;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контролируемого лечения больных туберкулезом в  амбулаторных условиях, в том числе на дому;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Консультативная помощь медицинским организациям;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Методическая помощь образовательным организациям (детские сады, школы, интернаты) в планировании противотуберкулезных мероприятий;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Мониторирование и анализ основных медико-статистических показателей заболеваемости, инвалидности и смертности, летальности от туберкулеза.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03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35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A53010"/>
                </a:solidFill>
              </a:rPr>
              <a:t>Нормативные документы, регламентирующие работу </a:t>
            </a:r>
            <a:br>
              <a:rPr lang="ru-RU" sz="2400" b="1" dirty="0">
                <a:solidFill>
                  <a:srgbClr val="A53010"/>
                </a:solidFill>
              </a:rPr>
            </a:br>
            <a:r>
              <a:rPr lang="ru-RU" sz="2400" b="1" dirty="0">
                <a:solidFill>
                  <a:srgbClr val="A53010"/>
                </a:solidFill>
              </a:rPr>
              <a:t>в очагах туберкулезной инфекции</a:t>
            </a:r>
            <a:b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b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5455" y="1681018"/>
            <a:ext cx="4935832" cy="4627418"/>
          </a:xfrm>
        </p:spPr>
        <p:txBody>
          <a:bodyPr>
            <a:noAutofit/>
          </a:bodyPr>
          <a:lstStyle/>
          <a:p>
            <a:pPr marL="285750" lvl="0" indent="-285750" algn="just">
              <a:spcBef>
                <a:spcPts val="0"/>
              </a:spcBef>
              <a:buClr>
                <a:srgbClr val="A5301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ФЗ  от 18.06.2001г. №77-ФЗ «О предупреждении  распространения туберкулеза в Российской Федерации».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ФЗ от 21.11.2011 г. №323-ФЗ «Об основах охраны здоровья граждан в Российской Федерации»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ФЗ от 30.03.1999 № 52-ФЗ  «О санитарно- эпидемиологическом благополучии населения»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ФЗ от 03.08.2018 № 314-ФЗ «О внесении изменений в Федеральный закон «О предупреждении распространения туберкулеза в Российской Федерации».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СанПиН 3.3686-21 «Санитарно-эпидемиологические требования по профилактике инфекционных болезней»  (раздел 8,  Профилактика туберкулеза).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МЗ РФ от 21.03.2003г. №109 (в ред. Приказов </a:t>
            </a:r>
            <a:r>
              <a:rPr lang="ru-RU" sz="1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Минздравсоцразвития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РФ от 29.10.2009 №855, от 05.06.2017 №297) «О совершенствовании противотуберкулезных мероприятий в Российской Федерации» Приложение 12 (приложение №2 к Рекомендациям по противоэпидемическим мероприятиям в очагах туберкулеза)</a:t>
            </a:r>
          </a:p>
          <a:p>
            <a:pPr marL="285750" lvl="0" indent="-285750" algn="just">
              <a:spcBef>
                <a:spcPts val="0"/>
              </a:spcBef>
              <a:buClr>
                <a:srgbClr val="A53010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Приказ МЗ РФ от 15.11.2012г. № 932н   «Об утверждении порядка оказания медицинской помощи больным туберкулезом».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4764" y="1616364"/>
            <a:ext cx="5265932" cy="4287480"/>
          </a:xfrm>
        </p:spPr>
        <p:txBody>
          <a:bodyPr>
            <a:noAutofit/>
          </a:bodyPr>
          <a:lstStyle/>
          <a:p>
            <a:pPr lvl="0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МЗ РФ от 29 декабря 2014 г. № 951 «Об утверждении методических рекомендаций по совершенствованию диагностики и лечения туберкулеза органов дыхания».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МЗ  РФ от 13.03.2019 № 127н «Об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 (Зарегистрирован 19.06.2019 № 54975).</a:t>
            </a:r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МЗ  Самарской области от 27.12.2012 № 777 «Об организации оказания медицинской помощи больным туберкулезом в Самарской области»</a:t>
            </a:r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коллегии Управлении </a:t>
            </a:r>
            <a:r>
              <a:rPr lang="ru-RU" sz="1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Роспотребнадзора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Самарской области от 22.11.2022 №1 «О профилактике социально-обусловленных инфекционных заболеваний в Самарской области (туберкулез, ВИЧ-инфекция, ИППП и др.»</a:t>
            </a:r>
          </a:p>
          <a:p>
            <a:pPr lvl="0">
              <a:buClr>
                <a:srgbClr val="A53010"/>
              </a:buClr>
            </a:pPr>
            <a:endParaRPr lang="ru-RU" sz="1200" dirty="0">
              <a:solidFill>
                <a:prstClr val="black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687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BAD7E-4B67-FABF-70E0-3754C76B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40864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7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Выявление больных туберкулёзом </a:t>
            </a:r>
            <a:br>
              <a:rPr lang="ru-RU" sz="27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СанПиН 3.3686-21 «Санитарно-эпидемиологические требования по профилактике инфекционных болезней»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b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81A5D-AED7-6DE8-7694-BBFE8BEA76CA}"/>
              </a:ext>
            </a:extLst>
          </p:cNvPr>
          <p:cNvSpPr txBox="1"/>
          <p:nvPr/>
        </p:nvSpPr>
        <p:spPr>
          <a:xfrm>
            <a:off x="1431234" y="1603512"/>
            <a:ext cx="976685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>
                <a:effectLst/>
                <a:latin typeface="Arial" panose="020B0604020202020204" pitchFamily="34" charset="0"/>
              </a:rPr>
              <a:t>Лица с подозрением на туберкулез, получившие направление медицинского работника в противотуберкулезный диспансер обязаны в течение </a:t>
            </a: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 рабочих дней </a:t>
            </a:r>
            <a:r>
              <a:rPr lang="ru-RU" b="1" i="0" dirty="0">
                <a:effectLst/>
                <a:latin typeface="Arial" panose="020B0604020202020204" pitchFamily="34" charset="0"/>
              </a:rPr>
              <a:t>с момента получения указанного направления явиться на обследование в медицинскую противотуберкулезную организацию в целях уточнения диагноза. </a:t>
            </a:r>
          </a:p>
          <a:p>
            <a:pPr marL="285750" indent="-285750" algn="just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i="0" dirty="0">
                <a:effectLst/>
                <a:latin typeface="Arial" panose="020B0604020202020204" pitchFamily="34" charset="0"/>
              </a:rPr>
              <a:t> Противотуберкулезная медицинская организация осуществляет контроль за своевременностью и полнотой обследования пациентов с подозрением на заболевание туберкулезом медицинскими организациями.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i="0" dirty="0">
                <a:effectLst/>
                <a:latin typeface="Arial" panose="020B0604020202020204" pitchFamily="34" charset="0"/>
              </a:rPr>
              <a:t>Лица без определенного места жительства при подозрении на заболевание туберкулёзом госпитализируются в медицинскую противотуберкулезную организацию для обследования и лечения.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i="0" dirty="0">
                <a:effectLst/>
                <a:latin typeface="Arial" panose="020B0604020202020204" pitchFamily="34" charset="0"/>
              </a:rPr>
              <a:t> По завершении обследования пациента медицинская противотуберкулезная организация в течение </a:t>
            </a: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 рабочих дней </a:t>
            </a:r>
            <a:r>
              <a:rPr lang="ru-RU" b="1" i="0" dirty="0">
                <a:effectLst/>
                <a:latin typeface="Arial" panose="020B0604020202020204" pitchFamily="34" charset="0"/>
              </a:rPr>
              <a:t>информирует медицинскую организацию, направившую больного на обследование, о результатах обследования и окончательном диагнозе.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8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05" y="258792"/>
            <a:ext cx="9649308" cy="1186822"/>
          </a:xfrm>
        </p:spPr>
        <p:txBody>
          <a:bodyPr>
            <a:normAutofit/>
          </a:bodyPr>
          <a:lstStyle/>
          <a:p>
            <a:pPr algn="ctr" fontAlgn="base"/>
            <a:r>
              <a:rPr lang="ru-RU" sz="27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Регистрация и учет случаев туберкулеза</a:t>
            </a:r>
            <a:br>
              <a:rPr lang="ru-RU" sz="5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СанПиН 3.3686-21 «Санитарно-эпидемиологические требования по профилактике инфекционных болезней»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635" y="1258957"/>
            <a:ext cx="10682977" cy="465226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>
                <a:latin typeface="+mj-lt"/>
              </a:rPr>
              <a:t>            </a:t>
            </a:r>
            <a:endParaRPr lang="ru-RU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97E32-FA6A-A960-6CFC-97C05EE7C98B}"/>
              </a:ext>
            </a:extLst>
          </p:cNvPr>
          <p:cNvSpPr txBox="1"/>
          <p:nvPr/>
        </p:nvSpPr>
        <p:spPr>
          <a:xfrm>
            <a:off x="821634" y="1445614"/>
            <a:ext cx="1121134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</a:rPr>
              <a:t>Учету и регистрации подлежат граждане Российской Федерации: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лица, больные активной формой туберкулёза;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лица, нуждающиеся в уточнении активности туберкулёзного процесса или в дифференциальной диагностике туберкулёза;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лица с неактивной формой туберкулёза в течение первых 3 лет со дня клинического излечения;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лица, находящиеся в контакте с больными туберкулёзом людьми;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специалисты в области ветеринарии; работники хозяйств, неблагополучных по заболеваемости туберкулёзом животных; другие категории населения, имеющие контакт с больными туберкулёзом животными;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дети, впервые инфицированные микобактериями туберкулёза, с </a:t>
            </a:r>
            <a:r>
              <a:rPr lang="ru-RU" sz="1600" b="1" i="0" dirty="0" err="1">
                <a:effectLst/>
                <a:latin typeface="Arial" panose="020B0604020202020204" pitchFamily="34" charset="0"/>
              </a:rPr>
              <a:t>гиперергическими</a:t>
            </a:r>
            <a:r>
              <a:rPr lang="ru-RU" sz="1600" b="1" i="0" dirty="0">
                <a:effectLst/>
                <a:latin typeface="Arial" panose="020B0604020202020204" pitchFamily="34" charset="0"/>
              </a:rPr>
              <a:t> и нарастающими реакциями на туберкулин;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дети с измененными результатами иммунодиагностики туберкулезной инфекции;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дети, у которых возникли осложнения на введение противотуберкулёзной вакцины;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лица, больные активной формой туберкулёза, сочетанного с ВИЧ-инфекцией;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b="1" i="0" dirty="0">
                <a:effectLst/>
                <a:latin typeface="Arial" panose="020B0604020202020204" pitchFamily="34" charset="0"/>
              </a:rPr>
              <a:t>  лица в течение 3 лет со дня клинического излечения от туберкулёза, сочетанного с ВИЧ-инфекцией.</a:t>
            </a:r>
          </a:p>
          <a:p>
            <a:pPr fontAlgn="base"/>
            <a:r>
              <a:rPr lang="ru-RU" sz="1600" b="1" i="0" dirty="0">
                <a:effectLst/>
                <a:latin typeface="Arial" panose="020B0604020202020204" pitchFamily="34" charset="0"/>
              </a:rPr>
              <a:t>Учету и регистрации подлежат все случаи смерти больных от туберкулёза, а также случаи смерти больных туберкулезом от ВИЧ-инфекции, и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ностранные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граждане и лица без гражданства при выявлении у них активной формы туберкулёза впервые.</a:t>
            </a:r>
          </a:p>
          <a:p>
            <a:pPr fontAlgn="base"/>
            <a:endParaRPr lang="ru-RU" sz="16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1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12036"/>
            <a:ext cx="8911687" cy="8083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A53010"/>
                </a:solidFill>
              </a:rPr>
              <a:t>Классификация очагов по риску заражения </a:t>
            </a:r>
            <a:br>
              <a:rPr lang="ru-RU" sz="4900" b="1" dirty="0">
                <a:solidFill>
                  <a:srgbClr val="A53010"/>
                </a:solidFill>
              </a:rPr>
            </a:br>
            <a:r>
              <a:rPr lang="ru-RU" sz="1100" b="1" dirty="0">
                <a:solidFill>
                  <a:srgbClr val="0070C0"/>
                </a:solidFill>
              </a:rPr>
              <a:t>СанПиН 3.3686-21 «Санитарно-эпидемиологические требования по профилактике инфекционных болезней» раздел 8 Профилактика туберкулеза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020419"/>
            <a:ext cx="5412510" cy="5500454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Очаги туберкулеза – это м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еста пребывания больного туберкулёзом вместе с окружающими его людьми и предметами внешней среды в тех пределах пространства, в которых возможно возникновение новых заражений и заболеваний. Они различны по эпидемиологической опасности, и в зависимости от степени риска возникновения новых случаев в очаге разделяются на 5 групп:</a:t>
            </a:r>
          </a:p>
          <a:p>
            <a:pPr lvl="0" algn="just">
              <a:spcBef>
                <a:spcPts val="0"/>
              </a:spcBef>
              <a:buClr>
                <a:srgbClr val="A53010"/>
              </a:buClr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группа 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очаги, сформированные больными туберкулезом органов дыхания, выделяющими микобактерии туберкулеза (МБТ). </a:t>
            </a:r>
          </a:p>
          <a:p>
            <a:pPr lvl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В этих очагах сочетаются все или большая часть неблагоприятных факторов: проживают дети и подростки, имеют место грубые нарушения больным противоэпидемического режима, тяжелые бытовые условия. Такие условия чаще всего встречаются в общежитиях, коммунальных квартирах, учреждениях закрытого типа, в которых невозможно выделить для больного отдельную комнату. Это социально отягощенные очаги. </a:t>
            </a:r>
          </a:p>
          <a:p>
            <a:pPr lvl="0" algn="just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Среди них необходимо выделять «территориальные» очаги туберкулеза. Территориальный очаг туберкулеза - это квартира, в которой проживает больной туберкулезом органов дыхания с обильным </a:t>
            </a:r>
            <a:r>
              <a:rPr lang="ru-RU" sz="1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бактериовыделением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(МБТ определяются методом бактериоскопии мазка мокроты или дают сплошной рост при посеве на питательные среды), лестничная клетка и подъезд этого дома и группа близлежащих домов, объединенных общим двором.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6145" y="1139687"/>
            <a:ext cx="5412510" cy="529805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Clr>
                <a:srgbClr val="A53010"/>
              </a:buClr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группа 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очаги, в которых проживают больные туберкулезом органов дыхания, выделяющие МБТ, но проживающие в отдельных квартирах без детей и подростков, где больной соблюдает санитарно-гигиенический режим. Это социально благополучные очаги.</a:t>
            </a:r>
          </a:p>
          <a:p>
            <a:pPr lvl="0" algn="just">
              <a:spcBef>
                <a:spcPts val="0"/>
              </a:spcBef>
              <a:buClr>
                <a:srgbClr val="A53010"/>
              </a:buClr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 группа 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очаги, где проживают больные активным туберкулезом органов дыхания без установленного при взятии на учет выделения МБТ, но проживающие с детьми и подростками. Эту группу очагов формируют также больные с внелегочными локализациями туберкулеза с выделением МБТ и без выделения МБТ с наличием язв и свищей.</a:t>
            </a:r>
          </a:p>
          <a:p>
            <a:pPr lvl="0" algn="just">
              <a:spcBef>
                <a:spcPts val="0"/>
              </a:spcBef>
              <a:buClr>
                <a:srgbClr val="A53010"/>
              </a:buClr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группа 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формируется из очагов, в которых у больных активным туберкулезом органов дыхания установлено прекращение выделения МБТ в результате лечения (условные </a:t>
            </a:r>
            <a:r>
              <a:rPr lang="ru-RU" sz="1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бактериовыделители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проживающие без детей и подростков и не имеющие отягощающих факторов. К этой же группе относят очаги, где больной, выделяющий МБТ, выбыл (умер). Это контрольная группа очагов.</a:t>
            </a:r>
          </a:p>
          <a:p>
            <a:pPr lvl="0">
              <a:spcBef>
                <a:spcPts val="0"/>
              </a:spcBef>
              <a:buClr>
                <a:srgbClr val="A53010"/>
              </a:buClr>
            </a:pP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группу 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составляют очаги зоонозного происхождения.</a:t>
            </a:r>
          </a:p>
          <a:p>
            <a:pPr lvl="0">
              <a:spcBef>
                <a:spcPts val="0"/>
              </a:spcBef>
              <a:buClr>
                <a:srgbClr val="A53010"/>
              </a:buClr>
              <a:buNone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Принадлежность очага туберкулеза к той или иной группе определяет участковый фтизиатр при обязательном участии врача-эпидемиолога. Этот порядок сохраняется при переводе очага из одной эпидемиологической группы в другую в случае изменения в очаге условий, повышающих или понижающих риск заражения или заболевания.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104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66A1ED2F-7F4F-DCC5-2FD5-92E094FC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26673"/>
            <a:ext cx="8911687" cy="6089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Три круга работы в очагах туберкулеза: 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A3C0AB-39D3-DCA3-7CBB-8F7F6EFD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093053"/>
            <a:ext cx="2773199" cy="73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37E772-63ED-8995-EEE8-5615DD710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12" y="868802"/>
            <a:ext cx="1408409" cy="1105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48AAE3-EA31-38EE-EE98-6F7E5E15F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25" y="863176"/>
            <a:ext cx="1158340" cy="11156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B2A705F-B146-A78E-C2A2-418474F2A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5" y="2349407"/>
            <a:ext cx="2840982" cy="76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04D0FC8-1CC3-3196-E93F-38499124B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020" y="1813486"/>
            <a:ext cx="1328198" cy="8657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3A5497E-164E-A0DB-D02A-F34D9240E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46" y="3642913"/>
            <a:ext cx="3267739" cy="768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6D1F6A2-F0EA-3F15-E586-F64786547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0773" y="3157984"/>
            <a:ext cx="3102247" cy="3139321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CEE7199D-6275-9A27-CBF0-3FFEF642D8DF}"/>
              </a:ext>
            </a:extLst>
          </p:cNvPr>
          <p:cNvSpPr/>
          <p:nvPr/>
        </p:nvSpPr>
        <p:spPr>
          <a:xfrm>
            <a:off x="10218821" y="3959326"/>
            <a:ext cx="641684" cy="1442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FCCEB82-28C1-3EA4-542A-78A3FC613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0029" y="2661662"/>
            <a:ext cx="1365571" cy="125680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A689B32-3A1E-90F0-90C8-6401A6225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301" y="3030127"/>
            <a:ext cx="1329043" cy="8718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D3BC303-4CE1-FD38-8A2E-22FDDA47C2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652" y="3627924"/>
            <a:ext cx="859661" cy="10258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6F44DC9-0CE8-F594-CCD1-1DA696A96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6058" y="2722082"/>
            <a:ext cx="1329043" cy="87180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19E2677-1311-E26A-EC4E-013DF10BC6AF}"/>
              </a:ext>
            </a:extLst>
          </p:cNvPr>
          <p:cNvSpPr txBox="1"/>
          <p:nvPr/>
        </p:nvSpPr>
        <p:spPr>
          <a:xfrm>
            <a:off x="4490288" y="1097844"/>
            <a:ext cx="34827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Квартира, близкое окружение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31D7B8-5EFC-4F6B-8DA2-14843D9899F6}"/>
              </a:ext>
            </a:extLst>
          </p:cNvPr>
          <p:cNvSpPr txBox="1"/>
          <p:nvPr/>
        </p:nvSpPr>
        <p:spPr>
          <a:xfrm>
            <a:off x="3979713" y="1974469"/>
            <a:ext cx="32109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Подъезд многоквартирного дома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5338CF-78F2-10FC-579C-03BA1AB52D44}"/>
              </a:ext>
            </a:extLst>
          </p:cNvPr>
          <p:cNvSpPr txBox="1"/>
          <p:nvPr/>
        </p:nvSpPr>
        <p:spPr>
          <a:xfrm>
            <a:off x="4611757" y="3959326"/>
            <a:ext cx="31043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Стоящие рядом дома, общий двор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F3C4BCD-A746-D7BC-CE08-1F377E4CAE69}"/>
              </a:ext>
            </a:extLst>
          </p:cNvPr>
          <p:cNvSpPr/>
          <p:nvPr/>
        </p:nvSpPr>
        <p:spPr>
          <a:xfrm>
            <a:off x="9356034" y="5257801"/>
            <a:ext cx="2376413" cy="314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4A1DA-B59F-3951-36AA-1723F519707E}"/>
              </a:ext>
            </a:extLst>
          </p:cNvPr>
          <p:cNvSpPr txBox="1"/>
          <p:nvPr/>
        </p:nvSpPr>
        <p:spPr>
          <a:xfrm>
            <a:off x="321535" y="4679256"/>
            <a:ext cx="84466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   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В территорию </a:t>
            </a:r>
            <a:r>
              <a:rPr lang="ru-RU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очага по месту проживания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больного туберкулёзом органов дыхания, выделяющего микобактерии туберкулёза, включается квартира, в которой проживает больной туберкулёзом, лестничная клетка, подъезд дома и группа близлежащих домов, объединенных общим двором. Границы </a:t>
            </a:r>
            <a:r>
              <a:rPr lang="ru-RU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очага по месту работы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больного туберкулёзом органов дыхания, выделяющего микобактерии туберкулёза, определяются с учетом помещений, в которых находился и которые посещал больной туберкулезом во время осуществления трудовой деятельности.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10544240" y="3794814"/>
            <a:ext cx="167885" cy="1071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EF64-17E3-FC9A-6812-40FE0B21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21" y="212436"/>
            <a:ext cx="9742073" cy="10095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Учетные формы регистрации случая 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выявления активного туберкулеза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9D223-ACE1-F7BF-7AC9-2B4967BD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1258957"/>
            <a:ext cx="10232403" cy="4974933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подозрении/выявлении больного туберкулезом и/или положительного результата бактериологического исследования врач, установивший диагноз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обязан в течение 2 часов сообщить по телефону, а затем в течение 12 часов в письменной форме (или по каналам электронной связи) представить экстренное извещение учетной формы 058/у «Экстренное извещение об инфекционном  заболевании, пищевом, остром профессиональном отравлении, необычной  реакции на прививку» в территориальный орган, уполномоченный осуществлять федеральный государственный санитарно-эпидемиологический надзор, по месту выявления больного (независимо от места его постоянного пребывания).</a:t>
            </a:r>
          </a:p>
          <a:p>
            <a:pPr lvl="0" algn="just">
              <a:buClr>
                <a:srgbClr val="A53010"/>
              </a:buClr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случае утверждения диагноза «Туберкулез» в условиях стационарного отделения, врач, установивший диагноз, после передачи экстренного извещения в ФГСЭН передает информацию посредством телефонограммы в амбулаторное отделение по месту жительства пациента, делает отметку в истории болезни с указанием даты передачи, номера диспансерного отделения и ФИО принявшего  информацию.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На больного с впервые в жизни установленным диагнозом активного туберкулеза,  врачом заполняется учетная форма № 089/у-00 «Извещение о больном с впервые в жизни установленным диагнозом активного туберкулеза, с рецидивом туберкулеза».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Информация регистрируется  в «Журнале учета  инфекционных заболеваний» (ф. № 060/у).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189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3815</TotalTime>
  <Words>4200</Words>
  <Application>Microsoft Office PowerPoint</Application>
  <PresentationFormat>Широкоэкранный</PresentationFormat>
  <Paragraphs>199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Constantia</vt:lpstr>
      <vt:lpstr>Wingdings</vt:lpstr>
      <vt:lpstr>Wingdings 3</vt:lpstr>
      <vt:lpstr>Легкий дым</vt:lpstr>
      <vt:lpstr>Опыт работы медицинской сестры участковой в очагах туберкулезной инфекции в современных условиях</vt:lpstr>
      <vt:lpstr>Презентация PowerPoint</vt:lpstr>
      <vt:lpstr>Основные функции участковой службы противотуберкулезного диспансера     Приказ Минздрава России от 15.11.2012 № 932н «Об утверждении Порядка оказания медицинской помощи больным туберкулезом» </vt:lpstr>
      <vt:lpstr>Нормативные документы, регламентирующие работу  в очагах туберкулезной инфекции  </vt:lpstr>
      <vt:lpstr>Выявление больных туберкулёзом  СанПиН 3.3686-21 «Санитарно-эпидемиологические требования по профилактике инфекционных болезней»  </vt:lpstr>
      <vt:lpstr>Регистрация и учет случаев туберкулеза СанПиН 3.3686-21 «Санитарно-эпидемиологические требования по профилактике инфекционных болезней» </vt:lpstr>
      <vt:lpstr>Классификация очагов по риску заражения  СанПиН 3.3686-21 «Санитарно-эпидемиологические требования по профилактике инфекционных болезней» раздел 8 Профилактика туберкулеза</vt:lpstr>
      <vt:lpstr>Три круга работы в очагах туберкулеза:  </vt:lpstr>
      <vt:lpstr>Учетные формы регистрации случая  выявления активного туберкулеза</vt:lpstr>
      <vt:lpstr>Порядок диспансерного наблюдения за  больными туберкулезом  Приказ МЗ  РФ от 13.03.2019 № 127н «Об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</vt:lpstr>
      <vt:lpstr>Формы извещений о взятии и снятия с учета</vt:lpstr>
      <vt:lpstr>Группы диспансерного наблюдения за лицами находящимися в контакте с источником туберкулеза  Приказ МЗ  РФ от 13.03.2019 № 127н "Об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</vt:lpstr>
      <vt:lpstr>Динамика численности впервые выявленных очагов туберкулеза и контактных лиц по данным мониторинга ГБУЗ «СОКПТД»  за период с 2021 по 2023 гг. (в абс.)  </vt:lpstr>
      <vt:lpstr>Организация и проведение санитарно-противоэпидемических мероприятий в очагах туберкулеза               СанПиН 3.3686-21 «Санитарно-эпидемиологические требования по профилактике инфекционных болезней», раздел 8 Профилактика туберкулеза</vt:lpstr>
      <vt:lpstr>Карта эпидемиологического обследования и наблюдения за очагом туберкулеза  Приказ Минздрава России от 21.03.2003 № 109 «О совершенствовании противотуберкулезных мероприятий в Российской Федерации» в ред. Приказов Минздравсоцразвития РФ от 29.10.2009 №855, от 05.06.2017 №297,  приложение 12 (приложение №2 к Рекомендациям по противоэпидемическим мероприятиям в очагах туберкулеза)   </vt:lpstr>
      <vt:lpstr>Динамическое наблюдение за очагами заносится в карту участковой медицинской сестры ф№085/у</vt:lpstr>
      <vt:lpstr>Санитарно-противоэпидемических мероприятий  в очагах туберкулеза  СанПиН 3.3686-21 «Санитарно-эпидемиологические требования по профилактике инфекционных болезней», раздел 8 Профилактика туберкулеза</vt:lpstr>
      <vt:lpstr>Медицинская документация на участке</vt:lpstr>
      <vt:lpstr>Дезинфекционные мероприятия в очагах туберкулезной инфекции   СанПиН 3.3686-21 «Санитарно-эпидемиологические требования по профилактике инфекционных болезней»</vt:lpstr>
      <vt:lpstr>Дезинфекционные мероприятия в очагах туберкулеза  СанПиН 3.3686-21 «Санитарно-эпидемиологические требования по профилактике инфекционных болезней»</vt:lpstr>
      <vt:lpstr>Заключительная дезинфекция (осуществляется специализированными организациями, осуществляющими деятельность по профилю «дезинфектология», имеющими лицензию на медицинскую деятельность) </vt:lpstr>
      <vt:lpstr>Снятие очагов туберкулезной инфекции  с эпидемиологического учета  Приказ МЗ  РФ от 13.03.2019 № 127н "Об утверждении порядка диспансерного наблюдения за больными туберкулезом, лицами, находящимися или находившимися в контакте с источником туберкулеза, а также лицами с подозрением на туберкулез и излеченными от туберкулеза и излеченными от туберкулеза и признании утратившими силу пунктов 16-17 Порядка оказания медицинской помощи больным туберкулезом, утвержденного приказом МЗ РФ от 15 ноября 2012 г. № 932н»</vt:lpstr>
      <vt:lpstr>Врач – медсестра – пациент</vt:lpstr>
      <vt:lpstr>Презентация PowerPoint</vt:lpstr>
      <vt:lpstr>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участковой медицинской сестры в очагах туберкулезной инфекции</dc:title>
  <dc:creator>Ком</dc:creator>
  <cp:lastModifiedBy>Sur PASSly</cp:lastModifiedBy>
  <cp:revision>492</cp:revision>
  <dcterms:created xsi:type="dcterms:W3CDTF">2017-02-25T16:49:08Z</dcterms:created>
  <dcterms:modified xsi:type="dcterms:W3CDTF">2024-11-10T11:05:57Z</dcterms:modified>
</cp:coreProperties>
</file>