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39.png" ContentType="image/png"/>
  <Override PartName="/ppt/media/image16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47.png" ContentType="image/pn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png" ContentType="image/png"/>
  <Override PartName="/ppt/media/image37.jpeg" ContentType="image/jpeg"/>
  <Override PartName="/ppt/media/image38.jpeg" ContentType="image/jpeg"/>
  <Override PartName="/ppt/media/image45.png" ContentType="image/png"/>
  <Override PartName="/ppt/media/image40.png" ContentType="image/png"/>
  <Override PartName="/ppt/media/image42.jpeg" ContentType="image/jpeg"/>
  <Override PartName="/ppt/media/image41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AAFE371-C2E5-4A95-B939-24D585DFDCCB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F7BA6D-DC41-4065-AFC3-382695EC6815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3440" cy="150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3440" cy="361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489919-34B1-4EF8-B202-BAC78E4902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3440" cy="150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3440" cy="361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9F90B4-99F6-4F64-B666-0DD0289030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9206640" y="2963160"/>
            <a:ext cx="2982600" cy="3209760"/>
            <a:chOff x="9206640" y="2963160"/>
            <a:chExt cx="2982600" cy="3209760"/>
          </a:xfrm>
        </p:grpSpPr>
        <p:cxnSp>
          <p:nvCxnSpPr>
            <p:cNvPr id="1" name="Straight Connector 7"/>
            <p:cNvCxnSpPr/>
            <p:nvPr/>
          </p:nvCxnSpPr>
          <p:spPr>
            <a:xfrm flipH="1">
              <a:off x="11275920" y="2963160"/>
              <a:ext cx="913680" cy="9140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960" cy="298296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7560" cy="189756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720" cy="174672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800" cy="127116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cxnSp>
        <p:nvCxnSpPr>
          <p:cNvPr id="6" name="Straight Connector 15"/>
          <p:cNvCxnSpPr/>
          <p:nvPr/>
        </p:nvCxnSpPr>
        <p:spPr>
          <a:xfrm flipH="1">
            <a:off x="8227800" y="8280"/>
            <a:ext cx="3810960" cy="381096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7" name="Straight Connector 16"/>
          <p:cNvCxnSpPr/>
          <p:nvPr/>
        </p:nvCxnSpPr>
        <p:spPr>
          <a:xfrm flipH="1">
            <a:off x="6108120" y="91440"/>
            <a:ext cx="6081480" cy="60818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8" name="Straight Connector 18"/>
          <p:cNvCxnSpPr/>
          <p:nvPr/>
        </p:nvCxnSpPr>
        <p:spPr>
          <a:xfrm flipH="1">
            <a:off x="7235640" y="228600"/>
            <a:ext cx="4953960" cy="495396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9" name="Straight Connector 20"/>
          <p:cNvCxnSpPr/>
          <p:nvPr/>
        </p:nvCxnSpPr>
        <p:spPr>
          <a:xfrm flipH="1">
            <a:off x="7335720" y="32040"/>
            <a:ext cx="4853880" cy="485424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0" name="Straight Connector 22"/>
          <p:cNvCxnSpPr/>
          <p:nvPr/>
        </p:nvCxnSpPr>
        <p:spPr>
          <a:xfrm flipH="1">
            <a:off x="7845120" y="609480"/>
            <a:ext cx="4344480" cy="434448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3440" cy="150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1"/>
          </p:nvPr>
        </p:nvSpPr>
        <p:spPr>
          <a:xfrm>
            <a:off x="684360" y="6172200"/>
            <a:ext cx="7542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0363320" y="5578560"/>
            <a:ext cx="1141200" cy="66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240C654-4CCC-456E-ACD1-3A893F97F87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3"/>
          </p:nvPr>
        </p:nvSpPr>
        <p:spPr>
          <a:xfrm>
            <a:off x="9904320" y="6172200"/>
            <a:ext cx="1599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/>
          <p:cNvGrpSpPr/>
          <p:nvPr/>
        </p:nvGrpSpPr>
        <p:grpSpPr>
          <a:xfrm>
            <a:off x="9206640" y="2963160"/>
            <a:ext cx="2982600" cy="3209760"/>
            <a:chOff x="9206640" y="2963160"/>
            <a:chExt cx="2982600" cy="3209760"/>
          </a:xfrm>
        </p:grpSpPr>
        <p:cxnSp>
          <p:nvCxnSpPr>
            <p:cNvPr id="19" name="Straight Connector 7"/>
            <p:cNvCxnSpPr/>
            <p:nvPr/>
          </p:nvCxnSpPr>
          <p:spPr>
            <a:xfrm flipH="1">
              <a:off x="11275920" y="2963160"/>
              <a:ext cx="913680" cy="9140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0" name="Straight Connector 8"/>
            <p:cNvCxnSpPr/>
            <p:nvPr/>
          </p:nvCxnSpPr>
          <p:spPr>
            <a:xfrm flipH="1">
              <a:off x="9206640" y="3190320"/>
              <a:ext cx="2982960" cy="298296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1" name="Straight Connector 9"/>
            <p:cNvCxnSpPr/>
            <p:nvPr/>
          </p:nvCxnSpPr>
          <p:spPr>
            <a:xfrm flipH="1">
              <a:off x="10292040" y="3285000"/>
              <a:ext cx="1897560" cy="189756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2" name="Straight Connector 10"/>
            <p:cNvCxnSpPr/>
            <p:nvPr/>
          </p:nvCxnSpPr>
          <p:spPr>
            <a:xfrm flipH="1">
              <a:off x="10442880" y="3130920"/>
              <a:ext cx="1746720" cy="174672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23" name="Straight Connector 11"/>
            <p:cNvCxnSpPr/>
            <p:nvPr/>
          </p:nvCxnSpPr>
          <p:spPr>
            <a:xfrm flipH="1">
              <a:off x="10918800" y="3682800"/>
              <a:ext cx="1270800" cy="127116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3440" cy="150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3440" cy="361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4"/>
          </p:nvPr>
        </p:nvSpPr>
        <p:spPr>
          <a:xfrm>
            <a:off x="684360" y="6172200"/>
            <a:ext cx="7542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5"/>
          </p:nvPr>
        </p:nvSpPr>
        <p:spPr>
          <a:xfrm>
            <a:off x="10363320" y="5578560"/>
            <a:ext cx="1141200" cy="66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7E861E6-2731-4B33-9CBE-9A2FEFC16D2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</a:rPr>
              <a:t>&lt;номер&gt;</a:t>
            </a:fld>
            <a:endParaRPr b="0" lang="ru-RU" sz="3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dt" idx="6"/>
          </p:nvPr>
        </p:nvSpPr>
        <p:spPr>
          <a:xfrm>
            <a:off x="9904320" y="6172200"/>
            <a:ext cx="1599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4" descr=""/>
          <p:cNvPicPr/>
          <p:nvPr/>
        </p:nvPicPr>
        <p:blipFill>
          <a:blip r:embed="rId1">
            <a:alphaModFix amt="35000"/>
          </a:blip>
          <a:stretch/>
        </p:blipFill>
        <p:spPr>
          <a:xfrm>
            <a:off x="12240" y="0"/>
            <a:ext cx="12381840" cy="69631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7155360" y="4965120"/>
            <a:ext cx="5035320" cy="104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defTabSz="457200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ru-RU" sz="2100" strike="noStrike" u="none">
                <a:solidFill>
                  <a:schemeClr val="dk1"/>
                </a:solidFill>
                <a:uFillTx/>
                <a:latin typeface="Century Gothic"/>
              </a:rPr>
              <a:t>Долгова Елена Фёдоровна-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Century Gothic"/>
              </a:rPr>
              <a:t>Старшая медицинская сестра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Century Gothic"/>
              </a:rPr>
              <a:t>отделения анестезиологии-реанимации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Century Gothic"/>
              </a:rPr>
              <a:t>акушерского корпуса ГБУЗ «СОКБ им. В.Д. Середавина»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Box 3"/>
          <p:cNvSpPr/>
          <p:nvPr/>
        </p:nvSpPr>
        <p:spPr>
          <a:xfrm>
            <a:off x="5053680" y="6201720"/>
            <a:ext cx="174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uFillTx/>
                <a:latin typeface="Century Gothic"/>
                <a:ea typeface="Arial"/>
              </a:rPr>
              <a:t>Самара 2025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TextBox 5"/>
          <p:cNvSpPr/>
          <p:nvPr/>
        </p:nvSpPr>
        <p:spPr>
          <a:xfrm>
            <a:off x="1569960" y="1892880"/>
            <a:ext cx="92664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3600" strike="noStrike" u="none">
                <a:solidFill>
                  <a:schemeClr val="dk2">
                    <a:lumMod val="50000"/>
                  </a:schemeClr>
                </a:solidFill>
                <a:uFillTx/>
                <a:latin typeface="Times New Roman"/>
                <a:ea typeface="Arial"/>
              </a:rPr>
              <a:t>Современные методы медикаментозного обезболивания родов естественным путем в Перинатальном центре ГБУЗ «СОКБ им. В.Д. Середавина»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" name="Рисунок 1" descr=""/>
          <p:cNvPicPr/>
          <p:nvPr/>
        </p:nvPicPr>
        <p:blipFill>
          <a:blip r:embed="rId2"/>
          <a:stretch/>
        </p:blipFill>
        <p:spPr>
          <a:xfrm>
            <a:off x="10142280" y="27360"/>
            <a:ext cx="2036160" cy="2036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616200" y="113760"/>
            <a:ext cx="5090040" cy="84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trike="noStrike" u="none">
                <a:solidFill>
                  <a:srgbClr val="0a304a"/>
                </a:solidFill>
                <a:uFillTx/>
                <a:latin typeface="Arial"/>
                <a:ea typeface="Microsoft YaHei"/>
              </a:rPr>
              <a:t>Эпидуральная анальгезия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" name="Объект 3" descr=""/>
          <p:cNvPicPr/>
          <p:nvPr/>
        </p:nvPicPr>
        <p:blipFill>
          <a:blip r:embed="rId1"/>
          <a:stretch/>
        </p:blipFill>
        <p:spPr>
          <a:xfrm>
            <a:off x="180000" y="2919960"/>
            <a:ext cx="2898720" cy="3865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5" name="Рисунок 7" descr=""/>
          <p:cNvPicPr/>
          <p:nvPr/>
        </p:nvPicPr>
        <p:blipFill>
          <a:blip r:embed="rId2"/>
          <a:srcRect l="0" t="0" r="0" b="16844"/>
          <a:stretch/>
        </p:blipFill>
        <p:spPr>
          <a:xfrm>
            <a:off x="3345840" y="3917880"/>
            <a:ext cx="2898720" cy="2407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6" name="Рисунок 11" descr=""/>
          <p:cNvPicPr/>
          <p:nvPr/>
        </p:nvPicPr>
        <p:blipFill>
          <a:blip r:embed="rId3"/>
          <a:srcRect l="0" t="0" r="0" b="15394"/>
          <a:stretch/>
        </p:blipFill>
        <p:spPr>
          <a:xfrm>
            <a:off x="6095880" y="862920"/>
            <a:ext cx="2800800" cy="3159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7" name="Рисунок 12" descr=""/>
          <p:cNvPicPr/>
          <p:nvPr/>
        </p:nvPicPr>
        <p:blipFill>
          <a:blip r:embed="rId4"/>
          <a:srcRect l="6128" t="27308" r="0" b="0"/>
          <a:stretch/>
        </p:blipFill>
        <p:spPr>
          <a:xfrm>
            <a:off x="604080" y="956160"/>
            <a:ext cx="1961640" cy="2025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8" name="Рисунок 14" descr=""/>
          <p:cNvPicPr/>
          <p:nvPr/>
        </p:nvPicPr>
        <p:blipFill>
          <a:blip r:embed="rId5"/>
          <a:srcRect l="0" t="25626" r="0" b="0"/>
          <a:stretch/>
        </p:blipFill>
        <p:spPr>
          <a:xfrm>
            <a:off x="2558520" y="830880"/>
            <a:ext cx="3359520" cy="3331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9" name="Рисунок 9" descr=""/>
          <p:cNvPicPr/>
          <p:nvPr/>
        </p:nvPicPr>
        <p:blipFill>
          <a:blip r:embed="rId6"/>
          <a:stretch/>
        </p:blipFill>
        <p:spPr>
          <a:xfrm>
            <a:off x="9033840" y="562320"/>
            <a:ext cx="2800800" cy="3734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90" name="TextBox 16"/>
          <p:cNvSpPr/>
          <p:nvPr/>
        </p:nvSpPr>
        <p:spPr>
          <a:xfrm>
            <a:off x="6319440" y="4270680"/>
            <a:ext cx="55054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Эпидуральная анальгезия 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— 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метод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нейроаксиальной анальгезии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, при котором лекарственные препараты вводятся в эпидуральное пространство позвоночника через катетер.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3" descr=""/>
          <p:cNvPicPr/>
          <p:nvPr/>
        </p:nvPicPr>
        <p:blipFill>
          <a:blip r:embed="rId1"/>
          <a:srcRect l="0" t="17096" r="0" b="0"/>
          <a:stretch/>
        </p:blipFill>
        <p:spPr>
          <a:xfrm>
            <a:off x="1235520" y="2732040"/>
            <a:ext cx="3264840" cy="2855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2" name="Рисунок 9" descr=""/>
          <p:cNvPicPr/>
          <p:nvPr/>
        </p:nvPicPr>
        <p:blipFill>
          <a:blip r:embed="rId2"/>
          <a:srcRect l="15398" t="14722" r="14634" b="41357"/>
          <a:stretch/>
        </p:blipFill>
        <p:spPr>
          <a:xfrm>
            <a:off x="7643160" y="582120"/>
            <a:ext cx="3597480" cy="3010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3" name="Рисунок 7" descr=""/>
          <p:cNvPicPr/>
          <p:nvPr/>
        </p:nvPicPr>
        <p:blipFill>
          <a:blip r:embed="rId3"/>
          <a:srcRect l="0" t="25142" r="0" b="0"/>
          <a:stretch/>
        </p:blipFill>
        <p:spPr>
          <a:xfrm>
            <a:off x="4546080" y="2485080"/>
            <a:ext cx="3430800" cy="2989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97880" y="96840"/>
            <a:ext cx="5792400" cy="70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0000" lnSpcReduction="19999"/>
          </a:bodyPr>
          <a:p>
            <a:pPr indent="0" algn="ctr" defTabSz="449280"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r>
              <a:rPr b="1" i="1" lang="ru-RU" sz="54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Спинальная анальгезия родов</a:t>
            </a:r>
            <a:br>
              <a:rPr sz="3100"/>
            </a:b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84200" y="5321160"/>
            <a:ext cx="11222640" cy="141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15000"/>
              </a:lnSpc>
              <a:spcBef>
                <a:spcPts val="400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   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Низкодозная спинальная анальгезия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– метод нейроаксиальной анальгезии, при которой местный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анестетик в процессе люмбальной пункции вводится в субарахноидальное пространство, а блокирование передачи импульса происходит на уровне корешков спинномозговых нервов.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" name="Рисунок 8" descr=""/>
          <p:cNvPicPr/>
          <p:nvPr/>
        </p:nvPicPr>
        <p:blipFill>
          <a:blip r:embed="rId4"/>
          <a:srcRect l="0" t="7956" r="0" b="6666"/>
          <a:stretch/>
        </p:blipFill>
        <p:spPr>
          <a:xfrm>
            <a:off x="3886200" y="582120"/>
            <a:ext cx="3333600" cy="2934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7" name="Рисунок 12" descr=""/>
          <p:cNvPicPr/>
          <p:nvPr/>
        </p:nvPicPr>
        <p:blipFill>
          <a:blip r:embed="rId5"/>
          <a:srcRect l="45637" t="57610" r="16937" b="22642"/>
          <a:stretch/>
        </p:blipFill>
        <p:spPr>
          <a:xfrm>
            <a:off x="8519040" y="2828880"/>
            <a:ext cx="3597480" cy="2855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8" name="Рисунок 10" descr=""/>
          <p:cNvPicPr/>
          <p:nvPr/>
        </p:nvPicPr>
        <p:blipFill>
          <a:blip r:embed="rId6">
            <a:alphaModFix amt="50000"/>
          </a:blip>
          <a:srcRect l="13272" t="14847" r="15106" b="18448"/>
          <a:stretch/>
        </p:blipFill>
        <p:spPr>
          <a:xfrm>
            <a:off x="193320" y="582120"/>
            <a:ext cx="3520080" cy="2646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071800" y="165240"/>
            <a:ext cx="8047440" cy="83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449280">
              <a:lnSpc>
                <a:spcPct val="80000"/>
              </a:lnSpc>
              <a:spcBef>
                <a:spcPts val="476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Нейроаксиальная анальгезия в родах:</a:t>
            </a:r>
            <a:br>
              <a:rPr sz="2800"/>
            </a:b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эпидуральная, спинальная, спино-эпидуральная</a:t>
            </a:r>
            <a:r>
              <a:rPr b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Рисунок 2" descr=""/>
          <p:cNvPicPr/>
          <p:nvPr/>
        </p:nvPicPr>
        <p:blipFill>
          <a:blip r:embed="rId1"/>
          <a:stretch/>
        </p:blipFill>
        <p:spPr>
          <a:xfrm>
            <a:off x="118440" y="1061640"/>
            <a:ext cx="2540520" cy="2643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01" name=""/>
          <p:cNvSpPr/>
          <p:nvPr/>
        </p:nvSpPr>
        <p:spPr>
          <a:xfrm>
            <a:off x="2880000" y="1002600"/>
            <a:ext cx="9179640" cy="517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</a:pPr>
            <a:r>
              <a:rPr b="1" i="1" lang="ru-RU" sz="2000" strike="noStrike" u="none">
                <a:solidFill>
                  <a:srgbClr val="c9211e"/>
                </a:solidFill>
                <a:uFillTx/>
                <a:latin typeface="Times New Roman"/>
              </a:rPr>
              <a:t>Показания: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Артериальная гипертензия любой этиологии (преэклампсия, гипертоническая болезнь, симптоматические артериальные гипертензии).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Роды у женщин с некоторыми видами соматических заболеваний (например, гипертоническая болезнь, пороки сердца (не все), заболевания органов дыхания – бронхиальная астма, почек - гломерулонефрит, высокая степень миопии, повышение внутричерепного давления и др.).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Роды у женщин с антенатальной гибелью плода (в данном случае главным аспектом является психологическое состояние женщины).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Роды у женщин с текущим или перенесенным венозным или артериальным тромбозом.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Юные роженицы (моложе 18 лет).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Непереносимые болезненные ощущения роженицы во время схваток (при оценке данного показания можно использовать визуально-аналоговую шкалу интенсивности боли).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Аномалии родовой деятельности (врач-акушер-гинеколог должен учитывать влияние эпидуральной анальгезии на течение второго периода родов).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"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Преждевременные роды. Эпидуральная анальгезия предпочтительнее применения опиодных анальгетиков для обезболивания преждевременных родов из-за большей эффективности и меньшей токсичности.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19240" y="247320"/>
            <a:ext cx="8082720" cy="108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500" strike="noStrike" u="none">
                <a:solidFill>
                  <a:srgbClr val="0a304a"/>
                </a:solidFill>
                <a:uFillTx/>
                <a:latin typeface="Arial"/>
                <a:ea typeface="Microsoft YaHei"/>
              </a:rPr>
              <a:t>Нейроаксиальная анальгезия в родах:</a:t>
            </a:r>
            <a:br>
              <a:rPr sz="2500"/>
            </a:br>
            <a:r>
              <a:rPr b="1" i="1" lang="ru-RU" sz="2500" strike="noStrike" u="none">
                <a:solidFill>
                  <a:srgbClr val="0a304a"/>
                </a:solidFill>
                <a:uFillTx/>
                <a:latin typeface="Arial"/>
                <a:ea typeface="Microsoft YaHei"/>
              </a:rPr>
              <a:t>эпидуральная, спинальная, спино-эпидуральная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203040" y="1219320"/>
            <a:ext cx="11733840" cy="539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49280">
              <a:lnSpc>
                <a:spcPct val="8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chemeClr val="accent6"/>
                </a:solidFill>
                <a:uFillTx/>
                <a:latin typeface="Times New Roman"/>
                <a:ea typeface="Microsoft YaHei"/>
              </a:rPr>
              <a:t>Противопоказания: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Тяжелая гиповолемия (геморрагический шок, дегидратация).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7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Нарушение свертывания крови в сторону гипокоагуляции (увеличение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активированного частичного тромбопластинового времени&gt; чем в 1,5 раза,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увеличение международного нормализованного отношения&gt; чем в 1,5 раза)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и тромбоцитопении - &lt; 70x109 /л, приобретенные или врождённые коагулопатии.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тромбоцитопении от 70 до 100x109 /л и при отсутствии гипокоагуляции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возможно применение только спинальной анальгезии (обязательно использование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70000"/>
              </a:lnSpc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игл малого размера - 27-29 G).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Гнойное поражение кожных покровов в месте пункции.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Непереносимость местных анестетиков (непереносимость, как и анафилаксия для местных анестетиков амидной группы встречается крайне редко).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Наличие фиксированного сердечного выброса у пациенток с искусственным водителем ритма сердца, стенозом аортального клапана, коарктацией аорты, выраженным стенозом митрального клапана.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Тяжелая печеночная недостаточность (нарушение коагуляции и метаболизма местных анестетиков).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Демиелинизирующие заболевания нервной системы и периферическая нейропатия (рассматриваются индивидуально).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Татуировка в месте пункции.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Рисунок 3" descr=""/>
          <p:cNvPicPr/>
          <p:nvPr/>
        </p:nvPicPr>
        <p:blipFill>
          <a:blip r:embed="rId1"/>
          <a:stretch/>
        </p:blipFill>
        <p:spPr>
          <a:xfrm>
            <a:off x="9476640" y="677160"/>
            <a:ext cx="2629440" cy="2810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67880" y="94320"/>
            <a:ext cx="525600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449280">
              <a:lnSpc>
                <a:spcPct val="80000"/>
              </a:lnSpc>
              <a:spcBef>
                <a:spcPts val="524"/>
              </a:spcBef>
              <a:buNone/>
              <a:tabLst>
                <a:tab algn="l" pos="0"/>
              </a:tabLst>
            </a:pPr>
            <a:br>
              <a:rPr sz="3600"/>
            </a:br>
            <a:r>
              <a:rPr b="1" i="1" lang="ru-RU" sz="31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Обеспечении безопасности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87200" y="1013400"/>
            <a:ext cx="7401240" cy="574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Проводить процедуру в местах, приспособленных для реанимации и    интенсивной терапии.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Проводить нейроаксиальную анальгезию должен врач, имеющий соответствующую подготовку.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Пациентку нужно осмотреть до процедуры, провести оценку состояния женщины и плода совместно с акушером-гинекологом.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Обеспечить возможность проведения инфузионной терапии (катетеризация вены, готовность растворов).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Обеспечивать мониторинг состояния матери и плода.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При использовании нейроаксиальной анальгезии для операции кесарева сечения должны быть готовы средства для общей анестезии и должен присутствовать анестезиолог.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Персонал должен быть готов к проведению реанимации новорождённых.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Анестезиолог должен наблюдать за женщиной в течение всего периода нейроаксиальной анальгезии и в послеродовом периоде.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В послеоперационном периоде все женщины, родоразрешённые в условиях нейроаксиальной анестезии, должны находиться под наблюдением медицинского персонала.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4400" indent="-284400" defTabSz="45720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Необходимо иметь всё необходимое для лечения осложнений после проведения нейроаксиальной анальгезии. 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6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Рисунок 6" descr=""/>
          <p:cNvPicPr/>
          <p:nvPr/>
        </p:nvPicPr>
        <p:blipFill>
          <a:blip r:embed="rId1"/>
          <a:stretch/>
        </p:blipFill>
        <p:spPr>
          <a:xfrm>
            <a:off x="7707960" y="1013400"/>
            <a:ext cx="4082400" cy="543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6843240" y="1489680"/>
            <a:ext cx="5068440" cy="462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Компетентность врачей;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Современное техническое оснащение;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Использование современных местных анестетиков;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Соблюдение технологии проведения нейроаксиальной анальгезии;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Неукоснительное соблюдение асептики и антисептики;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Тщательный учет показаний и противопоказаний, особенностей течения родов;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45720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Непрерывный мониторинг состояния матери и плода.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Box 3"/>
          <p:cNvSpPr/>
          <p:nvPr/>
        </p:nvSpPr>
        <p:spPr>
          <a:xfrm>
            <a:off x="2720520" y="358920"/>
            <a:ext cx="6749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tabLst>
                <a:tab algn="l" pos="0"/>
              </a:tabLst>
            </a:pP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Times New Roman"/>
              </a:rPr>
              <a:t>Ключевые факторы безопасности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Рисунок 6" descr=""/>
          <p:cNvPicPr/>
          <p:nvPr/>
        </p:nvPicPr>
        <p:blipFill>
          <a:blip r:embed="rId1"/>
          <a:stretch/>
        </p:blipFill>
        <p:spPr>
          <a:xfrm>
            <a:off x="403200" y="1308960"/>
            <a:ext cx="6144120" cy="4983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233440" y="171000"/>
            <a:ext cx="7186320" cy="91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Осложнения эпидуральной анальгезии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92920" y="1297800"/>
            <a:ext cx="11005200" cy="5476680"/>
          </a:xfrm>
          <a:prstGeom prst="rect">
            <a:avLst/>
          </a:prstGeom>
          <a:noFill/>
          <a:ln w="0">
            <a:noFill/>
          </a:ln>
        </p:spPr>
        <p:txBody>
          <a:bodyPr numCol="2" spcCol="0" lIns="91440" rIns="91440" tIns="45720" bIns="45720" anchor="ctr">
            <a:normAutofit fontScale="62500" lnSpcReduction="19999"/>
          </a:bodyPr>
          <a:p>
            <a:pPr indent="0" defTabSz="449280">
              <a:lnSpc>
                <a:spcPct val="8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3200" strike="noStrike" u="none">
                <a:solidFill>
                  <a:srgbClr val="c62324"/>
                </a:solidFill>
                <a:uFillTx/>
                <a:latin typeface="Times New Roman"/>
                <a:ea typeface="Microsoft YaHei"/>
              </a:rPr>
              <a:t>Немедленные осложнения: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Артериальная гипотония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Брадикардия, асистолия.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Тошнота и рвота.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Гипотермия и озноб.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Высокий, тотальный спинальный блок.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Кожный зуд (при использовании опиатов).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Внутривенное введение местного анестетика.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Токсический эффект местных анестетиков.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3200" strike="noStrike" u="none">
                <a:solidFill>
                  <a:srgbClr val="c62324"/>
                </a:solidFill>
                <a:uFillTx/>
                <a:latin typeface="Times New Roman"/>
                <a:ea typeface="Microsoft YaHei"/>
              </a:rPr>
              <a:t>Отсроченные осложнения: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49280">
              <a:lnSpc>
                <a:spcPct val="8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900" strike="noStrike" u="none">
                <a:solidFill>
                  <a:srgbClr val="7030a0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Постпункционная головная боль.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Постпункционные боли в спине.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Задержка мочи.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Неврологические осложнения: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транзиторный неврологический синдром (чаще на   лидокаин);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синдром конского хвоста (лидокаин);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неврологический дефицит вследствие повреждения иглой спинного мозга, спинномозговых нервов и корешков сосудов эпидурального сплетения.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Инфекционные осложнения: постпункционные менингиты и менингоэнцефалиты, эпи- и субдуральные абсцессы.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700"/>
              </a:spcBef>
              <a:spcAft>
                <a:spcPts val="26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Эпидуральная гематома (повторные пункции).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100000"/>
              </a:lnSpc>
              <a:spcBef>
                <a:spcPts val="825"/>
              </a:spcBef>
              <a:spcAft>
                <a:spcPts val="26"/>
              </a:spcAft>
              <a:buNone/>
              <a:tabLst>
                <a:tab algn="l" pos="0"/>
              </a:tabLst>
            </a:pP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trike="noStrike" u="none">
                <a:solidFill>
                  <a:srgbClr val="ffffff"/>
                </a:solidFill>
                <a:uFillTx/>
                <a:latin typeface="Arial"/>
                <a:ea typeface="Microsoft YaHei"/>
              </a:rPr>
              <a:t>.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Рисунок 3" descr=""/>
          <p:cNvPicPr/>
          <p:nvPr/>
        </p:nvPicPr>
        <p:blipFill>
          <a:blip r:embed="rId1"/>
          <a:stretch/>
        </p:blipFill>
        <p:spPr>
          <a:xfrm>
            <a:off x="2266200" y="4647600"/>
            <a:ext cx="3756960" cy="2209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4" descr=""/>
          <p:cNvPicPr/>
          <p:nvPr/>
        </p:nvPicPr>
        <p:blipFill>
          <a:blip r:embed="rId1"/>
          <a:srcRect l="0" t="0" r="0" b="16698"/>
          <a:stretch/>
        </p:blipFill>
        <p:spPr>
          <a:xfrm>
            <a:off x="1095840" y="3228120"/>
            <a:ext cx="3130920" cy="347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86360" y="151200"/>
            <a:ext cx="9850680" cy="74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49280">
              <a:lnSpc>
                <a:spcPct val="80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1" i="1" lang="ru-RU" sz="22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Паравертебральная поясничная симпатическая блокада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473720" y="897480"/>
            <a:ext cx="7619040" cy="562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Показания: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4572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Когда нейроаксиальная анальгезия противопоказана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Преимущества: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4572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Ускоряет созревание шейки матки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4572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Сокращает продолжительность родов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4572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Простота выполнения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4572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 вызывает гипотонию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Методика: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</a:t>
            </a:r>
            <a:r>
              <a:rPr b="0" lang="ru-RU" sz="2000" strike="noStrike" u="none">
                <a:solidFill>
                  <a:srgbClr val="333333"/>
                </a:solidFill>
                <a:uFillTx/>
                <a:latin typeface="YS Text"/>
                <a:ea typeface="Times New Roman"/>
              </a:rPr>
              <a:t> 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Введение местного анестетика (15–30 мл) в паравертебральное пространство на уровне Th12-L1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Yandex Sans Text"/>
                <a:ea typeface="Times New Roman"/>
              </a:rPr>
              <a:t>,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отступив 1,5–2,0 см от линии остистых отростков, с обеих сторон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Пик действия: 40–60 минут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Требует наблюдения за пациенткой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Рисунок 3" descr=""/>
          <p:cNvPicPr/>
          <p:nvPr/>
        </p:nvPicPr>
        <p:blipFill>
          <a:blip r:embed="rId2"/>
          <a:stretch/>
        </p:blipFill>
        <p:spPr>
          <a:xfrm>
            <a:off x="98280" y="738000"/>
            <a:ext cx="2727360" cy="3237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157320" y="365040"/>
            <a:ext cx="7938360" cy="612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32500" lnSpcReduction="19999"/>
          </a:bodyPr>
          <a:p>
            <a:pPr marL="285840" indent="-285840" defTabSz="457200">
              <a:lnSpc>
                <a:spcPct val="120000"/>
              </a:lnSpc>
              <a:spcBef>
                <a:spcPts val="148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         </a:t>
            </a:r>
            <a:r>
              <a:rPr b="1" i="1" lang="ru-RU" sz="74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Системная токсичность местных анестетиков </a:t>
            </a: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— редкое, опасное для жизни осложнение при применении местных анестетиков.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Некоторые причины, которые могут вызвать это состояние: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Случайное введение местного анестетика в кровеносный сосуд. 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Введение анестетика в ткани, интенсивно иннервируемые и богатые кровеносными сосудами. 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Превышение рекомендуемых терапевтических доз. 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Быстрое введение препарата. 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Введение местного анестетика пациентам с замедленным типом метаболизма лекарственных средств. 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1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Сроки развития системной токсичности </a:t>
            </a:r>
            <a:r>
              <a:rPr b="1" lang="ru-RU" sz="55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местных анестетиков 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Менее 60 сек – внутрисосудистое введение МА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1-5 мин – частичное внутрисосудистое введение МА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15 мин – введение потенциально токсической дозы МА 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</a:t>
            </a:r>
            <a:r>
              <a:rPr b="0" lang="ru-RU" sz="55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для периферической регионарной анестезии (максимальной разовой дозы)</a:t>
            </a:r>
            <a:endParaRPr b="0" lang="ru-RU" sz="5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Рисунок 4" descr=""/>
          <p:cNvPicPr/>
          <p:nvPr/>
        </p:nvPicPr>
        <p:blipFill>
          <a:blip r:embed="rId1"/>
          <a:srcRect l="44189" t="0" r="0" b="0"/>
          <a:stretch/>
        </p:blipFill>
        <p:spPr>
          <a:xfrm>
            <a:off x="7831440" y="858240"/>
            <a:ext cx="4202280" cy="5140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462240" y="471960"/>
            <a:ext cx="9919800" cy="546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Нейротоксическое действие проявляется в виде: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неспецифических признаков (металлический вкус, нечувствительность вокруг рта, диплопия, звон в ушах, головокружение);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возбуждения (беспокойство, смятение, подергивание мышц, судороги);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депрессии (сонливость, оглушение, кома или апноэ);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быстрой потери сознания с развитием тонико-клонических судорог или без.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Кардиотоксическое действие выражается в виде: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нарушений ритма сердца: тахикардия, брадикардия, вплоть до асистолии;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нарушений проводимости с расширением QRS-комплекса;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других вариантов желудочковых аритмий (желудочковая тахикардия, пируэтные экстрасистолы, часто переходящие в фибрилляцию желудочков или асистолию);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ru-RU" sz="2000" strike="noStrike" u="none">
                <a:solidFill>
                  <a:srgbClr val="333333"/>
                </a:solidFill>
                <a:uFillTx/>
                <a:latin typeface="Times New Roman"/>
                <a:ea typeface="Times New Roman"/>
              </a:rPr>
              <a:t>сердечно-сосудистого коллапса, связанного со снижением сократимости миокарда.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Рисунок 1" descr=""/>
          <p:cNvPicPr/>
          <p:nvPr/>
        </p:nvPicPr>
        <p:blipFill>
          <a:blip r:embed="rId1"/>
          <a:stretch/>
        </p:blipFill>
        <p:spPr>
          <a:xfrm>
            <a:off x="2497320" y="5180040"/>
            <a:ext cx="9693360" cy="167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Объект 4" descr=""/>
          <p:cNvPicPr/>
          <p:nvPr/>
        </p:nvPicPr>
        <p:blipFill>
          <a:blip r:embed="rId1"/>
          <a:stretch/>
        </p:blipFill>
        <p:spPr>
          <a:xfrm>
            <a:off x="581400" y="1325880"/>
            <a:ext cx="2535480" cy="361512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6" descr=""/>
          <p:cNvPicPr/>
          <p:nvPr/>
        </p:nvPicPr>
        <p:blipFill>
          <a:blip r:embed="rId2"/>
          <a:stretch/>
        </p:blipFill>
        <p:spPr>
          <a:xfrm>
            <a:off x="3361320" y="839880"/>
            <a:ext cx="2536920" cy="361512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8" descr=""/>
          <p:cNvPicPr/>
          <p:nvPr/>
        </p:nvPicPr>
        <p:blipFill>
          <a:blip r:embed="rId3"/>
          <a:stretch/>
        </p:blipFill>
        <p:spPr>
          <a:xfrm>
            <a:off x="9074160" y="839880"/>
            <a:ext cx="2535480" cy="361512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10" descr=""/>
          <p:cNvPicPr/>
          <p:nvPr/>
        </p:nvPicPr>
        <p:blipFill>
          <a:blip r:embed="rId4"/>
          <a:stretch/>
        </p:blipFill>
        <p:spPr>
          <a:xfrm>
            <a:off x="6217560" y="1325880"/>
            <a:ext cx="2536920" cy="3615120"/>
          </a:xfrm>
          <a:prstGeom prst="rect">
            <a:avLst/>
          </a:prstGeom>
          <a:ln w="0">
            <a:noFill/>
          </a:ln>
        </p:spPr>
      </p:pic>
      <p:sp>
        <p:nvSpPr>
          <p:cNvPr id="46" name="TextBox 12"/>
          <p:cNvSpPr/>
          <p:nvPr/>
        </p:nvSpPr>
        <p:spPr>
          <a:xfrm>
            <a:off x="511920" y="4983480"/>
            <a:ext cx="267444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Нейроаксиальные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методы обезболивания родов, КР 2018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TextBox 13"/>
          <p:cNvSpPr/>
          <p:nvPr/>
        </p:nvSpPr>
        <p:spPr>
          <a:xfrm>
            <a:off x="3405960" y="4511520"/>
            <a:ext cx="24472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Нормальные роды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(роды одноплодные, самопроизвольное родоразрешение в затылочном предлежании), КР 2024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TextBox 14"/>
          <p:cNvSpPr/>
          <p:nvPr/>
        </p:nvSpPr>
        <p:spPr>
          <a:xfrm>
            <a:off x="6142680" y="5004000"/>
            <a:ext cx="27568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СОП №242 «Порядок действия медицинского персонала при проведении спинальной и эпидуральной анестезии», 2022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extBox 15"/>
          <p:cNvSpPr/>
          <p:nvPr/>
        </p:nvSpPr>
        <p:spPr>
          <a:xfrm>
            <a:off x="8963280" y="4614120"/>
            <a:ext cx="27568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Arial"/>
              </a:rPr>
              <a:t>СОП №332 «Порядок действия медицинского персонала при проведении паравертебральной блокады в родах», 2024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Box 2"/>
          <p:cNvSpPr/>
          <p:nvPr/>
        </p:nvSpPr>
        <p:spPr>
          <a:xfrm>
            <a:off x="3524760" y="177120"/>
            <a:ext cx="53845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Нормативные документы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375120" y="2605320"/>
            <a:ext cx="9965880" cy="378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неэффекивности – релаксанты и интубация трахеи; при гипотензии – расширение объёма инфузии, при неэффективности – инфузия адреналина с использованием, по возможности,  низких доз.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фибриляции – электроимпульсная терапия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ИЗБЕГАТЬ использование вазопрессина, блокаторов кальциевых каналов, лидокаина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остановке сердечной деятельности – СЛР </a:t>
            </a: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60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минут! На 4-ой минуте ЭКС!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Раннее применение липидной реанимации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(до остановки сердца): в/в болюс 20% жировой эмульсии (Липофундин) 1,5мл/кг в течение 1 мин. Далее 0,25мл/кг/мин (≈20мл/мин). Повторный болюс при отсутствии восстановления сердечной деятельности по 100мл в/в дважды с интервалом 5 мин. Удвоить скорость инфузии до 0,5мл/кг/мин.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Продолжить непрерывно в/в жировую эмульсию до полной стабилизации гемодинамики и в течение 10мин после достижения стабильности кровообращения.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Max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доза 10мл/кг 20% жировой эмульсии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TextBox 3"/>
          <p:cNvSpPr/>
          <p:nvPr/>
        </p:nvSpPr>
        <p:spPr>
          <a:xfrm>
            <a:off x="3403800" y="210960"/>
            <a:ext cx="5383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800" strike="noStrike" u="none">
                <a:solidFill>
                  <a:schemeClr val="dk2">
                    <a:lumMod val="75000"/>
                  </a:schemeClr>
                </a:solidFill>
                <a:uFillTx/>
                <a:latin typeface="Arial"/>
                <a:ea typeface="Arial"/>
              </a:rPr>
              <a:t>Неотложные мероприятия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Рисунок 6" descr=""/>
          <p:cNvPicPr/>
          <p:nvPr/>
        </p:nvPicPr>
        <p:blipFill>
          <a:blip r:embed="rId1">
            <a:alphaModFix amt="85000"/>
          </a:blip>
          <a:stretch/>
        </p:blipFill>
        <p:spPr>
          <a:xfrm>
            <a:off x="10181160" y="2361960"/>
            <a:ext cx="1795320" cy="4266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25" name="TextBox 10"/>
          <p:cNvSpPr/>
          <p:nvPr/>
        </p:nvSpPr>
        <p:spPr>
          <a:xfrm>
            <a:off x="375120" y="1153440"/>
            <a:ext cx="11440800" cy="14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Прекратить введение МА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Обеспечение проходимости ВДП, 100% кислород, адекватная вентиляция лёгких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80000"/>
              </a:lnSpc>
              <a:spcBef>
                <a:spcPts val="524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судорогах бензодиазепины – препараты выбора! В случае недоступности бензодиазепинов – пропофол или тиопентал натрия. Обладают кардиодепрессивным эффектом, могут потенцировать токсические эффекты МА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2" descr=""/>
          <p:cNvPicPr/>
          <p:nvPr/>
        </p:nvPicPr>
        <p:blipFill>
          <a:blip r:embed="rId1"/>
          <a:stretch/>
        </p:blipFill>
        <p:spPr>
          <a:xfrm>
            <a:off x="10058400" y="160560"/>
            <a:ext cx="2013480" cy="214200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1" descr=""/>
          <p:cNvPicPr/>
          <p:nvPr/>
        </p:nvPicPr>
        <p:blipFill>
          <a:blip r:embed="rId2"/>
          <a:stretch/>
        </p:blipFill>
        <p:spPr>
          <a:xfrm>
            <a:off x="119160" y="150480"/>
            <a:ext cx="2013480" cy="1994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aphicFrame>
        <p:nvGraphicFramePr>
          <p:cNvPr id="128" name="Объект 3"/>
          <p:cNvGraphicFramePr/>
          <p:nvPr/>
        </p:nvGraphicFramePr>
        <p:xfrm>
          <a:off x="2310480" y="1148040"/>
          <a:ext cx="7569720" cy="5474160"/>
        </p:xfrm>
        <a:graphic>
          <a:graphicData uri="http://schemas.openxmlformats.org/drawingml/2006/table">
            <a:tbl>
              <a:tblPr/>
              <a:tblGrid>
                <a:gridCol w="2694600"/>
                <a:gridCol w="934920"/>
                <a:gridCol w="961560"/>
                <a:gridCol w="1055880"/>
                <a:gridCol w="961560"/>
                <a:gridCol w="961560"/>
              </a:tblGrid>
              <a:tr h="574920">
                <a:tc>
                  <a:txBody>
                    <a:bodyPr lIns="360" rIns="1764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 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2020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2021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2022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2023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2024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83160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Всего самопроизвольных родов (без домашних)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3106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3097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3346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3246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3477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3160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Обезболено самопроизвольных родов всего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750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24%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766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25 %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1089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33%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1326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41%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1479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42,5%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5028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ингаляционная анестезия 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08792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наркотические и ненаркотические анальгетики (в т.ч. сон-отдых)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258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175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74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492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эпидуральная анестезия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492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438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827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912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1020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7492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паравертебральная блокада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139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187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226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201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74920"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r>
                        <a:rPr b="1" lang="ru-RU" sz="16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  <a:ea typeface="Microsoft YaHei"/>
                        </a:rPr>
                        <a:t>низкодозная спинальная анестезия</a:t>
                      </a:r>
                      <a:endParaRPr b="0" lang="ru-RU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-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171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360" rIns="17640" anchor="t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Arial"/>
                          <a:ea typeface="Microsoft YaHei"/>
                        </a:rPr>
                        <a:t>244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" marR="17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9" name="TextBox 4"/>
          <p:cNvSpPr/>
          <p:nvPr/>
        </p:nvSpPr>
        <p:spPr>
          <a:xfrm>
            <a:off x="2133000" y="150480"/>
            <a:ext cx="79243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Медикаментозная анальгезия самопроизвольных родов в Перинатальном центре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ГБУЗ СОКБ им. В.Д. Середавина</a:t>
            </a: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1548720" y="4780440"/>
            <a:ext cx="9093600" cy="132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NSimSun"/>
              </a:rPr>
              <a:t>Грамотно подобранная анальгезия в родах  — это средство, которое позволяет женщинам прочувствовать «радость материнства»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1" name="Рисунок 4" descr=""/>
          <p:cNvPicPr/>
          <p:nvPr/>
        </p:nvPicPr>
        <p:blipFill>
          <a:blip r:embed="rId1"/>
          <a:stretch/>
        </p:blipFill>
        <p:spPr>
          <a:xfrm>
            <a:off x="380880" y="397440"/>
            <a:ext cx="11428920" cy="4065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5" descr=""/>
          <p:cNvPicPr/>
          <p:nvPr/>
        </p:nvPicPr>
        <p:blipFill>
          <a:blip r:embed="rId1">
            <a:alphaModFix amt="35000"/>
          </a:blip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1087200" y="294480"/>
            <a:ext cx="9725400" cy="598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spcBef>
                <a:spcPts val="17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8800" strike="noStrike" u="none">
                <a:solidFill>
                  <a:srgbClr val="002060"/>
                </a:solidFill>
                <a:uFillTx/>
                <a:latin typeface="Arial Black"/>
              </a:rPr>
              <a:t>Спасибо </a:t>
            </a:r>
            <a:endParaRPr b="0" lang="ru-RU" sz="8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7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8800" strike="noStrike" u="none">
                <a:solidFill>
                  <a:srgbClr val="002060"/>
                </a:solidFill>
                <a:uFillTx/>
                <a:latin typeface="Arial Black"/>
              </a:rPr>
              <a:t>за</a:t>
            </a:r>
            <a:endParaRPr b="0" lang="ru-RU" sz="8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7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i="1" lang="ru-RU" sz="8800" strike="noStrike" u="none">
                <a:solidFill>
                  <a:srgbClr val="002060"/>
                </a:solidFill>
                <a:uFillTx/>
                <a:latin typeface="Arial Black"/>
              </a:rPr>
              <a:t> </a:t>
            </a:r>
            <a:r>
              <a:rPr b="1" i="1" lang="ru-RU" sz="8800" strike="noStrike" u="none">
                <a:solidFill>
                  <a:srgbClr val="002060"/>
                </a:solidFill>
                <a:uFillTx/>
                <a:latin typeface="Arial Black"/>
              </a:rPr>
              <a:t>внимание!</a:t>
            </a:r>
            <a:endParaRPr b="0" lang="ru-RU" sz="8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6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324360" y="265320"/>
            <a:ext cx="8574120" cy="6325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52" name="TextBox 8"/>
          <p:cNvSpPr/>
          <p:nvPr/>
        </p:nvSpPr>
        <p:spPr>
          <a:xfrm>
            <a:off x="9266400" y="1536120"/>
            <a:ext cx="259992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NSimSun"/>
              </a:rPr>
              <a:t>Роды являются единственным физиологическим процессом, который сопровождается значительными болевыми ощущениями.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 descr=""/>
          <p:cNvPicPr/>
          <p:nvPr/>
        </p:nvPicPr>
        <p:blipFill>
          <a:blip r:embed="rId1"/>
          <a:stretch/>
        </p:blipFill>
        <p:spPr>
          <a:xfrm>
            <a:off x="7249320" y="245880"/>
            <a:ext cx="4184640" cy="3538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616680" y="1101240"/>
            <a:ext cx="6631560" cy="182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4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       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Применение немедикаментозных методов обезболивания при самопроизвольных  родах снижают боль, риск акушерских осложнений и повышают удовлетворенность пациентки.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1"/>
          <p:cNvSpPr/>
          <p:nvPr/>
        </p:nvSpPr>
        <p:spPr>
          <a:xfrm>
            <a:off x="4536720" y="3917880"/>
            <a:ext cx="72507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Arial"/>
              </a:rPr>
              <a:t>         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Arial"/>
              </a:rPr>
              <a:t>При неэффективности немедикаментозных методов обезболивания родов применяют медикаментозные методы, учитывая состояние и предпочтения пациентки, возможности учреждения и показания/противопоказания к различным методам обезболивания.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" name="Рисунок 4" descr=""/>
          <p:cNvPicPr/>
          <p:nvPr/>
        </p:nvPicPr>
        <p:blipFill>
          <a:blip r:embed="rId2"/>
          <a:srcRect l="66249" t="61062" r="2513" b="4292"/>
          <a:stretch/>
        </p:blipFill>
        <p:spPr>
          <a:xfrm>
            <a:off x="403200" y="3362400"/>
            <a:ext cx="3955680" cy="3418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3" descr=""/>
          <p:cNvPicPr/>
          <p:nvPr/>
        </p:nvPicPr>
        <p:blipFill>
          <a:blip r:embed="rId1">
            <a:alphaModFix amt="20000"/>
          </a:blip>
          <a:stretch/>
        </p:blipFill>
        <p:spPr>
          <a:xfrm>
            <a:off x="0" y="-1980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1450080" y="1115280"/>
            <a:ext cx="9560880" cy="490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449280">
              <a:lnSpc>
                <a:spcPct val="90000"/>
              </a:lnSpc>
              <a:spcBef>
                <a:spcPts val="774"/>
              </a:spcBef>
              <a:buNone/>
              <a:tabLst>
                <a:tab algn="l" pos="0"/>
              </a:tabLst>
            </a:pP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90000"/>
              </a:lnSpc>
              <a:spcBef>
                <a:spcPts val="774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i="1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Анальгезия</a:t>
            </a:r>
            <a:r>
              <a:rPr b="0" i="1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(от лат. - analgesia, analgia, «без боли») - </a:t>
            </a:r>
            <a:r>
              <a:rPr b="0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уменьшение болевой чувствительности (в том числе избирательное, когда другие виды чувствительности не затрагиваются) с помощью фармакологических и нефармакологических методов.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90000"/>
              </a:lnSpc>
              <a:spcBef>
                <a:spcPts val="774"/>
              </a:spcBef>
              <a:buNone/>
              <a:tabLst>
                <a:tab algn="l" pos="0"/>
              </a:tabLst>
            </a:pPr>
            <a:r>
              <a:rPr b="0" i="1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49280">
              <a:lnSpc>
                <a:spcPct val="90000"/>
              </a:lnSpc>
              <a:spcBef>
                <a:spcPts val="774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i="1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Нейроаксиальная анальгезия в родах </a:t>
            </a:r>
            <a:r>
              <a:rPr b="0" i="1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- </a:t>
            </a:r>
            <a:r>
              <a:rPr b="0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обезболивание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90000"/>
              </a:lnSpc>
              <a:spcBef>
                <a:spcPts val="774"/>
              </a:spcBef>
              <a:buNone/>
              <a:tabLst>
                <a:tab algn="l" pos="0"/>
              </a:tabLst>
            </a:pPr>
            <a:r>
              <a:rPr b="0" lang="ru-RU" sz="30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в родах с использованием эпидуральной, спинальной и спинально-эпидуральной анальгезии.</a:t>
            </a:r>
            <a:br>
              <a:rPr sz="3000"/>
            </a:b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TextBox 4"/>
          <p:cNvSpPr/>
          <p:nvPr/>
        </p:nvSpPr>
        <p:spPr>
          <a:xfrm>
            <a:off x="4777200" y="563760"/>
            <a:ext cx="2636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Определение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1" descr="Изображение выглядит как человек, в помещении, одежда, текстиль&#10;&#10;Автоматически созданное описание"/>
          <p:cNvPicPr/>
          <p:nvPr/>
        </p:nvPicPr>
        <p:blipFill>
          <a:blip r:embed="rId1">
            <a:alphaModFix amt="50000"/>
          </a:blip>
          <a:srcRect l="17644" t="37739" r="0" b="1156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" descr=""/>
          <p:cNvPicPr/>
          <p:nvPr/>
        </p:nvPicPr>
        <p:blipFill>
          <a:blip r:embed="rId2"/>
          <a:srcRect l="48154" t="6114" r="3348" b="5261"/>
          <a:stretch/>
        </p:blipFill>
        <p:spPr>
          <a:xfrm>
            <a:off x="8762400" y="1453320"/>
            <a:ext cx="3321000" cy="3161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2" name="Рисунок 6" descr=""/>
          <p:cNvPicPr/>
          <p:nvPr/>
        </p:nvPicPr>
        <p:blipFill>
          <a:blip r:embed="rId3"/>
          <a:srcRect l="51020" t="0" r="2445" b="0"/>
          <a:stretch/>
        </p:blipFill>
        <p:spPr>
          <a:xfrm>
            <a:off x="4017960" y="1452960"/>
            <a:ext cx="3286800" cy="2615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3" name="Рисунок 7" descr=""/>
          <p:cNvPicPr/>
          <p:nvPr/>
        </p:nvPicPr>
        <p:blipFill>
          <a:blip r:embed="rId4"/>
          <a:stretch/>
        </p:blipFill>
        <p:spPr>
          <a:xfrm>
            <a:off x="6300720" y="4069800"/>
            <a:ext cx="2995200" cy="1961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4" name="Рисунок 8" descr=""/>
          <p:cNvPicPr/>
          <p:nvPr/>
        </p:nvPicPr>
        <p:blipFill>
          <a:blip r:embed="rId5"/>
          <a:srcRect l="0" t="24380" r="0" b="0"/>
          <a:stretch/>
        </p:blipFill>
        <p:spPr>
          <a:xfrm>
            <a:off x="225720" y="1452960"/>
            <a:ext cx="2866680" cy="2890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65" name="TextBox 10"/>
          <p:cNvSpPr/>
          <p:nvPr/>
        </p:nvSpPr>
        <p:spPr>
          <a:xfrm>
            <a:off x="9872640" y="4698360"/>
            <a:ext cx="18770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49280">
              <a:lnSpc>
                <a:spcPct val="80000"/>
              </a:lnSpc>
              <a:spcBef>
                <a:spcPts val="825"/>
              </a:spcBef>
              <a:spcAft>
                <a:spcPts val="26"/>
              </a:spcAft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Microsoft YaHei"/>
              </a:rPr>
              <a:t>Ингаляционная анестезия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TextBox 11"/>
          <p:cNvSpPr/>
          <p:nvPr/>
        </p:nvSpPr>
        <p:spPr>
          <a:xfrm>
            <a:off x="6323040" y="6089760"/>
            <a:ext cx="332100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49280">
              <a:lnSpc>
                <a:spcPct val="80000"/>
              </a:lnSpc>
              <a:spcBef>
                <a:spcPts val="825"/>
              </a:spcBef>
              <a:spcAft>
                <a:spcPts val="26"/>
              </a:spcAft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Microsoft YaHei"/>
              </a:rPr>
              <a:t>Системное медикаментозное  обезболивание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TextBox 12"/>
          <p:cNvSpPr/>
          <p:nvPr/>
        </p:nvSpPr>
        <p:spPr>
          <a:xfrm>
            <a:off x="4470480" y="4177800"/>
            <a:ext cx="1827720" cy="8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49280">
              <a:lnSpc>
                <a:spcPct val="80000"/>
              </a:lnSpc>
              <a:spcBef>
                <a:spcPts val="825"/>
              </a:spcBef>
              <a:spcAft>
                <a:spcPts val="26"/>
              </a:spcAft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Microsoft YaHei"/>
              </a:rPr>
              <a:t>Паравертебральная поясничная симпатическая блокада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TextBox 13"/>
          <p:cNvSpPr/>
          <p:nvPr/>
        </p:nvSpPr>
        <p:spPr>
          <a:xfrm>
            <a:off x="158400" y="5405040"/>
            <a:ext cx="328608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49280">
              <a:lnSpc>
                <a:spcPct val="80000"/>
              </a:lnSpc>
              <a:spcBef>
                <a:spcPts val="825"/>
              </a:spcBef>
              <a:spcAft>
                <a:spcPts val="26"/>
              </a:spcAft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Bahnschrift SemiLight"/>
                <a:ea typeface="Microsoft YaHei"/>
              </a:rPr>
              <a:t>Нейроаксиальная анальгезия: эпидуральная, спинальная, спино-эпидуральная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Рисунок 4" descr=""/>
          <p:cNvPicPr/>
          <p:nvPr/>
        </p:nvPicPr>
        <p:blipFill>
          <a:blip r:embed="rId6"/>
          <a:srcRect l="0" t="6176" r="0" b="5004"/>
          <a:stretch/>
        </p:blipFill>
        <p:spPr>
          <a:xfrm>
            <a:off x="2052360" y="3337920"/>
            <a:ext cx="1924200" cy="2163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70" name="TextBox 2"/>
          <p:cNvSpPr/>
          <p:nvPr/>
        </p:nvSpPr>
        <p:spPr>
          <a:xfrm>
            <a:off x="3477600" y="249480"/>
            <a:ext cx="52354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Медикаментозные методы обезболивания родов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252" descr=""/>
          <p:cNvPicPr/>
          <p:nvPr/>
        </p:nvPicPr>
        <p:blipFill>
          <a:blip r:embed="rId1"/>
          <a:stretch/>
        </p:blipFill>
        <p:spPr>
          <a:xfrm>
            <a:off x="263520" y="719280"/>
            <a:ext cx="4798080" cy="5418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5221080" y="387720"/>
            <a:ext cx="6802920" cy="592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marL="285840" indent="-285840" defTabSz="457200">
              <a:lnSpc>
                <a:spcPts val="18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Медикаментозная анальгезия в родах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0" defTabSz="457200">
              <a:lnSpc>
                <a:spcPct val="115000"/>
              </a:lnSpc>
              <a:spcBef>
                <a:spcPts val="479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Подготовка к анальгезии: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- Проведение влагалищного исследования для определения фазы родов.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- Выбор дозы анестетика с учетом акушерской ситуации.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0" defTabSz="457200">
              <a:lnSpc>
                <a:spcPct val="115000"/>
              </a:lnSpc>
              <a:spcBef>
                <a:spcPts val="479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Минимизация влияния на роды: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- Учет акушерской ситуации для минимизации воздействия на продолжительность родов.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0" defTabSz="457200">
              <a:lnSpc>
                <a:spcPct val="115000"/>
              </a:lnSpc>
              <a:spcBef>
                <a:spcPts val="479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Рекомендации для рожениц: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- Поощрение подвижности и удобного положения для снижения риска эпизиотомии.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0" defTabSz="457200">
              <a:lnSpc>
                <a:spcPct val="115000"/>
              </a:lnSpc>
              <a:spcBef>
                <a:spcPts val="479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Современные виды эпидуральной анальгезии: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- Возможность выбора удобного положения во время родов.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5" descr=""/>
          <p:cNvPicPr/>
          <p:nvPr/>
        </p:nvPicPr>
        <p:blipFill>
          <a:blip r:embed="rId1"/>
          <a:stretch/>
        </p:blipFill>
        <p:spPr>
          <a:xfrm>
            <a:off x="6854400" y="345960"/>
            <a:ext cx="3719160" cy="3237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4" name="Рисунок 3" descr=""/>
          <p:cNvPicPr/>
          <p:nvPr/>
        </p:nvPicPr>
        <p:blipFill>
          <a:blip r:embed="rId2"/>
          <a:srcRect l="10547" t="0" r="10490" b="0"/>
          <a:stretch/>
        </p:blipFill>
        <p:spPr>
          <a:xfrm>
            <a:off x="1126080" y="345960"/>
            <a:ext cx="4210560" cy="3069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5" name="Рисунок 4" descr=""/>
          <p:cNvPicPr/>
          <p:nvPr/>
        </p:nvPicPr>
        <p:blipFill>
          <a:blip r:embed="rId3"/>
          <a:stretch/>
        </p:blipFill>
        <p:spPr>
          <a:xfrm>
            <a:off x="9175320" y="3180600"/>
            <a:ext cx="2797920" cy="3330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816120" y="3583800"/>
            <a:ext cx="8258040" cy="257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449280">
              <a:lnSpc>
                <a:spcPct val="80000"/>
              </a:lnSpc>
              <a:spcBef>
                <a:spcPts val="649"/>
              </a:spcBef>
              <a:buNone/>
              <a:tabLst>
                <a:tab algn="l" pos="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Times New Roman"/>
                <a:ea typeface="Microsoft YaHei"/>
              </a:rPr>
              <a:t>        </a:t>
            </a: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Решение о возможности обезболивания родов методами           нейроаксиальной анальгезии, а в дальнейшем и тактика ее проведения на всех этапах родов, определяется только совместно врачом-акушером-гинекологом и врачом-анестезиологом-реаниматологом с учетом всех факторов риска, особенностей течения родов и состояния плода.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Bef>
                <a:spcPts val="649"/>
              </a:spcBef>
              <a:buNone/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Bef>
                <a:spcPts val="649"/>
              </a:spcBef>
              <a:buNone/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   </a:t>
            </a: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Нейроаксиальную анальгезию проводит врач-анестезиолог-реаниматолог.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449280">
              <a:lnSpc>
                <a:spcPct val="80000"/>
              </a:lnSpc>
              <a:spcBef>
                <a:spcPts val="649"/>
              </a:spcBef>
              <a:buNone/>
              <a:tabLst>
                <a:tab algn="l" pos="0"/>
              </a:tabLst>
            </a:pPr>
            <a:r>
              <a:rPr b="0" lang="ru-RU" sz="2500" strike="noStrike" u="none">
                <a:solidFill>
                  <a:schemeClr val="dk2">
                    <a:lumMod val="50000"/>
                  </a:schemeClr>
                </a:solidFill>
                <a:uFillTx/>
                <a:latin typeface="Times New Roman"/>
                <a:ea typeface="Microsoft YaHei"/>
              </a:rPr>
              <a:t>       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991960" y="219960"/>
            <a:ext cx="6206760" cy="81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Современные </a:t>
            </a:r>
            <a:r>
              <a:rPr b="1" i="1" lang="ru-RU" sz="2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местные</a:t>
            </a:r>
            <a:r>
              <a:rPr b="1" i="1" lang="ru-RU" sz="24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Microsoft YaHei"/>
              </a:rPr>
              <a:t> анестетики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828800" y="4728600"/>
            <a:ext cx="8533440" cy="139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49280">
              <a:lnSpc>
                <a:spcPct val="80000"/>
              </a:lnSpc>
              <a:spcBef>
                <a:spcPts val="649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    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При проведении нейроаксиальной анальгезии в акушерстве применяют </a:t>
            </a: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современные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 местные анестетики (</a:t>
            </a:r>
            <a:r>
              <a:rPr b="0" i="1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ропивакаин, бупивакаин, лидокаин, левобупивакаин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  <a:ea typeface="Microsoft YaHei"/>
              </a:rPr>
              <a:t>)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Рисунок 4" descr=""/>
          <p:cNvPicPr/>
          <p:nvPr/>
        </p:nvPicPr>
        <p:blipFill>
          <a:blip r:embed="rId1"/>
          <a:stretch/>
        </p:blipFill>
        <p:spPr>
          <a:xfrm>
            <a:off x="9578520" y="1574280"/>
            <a:ext cx="2242440" cy="269964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5" descr=""/>
          <p:cNvPicPr/>
          <p:nvPr/>
        </p:nvPicPr>
        <p:blipFill>
          <a:blip r:embed="rId2"/>
          <a:stretch/>
        </p:blipFill>
        <p:spPr>
          <a:xfrm>
            <a:off x="3343680" y="1535040"/>
            <a:ext cx="2979360" cy="269028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6" descr=""/>
          <p:cNvPicPr/>
          <p:nvPr/>
        </p:nvPicPr>
        <p:blipFill>
          <a:blip r:embed="rId3"/>
          <a:stretch/>
        </p:blipFill>
        <p:spPr>
          <a:xfrm>
            <a:off x="6598080" y="1369080"/>
            <a:ext cx="2705760" cy="270576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7" descr=""/>
          <p:cNvPicPr/>
          <p:nvPr/>
        </p:nvPicPr>
        <p:blipFill>
          <a:blip r:embed="rId4"/>
          <a:srcRect l="9052" t="6098" r="7074" b="12126"/>
          <a:stretch/>
        </p:blipFill>
        <p:spPr>
          <a:xfrm>
            <a:off x="363240" y="1369080"/>
            <a:ext cx="2979360" cy="290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Сектор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 pitchFamily="0" charset="1"/>
        <a:ea typeface="Arial" pitchFamily="0" charset="1"/>
        <a:cs typeface="Arial" pitchFamily="0" charset="1"/>
      </a:majorFont>
      <a:minorFont>
        <a:latin typeface="Century Gothic" panose="020B0502020202020204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ектор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 pitchFamily="0" charset="1"/>
        <a:ea typeface="Arial" pitchFamily="0" charset="1"/>
        <a:cs typeface="Arial" pitchFamily="0" charset="1"/>
      </a:majorFont>
      <a:minorFont>
        <a:latin typeface="Century Gothic" panose="020B0502020202020204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64000"/>
              </a:schemeClr>
            </a:gs>
            <a:gs pos="100000">
              <a:schemeClr val="phClr">
                <a:shade val="96000"/>
                <a:lumMod val="90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1441</TotalTime>
  <Application>LibreOffice/24.8.1.2$Windows_X86_64 LibreOffice_project/87fa9aec1a63e70835390b81c40bb8993f1d4ff6</Application>
  <AppVersion>15.0000</AppVersion>
  <Words>1679</Words>
  <Paragraphs>240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2025-05-13T17:44:00Z</dcterms:created>
  <dc:creator>Елена Долгова</dc:creator>
  <dc:description/>
  <dc:language>ru-RU</dc:language>
  <cp:lastModifiedBy/>
  <dcterms:modified xsi:type="dcterms:W3CDTF">2025-05-29T09:08:12Z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23</vt:i4>
  </property>
</Properties>
</file>