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7.jpeg" ContentType="image/jpeg"/>
  <Override PartName="/ppt/media/image2.png" ContentType="image/png"/>
  <Override PartName="/ppt/media/image3.jpeg" ContentType="image/jpeg"/>
  <Override PartName="/ppt/media/image4.png" ContentType="image/png"/>
  <Override PartName="/ppt/media/image6.jpeg" ContentType="image/jpeg"/>
  <Override PartName="/ppt/media/image5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0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noFill/>
        <a:ln w="9360">
          <a:solidFill>
            <a:srgbClr val="878787"/>
          </a:solidFill>
          <a:round/>
        </a:ln>
      </c:spPr>
    </c:sideWall>
    <c:backWall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0738582677165354"/>
          <c:y val="0.0380142462567234"/>
          <c:w val="0.68507874015748"/>
          <c:h val="0.8707660997237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Родов всего</c:v>
                </c:pt>
              </c:strCache>
            </c:strRef>
          </c:tx>
          <c:spPr>
            <a:solidFill>
              <a:srgbClr val="ff0000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ff000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ff0000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ff0000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ff0000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ff0000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"/>
                  <c:y val="-0.0140301633044724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400" strike="noStrike" u="none">
                      <a:solidFill>
                        <a:srgbClr val="000000"/>
                      </a:solidFill>
                      <a:uFillTx/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231481481481482"/>
                  <c:y val="0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400" strike="noStrike" u="none">
                      <a:solidFill>
                        <a:srgbClr val="000000"/>
                      </a:solidFill>
                      <a:uFillTx/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231481481481482"/>
                  <c:y val="-0.0196422286262615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400" strike="noStrike" u="none">
                      <a:solidFill>
                        <a:srgbClr val="000000"/>
                      </a:solidFill>
                      <a:uFillTx/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200617283950617"/>
                  <c:y val="0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400" strike="noStrike" u="none">
                      <a:solidFill>
                        <a:srgbClr val="000000"/>
                      </a:solidFill>
                      <a:uFillTx/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.0200617283950617"/>
                  <c:y val="-0.0112241306435781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400" strike="noStrike" u="none">
                      <a:solidFill>
                        <a:srgbClr val="000000"/>
                      </a:solidFill>
                      <a:uFillTx/>
                      <a:latin typeface="Times New Roman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400" strike="noStrike" u="none">
                    <a:solidFill>
                      <a:srgbClr val="000000"/>
                    </a:solidFill>
                    <a:uFillTx/>
                    <a:latin typeface="Times New Roman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4856</c:v>
                </c:pt>
                <c:pt idx="1">
                  <c:v>5224</c:v>
                </c:pt>
                <c:pt idx="2">
                  <c:v>3804</c:v>
                </c:pt>
                <c:pt idx="3">
                  <c:v>3594</c:v>
                </c:pt>
                <c:pt idx="4">
                  <c:v>3501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Кесарево сечение</c:v>
                </c:pt>
              </c:strCache>
            </c:strRef>
          </c:tx>
          <c:spPr>
            <a:solidFill>
              <a:srgbClr val="474b78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74b78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474b78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474b78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474b78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474b78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.0262345679012346"/>
                  <c:y val="-0.0112241306435781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4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246913580246914"/>
                  <c:y val="-0.0140301633044724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4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262344463886459"/>
                  <c:y val="-0.0196422286262615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4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324074074074076"/>
                  <c:y val="-0.0112241306435781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4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.0277777777777781"/>
                  <c:y val="-0.0112241306435781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4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400" strike="noStrike" u="non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1308</c:v>
                </c:pt>
                <c:pt idx="1">
                  <c:v>1463</c:v>
                </c:pt>
                <c:pt idx="2">
                  <c:v>1081</c:v>
                </c:pt>
                <c:pt idx="3">
                  <c:v>1041</c:v>
                </c:pt>
                <c:pt idx="4">
                  <c:v>976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Предлежание плаценты</c:v>
                </c:pt>
              </c:strCache>
            </c:strRef>
          </c:tx>
          <c:spPr>
            <a:solidFill>
              <a:srgbClr val="92d050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92d05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92d050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92d050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92d050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92d050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.0200617283950617"/>
                  <c:y val="-0.0056120653217889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4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154320987654322"/>
                  <c:y val="-0.0140301633044724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4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169753086419755"/>
                  <c:y val="-0.0084180979826835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4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13888888888889"/>
                  <c:y val="-0.0168361959653671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4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.0154320987654322"/>
                  <c:y val="-0.0168364169128205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4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400" strike="noStrike" u="non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47</c:v>
                </c:pt>
                <c:pt idx="1">
                  <c:v>57</c:v>
                </c:pt>
                <c:pt idx="2">
                  <c:v>38</c:v>
                </c:pt>
                <c:pt idx="3">
                  <c:v>36</c:v>
                </c:pt>
                <c:pt idx="4">
                  <c:v>25</c:v>
                </c:pt>
              </c:numCache>
            </c:numRef>
          </c:val>
        </c:ser>
        <c:gapWidth val="150"/>
        <c:shape val="box"/>
        <c:axId val="19470222"/>
        <c:axId val="80277083"/>
        <c:axId val="0"/>
      </c:bar3DChart>
      <c:catAx>
        <c:axId val="19470222"/>
        <c:scaling>
          <c:orientation val="minMax"/>
        </c:scaling>
        <c:delete val="0"/>
        <c:axPos val="b"/>
        <c:numFmt formatCode="[$-419]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400" strike="noStrike" u="none">
                <a:solidFill>
                  <a:srgbClr val="000000"/>
                </a:solidFill>
                <a:uFillTx/>
                <a:latin typeface="Times New Roman"/>
              </a:defRPr>
            </a:pPr>
          </a:p>
        </c:txPr>
        <c:crossAx val="80277083"/>
        <c:crosses val="autoZero"/>
        <c:auto val="1"/>
        <c:lblAlgn val="ctr"/>
        <c:lblOffset val="100"/>
        <c:noMultiLvlLbl val="0"/>
      </c:catAx>
      <c:valAx>
        <c:axId val="80277083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400" strike="noStrike" u="none">
                <a:solidFill>
                  <a:srgbClr val="000000"/>
                </a:solidFill>
                <a:uFillTx/>
                <a:latin typeface="Times New Roman"/>
              </a:defRPr>
            </a:pPr>
          </a:p>
        </c:txPr>
        <c:crossAx val="1947022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255358705162"/>
          <c:y val="0.0997677179420159"/>
          <c:w val="0.241485345581804"/>
          <c:h val="0.653097516656579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800" strike="noStrike" u="none">
              <a:solidFill>
                <a:srgbClr val="000000"/>
              </a:solidFill>
              <a:uFillTx/>
              <a:latin typeface="Times New Roman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300" strike="noStrike" u="none">
                <a:solidFill>
                  <a:srgbClr val="000000"/>
                </a:solidFill>
                <a:uFillTx/>
                <a:latin typeface="Arial"/>
              </a:defRPr>
            </a:pPr>
            <a:r>
              <a:rPr b="1" lang="ru-RU" sz="2160" strike="noStrike" u="none">
                <a:solidFill>
                  <a:srgbClr val="000000"/>
                </a:solidFill>
                <a:uFillTx/>
                <a:latin typeface="Calibri"/>
              </a:rPr>
              <a:t>Роды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da2bf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2da2bf"/>
              </a:solidFill>
              <a:ln w="0">
                <a:noFill/>
              </a:ln>
            </c:spPr>
          </c:dPt>
          <c:dPt>
            <c:idx val="1"/>
            <c:spPr>
              <a:solidFill>
                <a:srgbClr val="da1f28"/>
              </a:solidFill>
              <a:ln w="0">
                <a:noFill/>
              </a:ln>
            </c:spPr>
          </c:dPt>
          <c:dLbls>
            <c:numFmt formatCode="0%" sourceLinked="0"/>
            <c:dLbl>
              <c:idx val="0"/>
              <c:numFmt formatCode="0%" sourceLinked="0"/>
              <c:txPr>
                <a:bodyPr wrap="square"/>
                <a:lstStyle/>
                <a:p>
                  <a:pPr>
                    <a:defRPr b="1" sz="14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%" sourceLinked="0"/>
              <c:txPr>
                <a:bodyPr wrap="square"/>
                <a:lstStyle/>
                <a:p>
                  <a:pPr>
                    <a:defRPr b="1" sz="14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trike="noStrike" u="non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через естественные родовые пути</c:v>
                </c:pt>
                <c:pt idx="1">
                  <c:v>Оперативные </c:v>
                </c:pt>
              </c:strCache>
            </c:strRef>
          </c:cat>
          <c:val>
            <c:numRef>
              <c:f>0</c:f>
              <c:numCache>
                <c:formatCode>0%</c:formatCode>
                <c:ptCount val="2"/>
                <c:pt idx="0">
                  <c:v>0.72</c:v>
                </c:pt>
                <c:pt idx="1">
                  <c:v>0.28</c:v>
                </c:pt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1400" strike="noStrike" u="none">
              <a:solidFill>
                <a:srgbClr val="000000"/>
              </a:solidFill>
              <a:uFillTx/>
              <a:latin typeface="Calibri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300" strike="noStrike" u="none">
                <a:solidFill>
                  <a:srgbClr val="000000"/>
                </a:solidFill>
                <a:uFillTx/>
                <a:latin typeface="Arial"/>
              </a:defRPr>
            </a:pPr>
            <a:r>
              <a:rPr b="1" sz="2160" strike="noStrike" u="none">
                <a:solidFill>
                  <a:srgbClr val="000000"/>
                </a:solidFill>
                <a:uFillTx/>
                <a:latin typeface="Calibri"/>
              </a:rPr>
              <a:t>Кесарево сечение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Кесарево сечение</c:v>
                </c:pt>
              </c:strCache>
            </c:strRef>
          </c:tx>
          <c:spPr>
            <a:solidFill>
              <a:srgbClr val="2da2bf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2da2bf"/>
              </a:solidFill>
              <a:ln w="0">
                <a:noFill/>
              </a:ln>
            </c:spPr>
          </c:dPt>
          <c:dPt>
            <c:idx val="1"/>
            <c:spPr>
              <a:solidFill>
                <a:srgbClr val="da1f28"/>
              </a:solidFill>
              <a:ln w="0">
                <a:noFill/>
              </a:ln>
            </c:spPr>
          </c:dPt>
          <c:dLbls>
            <c:numFmt formatCode="0%" sourceLinked="0"/>
            <c:dLbl>
              <c:idx val="0"/>
              <c:numFmt formatCode="0%" sourceLinked="0"/>
              <c:txPr>
                <a:bodyPr wrap="square"/>
                <a:lstStyle/>
                <a:p>
                  <a:pPr>
                    <a:defRPr b="1" sz="14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%" sourceLinked="0"/>
              <c:txPr>
                <a:bodyPr wrap="square"/>
                <a:lstStyle/>
                <a:p>
                  <a:pPr>
                    <a:defRPr b="1" sz="14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trike="noStrike" u="non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плановое</c:v>
                </c:pt>
                <c:pt idx="1">
                  <c:v>экстренное</c:v>
                </c:pt>
              </c:strCache>
            </c:strRef>
          </c:cat>
          <c:val>
            <c:numRef>
              <c:f>0</c:f>
              <c:numCache>
                <c:formatCode>0%</c:formatCode>
                <c:ptCount val="2"/>
                <c:pt idx="0">
                  <c:v>0.43</c:v>
                </c:pt>
                <c:pt idx="1">
                  <c:v>0.57</c:v>
                </c:pt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1400" strike="noStrike" u="none">
              <a:solidFill>
                <a:srgbClr val="000000"/>
              </a:solidFill>
              <a:uFillTx/>
              <a:latin typeface="Calibri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616695490783313"/>
          <c:y val="0.0423049391553329"/>
          <c:w val="0.714978698274771"/>
          <c:h val="0.852111667859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Предлежания плаценты</c:v>
                </c:pt>
              </c:strCache>
            </c:strRef>
          </c:tx>
          <c:spPr>
            <a:solidFill>
              <a:srgbClr val="2da2bf"/>
            </a:solidFill>
            <a:ln w="0">
              <a:noFill/>
            </a:ln>
          </c:spPr>
          <c:invertIfNegative val="0"/>
          <c:dPt>
            <c:idx val="3"/>
            <c:invertIfNegative val="0"/>
            <c:spPr>
              <a:solidFill>
                <a:srgbClr val="2da2bf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3"/>
              <c:layout>
                <c:manualLayout>
                  <c:x val="0.00154320987654322"/>
                  <c:y val="-0.0028062536083481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800" strike="noStrike" u="none">
                      <a:solidFill>
                        <a:srgbClr val="000000"/>
                      </a:solidFill>
                      <a:uFillTx/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800" strike="noStrike" u="none">
                    <a:solidFill>
                      <a:srgbClr val="000000"/>
                    </a:solidFill>
                    <a:uFillTx/>
                    <a:latin typeface="Times New Roman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57</c:v>
                </c:pt>
                <c:pt idx="1">
                  <c:v>38</c:v>
                </c:pt>
                <c:pt idx="2">
                  <c:v>36</c:v>
                </c:pt>
                <c:pt idx="3">
                  <c:v>25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Гистерэктомия</c:v>
                </c:pt>
              </c:strCache>
            </c:strRef>
          </c:tx>
          <c:spPr>
            <a:solidFill>
              <a:srgbClr val="da1f28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da1f28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da1f28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da1f28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da1f28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-0.00562171916010499"/>
                  <c:y val="-0.00554159896679582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8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0413362392200978"/>
                  <c:y val="-0.0059396742073907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8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0.00429895481814773"/>
                  <c:y val="-0.014755863850352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8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-0.00407843550806149"/>
                  <c:y val="-0.011628754738991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8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800" strike="noStrike" u="non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15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gapWidth val="150"/>
        <c:overlap val="0"/>
        <c:axId val="66253281"/>
        <c:axId val="75567247"/>
      </c:barChart>
      <c:catAx>
        <c:axId val="6625328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trike="noStrike" u="none">
                <a:solidFill>
                  <a:srgbClr val="000000"/>
                </a:solidFill>
                <a:uFillTx/>
                <a:latin typeface="Times New Roman"/>
              </a:defRPr>
            </a:pPr>
          </a:p>
        </c:txPr>
        <c:crossAx val="75567247"/>
        <c:crosses val="autoZero"/>
        <c:auto val="1"/>
        <c:lblAlgn val="ctr"/>
        <c:lblOffset val="100"/>
        <c:noMultiLvlLbl val="0"/>
      </c:catAx>
      <c:valAx>
        <c:axId val="75567247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trike="noStrike" u="none">
                <a:solidFill>
                  <a:srgbClr val="000000"/>
                </a:solidFill>
                <a:uFillTx/>
                <a:latin typeface="Times New Roman"/>
              </a:defRPr>
            </a:pPr>
          </a:p>
        </c:txPr>
        <c:crossAx val="66253281"/>
        <c:crosses val="autoZero"/>
        <c:crossBetween val="between"/>
      </c:valAx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785397346165063"/>
          <c:y val="0.127631754364038"/>
          <c:w val="0.205343394575679"/>
          <c:h val="0.665371411906848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800" strike="noStrike" u="none">
              <a:solidFill>
                <a:srgbClr val="000000"/>
              </a:solidFill>
              <a:uFillTx/>
              <a:latin typeface="Times New Roman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300" strike="noStrike" u="none">
                <a:solidFill>
                  <a:srgbClr val="000000"/>
                </a:solidFill>
                <a:uFillTx/>
                <a:latin typeface="Arial"/>
              </a:defRPr>
            </a:pPr>
            <a:r>
              <a:rPr b="1" sz="2160" strike="noStrike" u="none">
                <a:solidFill>
                  <a:srgbClr val="000000"/>
                </a:solidFill>
                <a:uFillTx/>
                <a:latin typeface="Times New Roman"/>
              </a:rPr>
              <a:t>Категории медицинских сестер по квалификационным категориям</a:t>
            </a:r>
          </a:p>
        </c:rich>
      </c:tx>
      <c:layout>
        <c:manualLayout>
          <c:xMode val="edge"/>
          <c:yMode val="edge"/>
          <c:x val="0.152677165354331"/>
          <c:y val="0"/>
        </c:manualLayout>
      </c:layout>
      <c:overlay val="0"/>
      <c:spPr>
        <a:noFill/>
        <a:ln w="0">
          <a:noFill/>
        </a:ln>
      </c:spPr>
    </c:title>
    <c:autoTitleDeleted val="0"/>
    <c:view3D>
      <c:rotX val="75"/>
      <c:rotY val="0"/>
      <c:rAngAx val="0"/>
      <c:perspective val="3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Категории медицинских сестер по квалификационным категориям</c:v>
                </c:pt>
              </c:strCache>
            </c:strRef>
          </c:tx>
          <c:spPr>
            <a:solidFill>
              <a:srgbClr val="2da2bf"/>
            </a:solidFill>
            <a:ln w="0">
              <a:noFill/>
            </a:ln>
          </c:spPr>
          <c:explosion val="4"/>
          <c:dPt>
            <c:idx val="0"/>
            <c:explosion val="4"/>
            <c:spPr>
              <a:solidFill>
                <a:srgbClr val="2da2bf"/>
              </a:solidFill>
              <a:ln w="0">
                <a:noFill/>
              </a:ln>
            </c:spPr>
          </c:dPt>
          <c:dPt>
            <c:idx val="1"/>
            <c:explosion val="4"/>
            <c:spPr>
              <a:solidFill>
                <a:srgbClr val="da1f28"/>
              </a:solidFill>
              <a:ln w="0">
                <a:noFill/>
              </a:ln>
            </c:spPr>
          </c:dPt>
          <c:dPt>
            <c:idx val="2"/>
            <c:explosion val="4"/>
            <c:spPr>
              <a:solidFill>
                <a:srgbClr val="eb641b"/>
              </a:solidFill>
              <a:ln w="0">
                <a:noFill/>
              </a:ln>
            </c:spPr>
          </c:dPt>
          <c:dPt>
            <c:idx val="3"/>
            <c:explosion val="4"/>
            <c:spPr>
              <a:solidFill>
                <a:srgbClr val="39639d"/>
              </a:solidFill>
              <a:ln w="0">
                <a:noFill/>
              </a:ln>
            </c:spPr>
          </c:dPt>
          <c:dLbls>
            <c:dLbl>
              <c:idx val="0"/>
              <c:numFmt formatCode="0.00%" sourceLinked="0"/>
              <c:txPr>
                <a:bodyPr wrap="non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1"/>
              <c:numFmt formatCode="0.00%" sourceLinked="0"/>
              <c:txPr>
                <a:bodyPr wrap="non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2"/>
              <c:numFmt formatCode="0.00%" sourceLinked="0"/>
              <c:txPr>
                <a:bodyPr wrap="non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3"/>
              <c:numFmt formatCode="0.00%" sourceLinked="0"/>
              <c:txPr>
                <a:bodyPr wrap="non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 </c:separator>
            </c:dLbl>
            <c:txPr>
              <a:bodyPr wrap="none"/>
              <a:lstStyle/>
              <a:p>
                <a:pPr>
                  <a:defRPr b="0" sz="1000" strike="noStrike" u="none">
                    <a:solidFill>
                      <a:srgbClr val="000000"/>
                    </a:solidFill>
                    <a:uFillTx/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/>
                </c:pt>
                <c:pt idx="3">
                  <c:v>Без категории</c:v>
                </c:pt>
              </c:strCache>
            </c:strRef>
          </c:cat>
          <c:val>
            <c:numRef>
              <c:f>0</c:f>
              <c:numCache>
                <c:formatCode>0.00%</c:formatCode>
                <c:ptCount val="4"/>
                <c:pt idx="0">
                  <c:v>0.571</c:v>
                </c:pt>
                <c:pt idx="1">
                  <c:v>0.143</c:v>
                </c:pt>
                <c:pt idx="3">
                  <c:v>0.286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0" sz="1400" strike="noStrike" u="none">
              <a:solidFill>
                <a:srgbClr val="000000"/>
              </a:solidFill>
              <a:uFillTx/>
              <a:latin typeface="Times New Roman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32EC5-E2E1-4E7F-843A-EF83824EF7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8AC02B-E465-472D-8B5D-3791037FA35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1960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2C0769F7-EA0D-4F92-9B98-BA4AE48BAD98}" type="parTrans" cxnId="{F16433D3-4E19-4BD7-B685-2D1074E2AB86}">
      <dgm:prSet/>
      <dgm:spPr/>
      <dgm:t>
        <a:bodyPr/>
        <a:lstStyle/>
        <a:p>
          <a:endParaRPr lang="ru-RU"/>
        </a:p>
      </dgm:t>
    </dgm:pt>
    <dgm:pt modelId="{19FAA62F-02C4-459C-9FB8-25B35AEF5E0D}" type="sibTrans" cxnId="{F16433D3-4E19-4BD7-B685-2D1074E2AB86}">
      <dgm:prSet/>
      <dgm:spPr/>
      <dgm:t>
        <a:bodyPr/>
        <a:lstStyle/>
        <a:p>
          <a:endParaRPr lang="ru-RU"/>
        </a:p>
      </dgm:t>
    </dgm:pt>
    <dgm:pt modelId="{4B8A125C-19BC-4528-A881-DE25C93EC2E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2016-2021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0546C8-0286-48B3-B240-8686010B7B4E}" type="parTrans" cxnId="{0B12D0DB-6A65-4E25-A9AB-7B84144C78E6}">
      <dgm:prSet/>
      <dgm:spPr/>
      <dgm:t>
        <a:bodyPr/>
        <a:lstStyle/>
        <a:p>
          <a:endParaRPr lang="ru-RU"/>
        </a:p>
      </dgm:t>
    </dgm:pt>
    <dgm:pt modelId="{98F72DF3-5B93-43B1-BD7D-B9337FF699DF}" type="sibTrans" cxnId="{0B12D0DB-6A65-4E25-A9AB-7B84144C78E6}">
      <dgm:prSet/>
      <dgm:spPr/>
      <dgm:t>
        <a:bodyPr/>
        <a:lstStyle/>
        <a:p>
          <a:endParaRPr lang="ru-RU"/>
        </a:p>
      </dgm:t>
    </dgm:pt>
    <dgm:pt modelId="{ECA4D375-CD89-46E3-8F78-856D4EF7B349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1970</a:t>
          </a:r>
          <a:r>
            <a:rPr lang="ru-RU" sz="2400" dirty="0" smtClean="0"/>
            <a:t> </a:t>
          </a:r>
          <a:endParaRPr lang="ru-RU" sz="2400" dirty="0"/>
        </a:p>
      </dgm:t>
    </dgm:pt>
    <dgm:pt modelId="{808748FD-01A5-4CA6-A67A-7D97541546F5}" type="parTrans" cxnId="{7C397D62-6D99-4FD2-B44D-2B931C0F40AC}">
      <dgm:prSet/>
      <dgm:spPr/>
      <dgm:t>
        <a:bodyPr/>
        <a:lstStyle/>
        <a:p>
          <a:endParaRPr lang="ru-RU"/>
        </a:p>
      </dgm:t>
    </dgm:pt>
    <dgm:pt modelId="{88914041-F8D8-4B52-AD99-B6F2B8276971}" type="sibTrans" cxnId="{7C397D62-6D99-4FD2-B44D-2B931C0F40AC}">
      <dgm:prSet/>
      <dgm:spPr/>
      <dgm:t>
        <a:bodyPr/>
        <a:lstStyle/>
        <a:p>
          <a:endParaRPr lang="ru-RU"/>
        </a:p>
      </dgm:t>
    </dgm:pt>
    <dgm:pt modelId="{42E194FC-518A-47EA-973E-C0E1C0D5D31D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1985-1994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E58370-D952-4C53-9C3F-07612829A237}" type="parTrans" cxnId="{DE7272EB-898A-4207-BBA0-4E1A5AE9C939}">
      <dgm:prSet/>
      <dgm:spPr/>
      <dgm:t>
        <a:bodyPr/>
        <a:lstStyle/>
        <a:p>
          <a:endParaRPr lang="ru-RU"/>
        </a:p>
      </dgm:t>
    </dgm:pt>
    <dgm:pt modelId="{37651398-DDE8-43E5-9066-30E34C42D511}" type="sibTrans" cxnId="{DE7272EB-898A-4207-BBA0-4E1A5AE9C939}">
      <dgm:prSet/>
      <dgm:spPr/>
      <dgm:t>
        <a:bodyPr/>
        <a:lstStyle/>
        <a:p>
          <a:endParaRPr lang="ru-RU"/>
        </a:p>
      </dgm:t>
    </dgm:pt>
    <dgm:pt modelId="{9CB4FB20-823E-4E7B-BF67-28C07C92FDBD}" type="pres">
      <dgm:prSet presAssocID="{8D432EC5-E2E1-4E7F-843A-EF83824EF7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51703A-CE4B-46D0-8AC0-86D93F658E20}" type="pres">
      <dgm:prSet presAssocID="{008AC02B-E465-472D-8B5D-3791037FA35A}" presName="linNode" presStyleCnt="0"/>
      <dgm:spPr/>
    </dgm:pt>
    <dgm:pt modelId="{BF4BDB9F-5DD4-4C69-AD35-B9F2A6A76D53}" type="pres">
      <dgm:prSet presAssocID="{008AC02B-E465-472D-8B5D-3791037FA35A}" presName="parentText" presStyleLbl="node1" presStyleIdx="0" presStyleCnt="4" custFlipVert="0" custScaleX="89315" custScaleY="97393" custLinFactNeighborX="-89442" custLinFactNeighborY="-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CDBE3-C3F6-4FC9-804A-223D82E2CE10}" type="pres">
      <dgm:prSet presAssocID="{19FAA62F-02C4-459C-9FB8-25B35AEF5E0D}" presName="sp" presStyleCnt="0"/>
      <dgm:spPr/>
    </dgm:pt>
    <dgm:pt modelId="{AD60F529-56E8-41D1-AC00-050F6C11741F}" type="pres">
      <dgm:prSet presAssocID="{ECA4D375-CD89-46E3-8F78-856D4EF7B349}" presName="linNode" presStyleCnt="0"/>
      <dgm:spPr/>
    </dgm:pt>
    <dgm:pt modelId="{698E9866-A711-4589-9DDF-FF91D5B454FF}" type="pres">
      <dgm:prSet presAssocID="{ECA4D375-CD89-46E3-8F78-856D4EF7B349}" presName="parentText" presStyleLbl="node1" presStyleIdx="1" presStyleCnt="4" custScaleX="88977" custLinFactNeighborX="-88889" custLinFactNeighborY="-11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11B98-A41E-4F2D-8C62-65C80689C58B}" type="pres">
      <dgm:prSet presAssocID="{88914041-F8D8-4B52-AD99-B6F2B8276971}" presName="sp" presStyleCnt="0"/>
      <dgm:spPr/>
    </dgm:pt>
    <dgm:pt modelId="{B74225B7-CB66-4822-9407-2ABE475D51D2}" type="pres">
      <dgm:prSet presAssocID="{42E194FC-518A-47EA-973E-C0E1C0D5D31D}" presName="linNode" presStyleCnt="0"/>
      <dgm:spPr/>
    </dgm:pt>
    <dgm:pt modelId="{B17359FA-3C6F-4EAC-8F3B-2E4A67FD92CB}" type="pres">
      <dgm:prSet presAssocID="{42E194FC-518A-47EA-973E-C0E1C0D5D31D}" presName="parentText" presStyleLbl="node1" presStyleIdx="2" presStyleCnt="4" custScaleX="88976" custLinFactNeighborX="-88889" custLinFactNeighborY="-20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F201F-CCFD-4CFD-8BD1-C319D1ED45AF}" type="pres">
      <dgm:prSet presAssocID="{37651398-DDE8-43E5-9066-30E34C42D511}" presName="sp" presStyleCnt="0"/>
      <dgm:spPr/>
    </dgm:pt>
    <dgm:pt modelId="{85A65A3B-0841-42FE-8B75-0F1B658019A5}" type="pres">
      <dgm:prSet presAssocID="{4B8A125C-19BC-4528-A881-DE25C93EC2EB}" presName="linNode" presStyleCnt="0"/>
      <dgm:spPr/>
    </dgm:pt>
    <dgm:pt modelId="{6DE7E976-21A9-4C56-A85D-30ADFFEE441D}" type="pres">
      <dgm:prSet presAssocID="{4B8A125C-19BC-4528-A881-DE25C93EC2EB}" presName="parentText" presStyleLbl="node1" presStyleIdx="3" presStyleCnt="4" custScaleX="88975" custLinFactNeighborX="-88889" custLinFactNeighborY="-29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1B7396-6F0B-4A1B-9424-8559B7C8BDE7}" type="presOf" srcId="{008AC02B-E465-472D-8B5D-3791037FA35A}" destId="{BF4BDB9F-5DD4-4C69-AD35-B9F2A6A76D53}" srcOrd="0" destOrd="0" presId="urn:microsoft.com/office/officeart/2005/8/layout/vList5"/>
    <dgm:cxn modelId="{DE7272EB-898A-4207-BBA0-4E1A5AE9C939}" srcId="{8D432EC5-E2E1-4E7F-843A-EF83824EF784}" destId="{42E194FC-518A-47EA-973E-C0E1C0D5D31D}" srcOrd="2" destOrd="0" parTransId="{76E58370-D952-4C53-9C3F-07612829A237}" sibTransId="{37651398-DDE8-43E5-9066-30E34C42D511}"/>
    <dgm:cxn modelId="{4B372349-6E85-44A7-B7F6-C3B2F98AEEA5}" type="presOf" srcId="{ECA4D375-CD89-46E3-8F78-856D4EF7B349}" destId="{698E9866-A711-4589-9DDF-FF91D5B454FF}" srcOrd="0" destOrd="0" presId="urn:microsoft.com/office/officeart/2005/8/layout/vList5"/>
    <dgm:cxn modelId="{7C397D62-6D99-4FD2-B44D-2B931C0F40AC}" srcId="{8D432EC5-E2E1-4E7F-843A-EF83824EF784}" destId="{ECA4D375-CD89-46E3-8F78-856D4EF7B349}" srcOrd="1" destOrd="0" parTransId="{808748FD-01A5-4CA6-A67A-7D97541546F5}" sibTransId="{88914041-F8D8-4B52-AD99-B6F2B8276971}"/>
    <dgm:cxn modelId="{5B949114-20AB-45A8-8844-3A44DF348E4F}" type="presOf" srcId="{42E194FC-518A-47EA-973E-C0E1C0D5D31D}" destId="{B17359FA-3C6F-4EAC-8F3B-2E4A67FD92CB}" srcOrd="0" destOrd="0" presId="urn:microsoft.com/office/officeart/2005/8/layout/vList5"/>
    <dgm:cxn modelId="{0B12D0DB-6A65-4E25-A9AB-7B84144C78E6}" srcId="{8D432EC5-E2E1-4E7F-843A-EF83824EF784}" destId="{4B8A125C-19BC-4528-A881-DE25C93EC2EB}" srcOrd="3" destOrd="0" parTransId="{C40546C8-0286-48B3-B240-8686010B7B4E}" sibTransId="{98F72DF3-5B93-43B1-BD7D-B9337FF699DF}"/>
    <dgm:cxn modelId="{BC23D0D5-5FB5-439B-A6B5-32992351D319}" type="presOf" srcId="{4B8A125C-19BC-4528-A881-DE25C93EC2EB}" destId="{6DE7E976-21A9-4C56-A85D-30ADFFEE441D}" srcOrd="0" destOrd="0" presId="urn:microsoft.com/office/officeart/2005/8/layout/vList5"/>
    <dgm:cxn modelId="{F16433D3-4E19-4BD7-B685-2D1074E2AB86}" srcId="{8D432EC5-E2E1-4E7F-843A-EF83824EF784}" destId="{008AC02B-E465-472D-8B5D-3791037FA35A}" srcOrd="0" destOrd="0" parTransId="{2C0769F7-EA0D-4F92-9B98-BA4AE48BAD98}" sibTransId="{19FAA62F-02C4-459C-9FB8-25B35AEF5E0D}"/>
    <dgm:cxn modelId="{1984A747-9C46-42E8-ADA4-9A1B866C14B2}" type="presOf" srcId="{8D432EC5-E2E1-4E7F-843A-EF83824EF784}" destId="{9CB4FB20-823E-4E7B-BF67-28C07C92FDBD}" srcOrd="0" destOrd="0" presId="urn:microsoft.com/office/officeart/2005/8/layout/vList5"/>
    <dgm:cxn modelId="{5962BF79-06F0-4957-9726-C9818EBCDBBC}" type="presParOf" srcId="{9CB4FB20-823E-4E7B-BF67-28C07C92FDBD}" destId="{C151703A-CE4B-46D0-8AC0-86D93F658E20}" srcOrd="0" destOrd="0" presId="urn:microsoft.com/office/officeart/2005/8/layout/vList5"/>
    <dgm:cxn modelId="{8A86C5DA-F978-4AA8-88CC-0B97C83A4300}" type="presParOf" srcId="{C151703A-CE4B-46D0-8AC0-86D93F658E20}" destId="{BF4BDB9F-5DD4-4C69-AD35-B9F2A6A76D53}" srcOrd="0" destOrd="0" presId="urn:microsoft.com/office/officeart/2005/8/layout/vList5"/>
    <dgm:cxn modelId="{26CC8088-9E8C-4BC4-93B0-0BA0BE2FE4F8}" type="presParOf" srcId="{9CB4FB20-823E-4E7B-BF67-28C07C92FDBD}" destId="{29ECDBE3-C3F6-4FC9-804A-223D82E2CE10}" srcOrd="1" destOrd="0" presId="urn:microsoft.com/office/officeart/2005/8/layout/vList5"/>
    <dgm:cxn modelId="{FBBD2B92-351E-4205-A93D-6345DCBAAD28}" type="presParOf" srcId="{9CB4FB20-823E-4E7B-BF67-28C07C92FDBD}" destId="{AD60F529-56E8-41D1-AC00-050F6C11741F}" srcOrd="2" destOrd="0" presId="urn:microsoft.com/office/officeart/2005/8/layout/vList5"/>
    <dgm:cxn modelId="{FC167FD0-860E-409D-83C8-114F1DF91E18}" type="presParOf" srcId="{AD60F529-56E8-41D1-AC00-050F6C11741F}" destId="{698E9866-A711-4589-9DDF-FF91D5B454FF}" srcOrd="0" destOrd="0" presId="urn:microsoft.com/office/officeart/2005/8/layout/vList5"/>
    <dgm:cxn modelId="{2F5331C1-F35D-42A2-B8DC-363E55059456}" type="presParOf" srcId="{9CB4FB20-823E-4E7B-BF67-28C07C92FDBD}" destId="{6FD11B98-A41E-4F2D-8C62-65C80689C58B}" srcOrd="3" destOrd="0" presId="urn:microsoft.com/office/officeart/2005/8/layout/vList5"/>
    <dgm:cxn modelId="{4BEDBF42-58A6-44C4-87EB-DAA543CB7939}" type="presParOf" srcId="{9CB4FB20-823E-4E7B-BF67-28C07C92FDBD}" destId="{B74225B7-CB66-4822-9407-2ABE475D51D2}" srcOrd="4" destOrd="0" presId="urn:microsoft.com/office/officeart/2005/8/layout/vList5"/>
    <dgm:cxn modelId="{0930C2A0-E88C-426F-9884-FEA187F5C8A0}" type="presParOf" srcId="{B74225B7-CB66-4822-9407-2ABE475D51D2}" destId="{B17359FA-3C6F-4EAC-8F3B-2E4A67FD92CB}" srcOrd="0" destOrd="0" presId="urn:microsoft.com/office/officeart/2005/8/layout/vList5"/>
    <dgm:cxn modelId="{9B8FA84A-CF1E-48E7-9C38-D96EC833666D}" type="presParOf" srcId="{9CB4FB20-823E-4E7B-BF67-28C07C92FDBD}" destId="{84DF201F-CCFD-4CFD-8BD1-C319D1ED45AF}" srcOrd="5" destOrd="0" presId="urn:microsoft.com/office/officeart/2005/8/layout/vList5"/>
    <dgm:cxn modelId="{00D740BF-29BC-454F-BF9B-AE2286711F53}" type="presParOf" srcId="{9CB4FB20-823E-4E7B-BF67-28C07C92FDBD}" destId="{85A65A3B-0841-42FE-8B75-0F1B658019A5}" srcOrd="6" destOrd="0" presId="urn:microsoft.com/office/officeart/2005/8/layout/vList5"/>
    <dgm:cxn modelId="{0AFDA00B-E45C-479D-9006-6CA50D8B38AA}" type="presParOf" srcId="{85A65A3B-0841-42FE-8B75-0F1B658019A5}" destId="{6DE7E976-21A9-4C56-A85D-30ADFFEE441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F77000-5047-4B65-8C59-37D264DC632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3E90E3-2F2B-4C86-84CA-5E1C3A50EF4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Первая бригада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347A3C-0C11-42A5-A5CA-76503BE5D1F6}" type="parTrans" cxnId="{14EB4A29-30D1-446A-907C-4A95EC5B22E2}">
      <dgm:prSet/>
      <dgm:spPr/>
      <dgm:t>
        <a:bodyPr/>
        <a:lstStyle/>
        <a:p>
          <a:endParaRPr lang="ru-RU"/>
        </a:p>
      </dgm:t>
    </dgm:pt>
    <dgm:pt modelId="{3F473E9A-2E68-457E-BBA9-74288B829888}" type="sibTrans" cxnId="{14EB4A29-30D1-446A-907C-4A95EC5B22E2}">
      <dgm:prSet/>
      <dgm:spPr/>
      <dgm:t>
        <a:bodyPr/>
        <a:lstStyle/>
        <a:p>
          <a:endParaRPr lang="ru-RU"/>
        </a:p>
      </dgm:t>
    </dgm:pt>
    <dgm:pt modelId="{1B8B307C-005F-45C7-B65B-DE541CC9C91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Врач по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рентгенэндоваскулярной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диагностике и лечению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B5FBCE2-5330-4DFD-B000-0AE99E801584}" type="parTrans" cxnId="{74FC253F-1DAC-4A52-8277-56E61300209B}">
      <dgm:prSet/>
      <dgm:spPr/>
      <dgm:t>
        <a:bodyPr/>
        <a:lstStyle/>
        <a:p>
          <a:endParaRPr lang="ru-RU"/>
        </a:p>
      </dgm:t>
    </dgm:pt>
    <dgm:pt modelId="{2C448B6F-EAD2-48BF-B5A1-27742D626358}" type="sibTrans" cxnId="{74FC253F-1DAC-4A52-8277-56E61300209B}">
      <dgm:prSet/>
      <dgm:spPr/>
      <dgm:t>
        <a:bodyPr/>
        <a:lstStyle/>
        <a:p>
          <a:endParaRPr lang="ru-RU"/>
        </a:p>
      </dgm:t>
    </dgm:pt>
    <dgm:pt modelId="{E6A1AB46-75B1-4AC4-9F13-56970968B2B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Операционная медицинская сестра отделения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рентгенохирургических методов диагностики и лечения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0AA2FD9-C254-4BF2-B071-FBF8DB7B6347}" type="parTrans" cxnId="{32A75FFC-282A-4814-BFDB-E3770C92EF92}">
      <dgm:prSet/>
      <dgm:spPr/>
      <dgm:t>
        <a:bodyPr/>
        <a:lstStyle/>
        <a:p>
          <a:endParaRPr lang="ru-RU"/>
        </a:p>
      </dgm:t>
    </dgm:pt>
    <dgm:pt modelId="{AE407E31-D0A7-43A4-9DDC-1CA2641EB557}" type="sibTrans" cxnId="{32A75FFC-282A-4814-BFDB-E3770C92EF92}">
      <dgm:prSet/>
      <dgm:spPr/>
      <dgm:t>
        <a:bodyPr/>
        <a:lstStyle/>
        <a:p>
          <a:endParaRPr lang="ru-RU"/>
        </a:p>
      </dgm:t>
    </dgm:pt>
    <dgm:pt modelId="{4AE2EBBF-C0A0-43ED-9BE8-7CFC3C7B31A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Вторая бригада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D6B26BC-A450-40C6-8A82-C19553DCA863}" type="parTrans" cxnId="{7C4B44F6-B935-485B-B3B8-D1E3B5D0CD99}">
      <dgm:prSet/>
      <dgm:spPr/>
      <dgm:t>
        <a:bodyPr/>
        <a:lstStyle/>
        <a:p>
          <a:endParaRPr lang="ru-RU"/>
        </a:p>
      </dgm:t>
    </dgm:pt>
    <dgm:pt modelId="{A9EF1504-269C-4488-877C-DDBAEC4177FD}" type="sibTrans" cxnId="{7C4B44F6-B935-485B-B3B8-D1E3B5D0CD99}">
      <dgm:prSet/>
      <dgm:spPr/>
      <dgm:t>
        <a:bodyPr/>
        <a:lstStyle/>
        <a:p>
          <a:endParaRPr lang="ru-RU"/>
        </a:p>
      </dgm:t>
    </dgm:pt>
    <dgm:pt modelId="{E139FCB3-13AB-4F0C-B264-A93F457DC125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Врач-неонатолог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2EE13A9-54A2-413D-9EF4-7B4DBE033463}" type="parTrans" cxnId="{CAE422A6-D5CA-4EAD-B347-00D4B586E7B3}">
      <dgm:prSet/>
      <dgm:spPr/>
      <dgm:t>
        <a:bodyPr/>
        <a:lstStyle/>
        <a:p>
          <a:endParaRPr lang="ru-RU"/>
        </a:p>
      </dgm:t>
    </dgm:pt>
    <dgm:pt modelId="{EB5D6C1B-189E-400C-A172-1F4DD69B4C6F}" type="sibTrans" cxnId="{CAE422A6-D5CA-4EAD-B347-00D4B586E7B3}">
      <dgm:prSet/>
      <dgm:spPr/>
      <dgm:t>
        <a:bodyPr/>
        <a:lstStyle/>
        <a:p>
          <a:endParaRPr lang="ru-RU"/>
        </a:p>
      </dgm:t>
    </dgm:pt>
    <dgm:pt modelId="{1C3381AF-3182-4FE2-B4CF-75A3771597EE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Санитарка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01D8EC0-2A61-4382-89FB-90B7E2824B9E}" type="parTrans" cxnId="{6471E88D-1ADE-41B2-935F-63B3B0DFA531}">
      <dgm:prSet/>
      <dgm:spPr/>
      <dgm:t>
        <a:bodyPr/>
        <a:lstStyle/>
        <a:p>
          <a:endParaRPr lang="ru-RU"/>
        </a:p>
      </dgm:t>
    </dgm:pt>
    <dgm:pt modelId="{61006059-0DFA-44CC-993F-E9113D8295A8}" type="sibTrans" cxnId="{6471E88D-1ADE-41B2-935F-63B3B0DFA531}">
      <dgm:prSet/>
      <dgm:spPr/>
      <dgm:t>
        <a:bodyPr/>
        <a:lstStyle/>
        <a:p>
          <a:endParaRPr lang="ru-RU"/>
        </a:p>
      </dgm:t>
    </dgm:pt>
    <dgm:pt modelId="{7DF074F3-AC42-42FB-B6FF-AC721099F144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Врач-анестезиолог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08F3A8B-D85D-4974-B2D6-D7C2C43A97F4}" type="parTrans" cxnId="{212142BE-7E78-41F3-A3F1-E027D7EA8E5B}">
      <dgm:prSet/>
      <dgm:spPr/>
      <dgm:t>
        <a:bodyPr/>
        <a:lstStyle/>
        <a:p>
          <a:endParaRPr lang="ru-RU"/>
        </a:p>
      </dgm:t>
    </dgm:pt>
    <dgm:pt modelId="{7402F19B-DE78-4F24-A0D8-68D86176A8B9}" type="sibTrans" cxnId="{212142BE-7E78-41F3-A3F1-E027D7EA8E5B}">
      <dgm:prSet/>
      <dgm:spPr/>
      <dgm:t>
        <a:bodyPr/>
        <a:lstStyle/>
        <a:p>
          <a:endParaRPr lang="ru-RU"/>
        </a:p>
      </dgm:t>
    </dgm:pt>
    <dgm:pt modelId="{93A9560B-DD0E-47CF-AB98-D88F76DA08C8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2 Врача акушера-гинеколога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20CD824-8380-440B-9D8E-3AD4542FF6D9}" type="parTrans" cxnId="{035C6E1C-5266-445F-9328-22F3FD944DC0}">
      <dgm:prSet/>
      <dgm:spPr/>
      <dgm:t>
        <a:bodyPr/>
        <a:lstStyle/>
        <a:p>
          <a:endParaRPr lang="ru-RU"/>
        </a:p>
      </dgm:t>
    </dgm:pt>
    <dgm:pt modelId="{6D86E904-AC9F-4FBD-A059-D3AA9748C978}" type="sibTrans" cxnId="{035C6E1C-5266-445F-9328-22F3FD944DC0}">
      <dgm:prSet/>
      <dgm:spPr/>
      <dgm:t>
        <a:bodyPr/>
        <a:lstStyle/>
        <a:p>
          <a:endParaRPr lang="ru-RU"/>
        </a:p>
      </dgm:t>
    </dgm:pt>
    <dgm:pt modelId="{97E1901F-045D-4BA4-82F6-7BD38AF703E3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Медицинская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сестра-анестезист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89D6159-BFF3-4AAC-A39C-727784E4EA19}" type="parTrans" cxnId="{BF6E8D71-8F00-49A3-AFCB-2A450FD0D7EA}">
      <dgm:prSet/>
      <dgm:spPr/>
      <dgm:t>
        <a:bodyPr/>
        <a:lstStyle/>
        <a:p>
          <a:endParaRPr lang="ru-RU"/>
        </a:p>
      </dgm:t>
    </dgm:pt>
    <dgm:pt modelId="{EC8BF2B9-9A07-478D-8E12-658E76E651A6}" type="sibTrans" cxnId="{BF6E8D71-8F00-49A3-AFCB-2A450FD0D7EA}">
      <dgm:prSet/>
      <dgm:spPr/>
      <dgm:t>
        <a:bodyPr/>
        <a:lstStyle/>
        <a:p>
          <a:endParaRPr lang="ru-RU"/>
        </a:p>
      </dgm:t>
    </dgm:pt>
    <dgm:pt modelId="{7FCCC608-45D0-4440-853B-EA594543C1DB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Операционная медицинская сестра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831A1F0-4883-475C-B390-16A669689A84}" type="parTrans" cxnId="{0060C5B6-9325-46B7-B88C-BB9FFD9657E8}">
      <dgm:prSet/>
      <dgm:spPr/>
      <dgm:t>
        <a:bodyPr/>
        <a:lstStyle/>
        <a:p>
          <a:endParaRPr lang="ru-RU"/>
        </a:p>
      </dgm:t>
    </dgm:pt>
    <dgm:pt modelId="{EC9C78B0-DD08-4896-B760-8F8A8E68D662}" type="sibTrans" cxnId="{0060C5B6-9325-46B7-B88C-BB9FFD9657E8}">
      <dgm:prSet/>
      <dgm:spPr/>
      <dgm:t>
        <a:bodyPr/>
        <a:lstStyle/>
        <a:p>
          <a:endParaRPr lang="ru-RU"/>
        </a:p>
      </dgm:t>
    </dgm:pt>
    <dgm:pt modelId="{692A255B-42AC-4300-88ED-BD5122BF9E41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Акушерка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3D0FCEB-63E6-45F3-9C9B-4BF71565A4FF}" type="parTrans" cxnId="{4EC1DDE6-7C9B-4D9D-B527-B2A4A70F1107}">
      <dgm:prSet/>
      <dgm:spPr/>
      <dgm:t>
        <a:bodyPr/>
        <a:lstStyle/>
        <a:p>
          <a:endParaRPr lang="ru-RU"/>
        </a:p>
      </dgm:t>
    </dgm:pt>
    <dgm:pt modelId="{B5BAD144-26EC-4CBB-BA1F-DE1B7571CE70}" type="sibTrans" cxnId="{4EC1DDE6-7C9B-4D9D-B527-B2A4A70F1107}">
      <dgm:prSet/>
      <dgm:spPr/>
      <dgm:t>
        <a:bodyPr/>
        <a:lstStyle/>
        <a:p>
          <a:endParaRPr lang="ru-RU"/>
        </a:p>
      </dgm:t>
    </dgm:pt>
    <dgm:pt modelId="{397C8F6C-E3F1-446A-8025-5C9457AE6B30}" type="pres">
      <dgm:prSet presAssocID="{19F77000-5047-4B65-8C59-37D264DC632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03B835-2DF6-4590-99F9-AAA826F09937}" type="pres">
      <dgm:prSet presAssocID="{D73E90E3-2F2B-4C86-84CA-5E1C3A50EF40}" presName="root" presStyleCnt="0"/>
      <dgm:spPr/>
    </dgm:pt>
    <dgm:pt modelId="{3D7CEA05-CDAB-4E64-8FDF-4FF98690BA5A}" type="pres">
      <dgm:prSet presAssocID="{D73E90E3-2F2B-4C86-84CA-5E1C3A50EF40}" presName="rootComposite" presStyleCnt="0"/>
      <dgm:spPr/>
    </dgm:pt>
    <dgm:pt modelId="{18BA6B85-94C1-46A0-92E4-FCF0017F0DFD}" type="pres">
      <dgm:prSet presAssocID="{D73E90E3-2F2B-4C86-84CA-5E1C3A50EF40}" presName="rootText" presStyleLbl="node1" presStyleIdx="0" presStyleCnt="2" custScaleX="231373" custLinFactX="-4195" custLinFactNeighborX="-100000" custLinFactNeighborY="-725"/>
      <dgm:spPr/>
      <dgm:t>
        <a:bodyPr/>
        <a:lstStyle/>
        <a:p>
          <a:endParaRPr lang="ru-RU"/>
        </a:p>
      </dgm:t>
    </dgm:pt>
    <dgm:pt modelId="{24F2F0D1-5542-475E-9166-87E3C3E2BF7B}" type="pres">
      <dgm:prSet presAssocID="{D73E90E3-2F2B-4C86-84CA-5E1C3A50EF40}" presName="rootConnector" presStyleLbl="node1" presStyleIdx="0" presStyleCnt="2"/>
      <dgm:spPr/>
      <dgm:t>
        <a:bodyPr/>
        <a:lstStyle/>
        <a:p>
          <a:endParaRPr lang="ru-RU"/>
        </a:p>
      </dgm:t>
    </dgm:pt>
    <dgm:pt modelId="{A3A7B9A3-967A-45AF-95EE-881D14ABF928}" type="pres">
      <dgm:prSet presAssocID="{D73E90E3-2F2B-4C86-84CA-5E1C3A50EF40}" presName="childShape" presStyleCnt="0"/>
      <dgm:spPr/>
    </dgm:pt>
    <dgm:pt modelId="{E0885B84-31D8-444E-A53F-9052154C2BAA}" type="pres">
      <dgm:prSet presAssocID="{8B5FBCE2-5330-4DFD-B000-0AE99E801584}" presName="Name13" presStyleLbl="parChTrans1D2" presStyleIdx="0" presStyleCnt="9"/>
      <dgm:spPr/>
      <dgm:t>
        <a:bodyPr/>
        <a:lstStyle/>
        <a:p>
          <a:endParaRPr lang="ru-RU"/>
        </a:p>
      </dgm:t>
    </dgm:pt>
    <dgm:pt modelId="{95B62C06-7608-4921-9853-0FBE7D670916}" type="pres">
      <dgm:prSet presAssocID="{1B8B307C-005F-45C7-B65B-DE541CC9C91D}" presName="childText" presStyleLbl="bgAcc1" presStyleIdx="0" presStyleCnt="9" custScaleX="327358" custScaleY="153428" custLinFactNeighborX="-61917" custLinFactNeighborY="1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3959D-F58B-4F95-9A12-2CC98AD2D0FF}" type="pres">
      <dgm:prSet presAssocID="{10AA2FD9-C254-4BF2-B071-FBF8DB7B6347}" presName="Name13" presStyleLbl="parChTrans1D2" presStyleIdx="1" presStyleCnt="9"/>
      <dgm:spPr/>
      <dgm:t>
        <a:bodyPr/>
        <a:lstStyle/>
        <a:p>
          <a:endParaRPr lang="ru-RU"/>
        </a:p>
      </dgm:t>
    </dgm:pt>
    <dgm:pt modelId="{D2C25C10-B7DE-4B15-A6FC-48E1F88DA7F1}" type="pres">
      <dgm:prSet presAssocID="{E6A1AB46-75B1-4AC4-9F13-56970968B2B4}" presName="childText" presStyleLbl="bgAcc1" presStyleIdx="1" presStyleCnt="9" custScaleX="329052" custScaleY="325340" custLinFactNeighborX="-61917" custLinFactNeighborY="18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207AE-CB58-4268-95B6-486FA00DD214}" type="pres">
      <dgm:prSet presAssocID="{4AE2EBBF-C0A0-43ED-9BE8-7CFC3C7B31A0}" presName="root" presStyleCnt="0"/>
      <dgm:spPr/>
    </dgm:pt>
    <dgm:pt modelId="{DEC2E75E-84A9-47C4-B930-EE4A12DBF4B5}" type="pres">
      <dgm:prSet presAssocID="{4AE2EBBF-C0A0-43ED-9BE8-7CFC3C7B31A0}" presName="rootComposite" presStyleCnt="0"/>
      <dgm:spPr/>
    </dgm:pt>
    <dgm:pt modelId="{C56FFDA4-28EB-4B4A-8FAE-19F969538D8D}" type="pres">
      <dgm:prSet presAssocID="{4AE2EBBF-C0A0-43ED-9BE8-7CFC3C7B31A0}" presName="rootText" presStyleLbl="node1" presStyleIdx="1" presStyleCnt="2" custScaleX="242777" custLinFactNeighborX="-3409" custLinFactNeighborY="-24"/>
      <dgm:spPr/>
      <dgm:t>
        <a:bodyPr/>
        <a:lstStyle/>
        <a:p>
          <a:endParaRPr lang="ru-RU"/>
        </a:p>
      </dgm:t>
    </dgm:pt>
    <dgm:pt modelId="{FF5E010A-9B88-494C-A6C8-636BFFAA8BB8}" type="pres">
      <dgm:prSet presAssocID="{4AE2EBBF-C0A0-43ED-9BE8-7CFC3C7B31A0}" presName="rootConnector" presStyleLbl="node1" presStyleIdx="1" presStyleCnt="2"/>
      <dgm:spPr/>
      <dgm:t>
        <a:bodyPr/>
        <a:lstStyle/>
        <a:p>
          <a:endParaRPr lang="ru-RU"/>
        </a:p>
      </dgm:t>
    </dgm:pt>
    <dgm:pt modelId="{2CCE074B-5016-4B57-8668-44EC4A835162}" type="pres">
      <dgm:prSet presAssocID="{4AE2EBBF-C0A0-43ED-9BE8-7CFC3C7B31A0}" presName="childShape" presStyleCnt="0"/>
      <dgm:spPr/>
    </dgm:pt>
    <dgm:pt modelId="{D5188A26-7266-437E-BEED-D7578DAD0C1F}" type="pres">
      <dgm:prSet presAssocID="{820CD824-8380-440B-9D8E-3AD4542FF6D9}" presName="Name13" presStyleLbl="parChTrans1D2" presStyleIdx="2" presStyleCnt="9"/>
      <dgm:spPr/>
      <dgm:t>
        <a:bodyPr/>
        <a:lstStyle/>
        <a:p>
          <a:endParaRPr lang="ru-RU"/>
        </a:p>
      </dgm:t>
    </dgm:pt>
    <dgm:pt modelId="{F0456101-88E5-46A2-9259-3288179C17E4}" type="pres">
      <dgm:prSet presAssocID="{93A9560B-DD0E-47CF-AB98-D88F76DA08C8}" presName="childText" presStyleLbl="bgAcc1" presStyleIdx="2" presStyleCnt="9" custScaleX="402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BB6BB-F6C3-4F95-9CEB-E2AD997E043D}" type="pres">
      <dgm:prSet presAssocID="{F08F3A8B-D85D-4974-B2D6-D7C2C43A97F4}" presName="Name13" presStyleLbl="parChTrans1D2" presStyleIdx="3" presStyleCnt="9"/>
      <dgm:spPr/>
      <dgm:t>
        <a:bodyPr/>
        <a:lstStyle/>
        <a:p>
          <a:endParaRPr lang="ru-RU"/>
        </a:p>
      </dgm:t>
    </dgm:pt>
    <dgm:pt modelId="{113182BF-4082-46B7-8F19-7105CF48051B}" type="pres">
      <dgm:prSet presAssocID="{7DF074F3-AC42-42FB-B6FF-AC721099F144}" presName="childText" presStyleLbl="bgAcc1" presStyleIdx="3" presStyleCnt="9" custScaleX="402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BA50C-D310-47B0-AC35-56E2BBE9A679}" type="pres">
      <dgm:prSet presAssocID="{42EE13A9-54A2-413D-9EF4-7B4DBE033463}" presName="Name13" presStyleLbl="parChTrans1D2" presStyleIdx="4" presStyleCnt="9"/>
      <dgm:spPr/>
      <dgm:t>
        <a:bodyPr/>
        <a:lstStyle/>
        <a:p>
          <a:endParaRPr lang="ru-RU"/>
        </a:p>
      </dgm:t>
    </dgm:pt>
    <dgm:pt modelId="{12C36996-4AAA-4F89-8CBE-8EE451FD5546}" type="pres">
      <dgm:prSet presAssocID="{E139FCB3-13AB-4F0C-B264-A93F457DC125}" presName="childText" presStyleLbl="bgAcc1" presStyleIdx="4" presStyleCnt="9" custScaleX="400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062C1-87C6-488C-BFF2-A24B4C89BAC7}" type="pres">
      <dgm:prSet presAssocID="{589D6159-BFF3-4AAC-A39C-727784E4EA19}" presName="Name13" presStyleLbl="parChTrans1D2" presStyleIdx="5" presStyleCnt="9"/>
      <dgm:spPr/>
      <dgm:t>
        <a:bodyPr/>
        <a:lstStyle/>
        <a:p>
          <a:endParaRPr lang="ru-RU"/>
        </a:p>
      </dgm:t>
    </dgm:pt>
    <dgm:pt modelId="{F31D2210-DDFE-4E01-AE81-3C083F1C8299}" type="pres">
      <dgm:prSet presAssocID="{97E1901F-045D-4BA4-82F6-7BD38AF703E3}" presName="childText" presStyleLbl="bgAcc1" presStyleIdx="5" presStyleCnt="9" custScaleX="400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21DB6-B4EE-4674-93EE-CCE4432B53B4}" type="pres">
      <dgm:prSet presAssocID="{3831A1F0-4883-475C-B390-16A669689A84}" presName="Name13" presStyleLbl="parChTrans1D2" presStyleIdx="6" presStyleCnt="9"/>
      <dgm:spPr/>
      <dgm:t>
        <a:bodyPr/>
        <a:lstStyle/>
        <a:p>
          <a:endParaRPr lang="ru-RU"/>
        </a:p>
      </dgm:t>
    </dgm:pt>
    <dgm:pt modelId="{77E7D8BF-B107-4493-877E-81B730FC9B84}" type="pres">
      <dgm:prSet presAssocID="{7FCCC608-45D0-4440-853B-EA594543C1DB}" presName="childText" presStyleLbl="bgAcc1" presStyleIdx="6" presStyleCnt="9" custScaleX="402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53D4D-C8E4-4164-9B48-30084EE8FEF2}" type="pres">
      <dgm:prSet presAssocID="{23D0FCEB-63E6-45F3-9C9B-4BF71565A4FF}" presName="Name13" presStyleLbl="parChTrans1D2" presStyleIdx="7" presStyleCnt="9"/>
      <dgm:spPr/>
      <dgm:t>
        <a:bodyPr/>
        <a:lstStyle/>
        <a:p>
          <a:endParaRPr lang="ru-RU"/>
        </a:p>
      </dgm:t>
    </dgm:pt>
    <dgm:pt modelId="{8AA03D61-EB08-4107-9008-02E92175693D}" type="pres">
      <dgm:prSet presAssocID="{692A255B-42AC-4300-88ED-BD5122BF9E41}" presName="childText" presStyleLbl="bgAcc1" presStyleIdx="7" presStyleCnt="9" custScaleX="405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1F7E1-8CF4-4705-804F-5275A0FCC027}" type="pres">
      <dgm:prSet presAssocID="{B01D8EC0-2A61-4382-89FB-90B7E2824B9E}" presName="Name13" presStyleLbl="parChTrans1D2" presStyleIdx="8" presStyleCnt="9"/>
      <dgm:spPr/>
      <dgm:t>
        <a:bodyPr/>
        <a:lstStyle/>
        <a:p>
          <a:endParaRPr lang="ru-RU"/>
        </a:p>
      </dgm:t>
    </dgm:pt>
    <dgm:pt modelId="{89A538F5-3571-43F5-9D7A-D473ACE076F9}" type="pres">
      <dgm:prSet presAssocID="{1C3381AF-3182-4FE2-B4CF-75A3771597EE}" presName="childText" presStyleLbl="bgAcc1" presStyleIdx="8" presStyleCnt="9" custScaleX="405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FEDC41-93F9-4631-A53E-54D3B8CC2412}" type="presOf" srcId="{F08F3A8B-D85D-4974-B2D6-D7C2C43A97F4}" destId="{0A0BB6BB-F6C3-4F95-9CEB-E2AD997E043D}" srcOrd="0" destOrd="0" presId="urn:microsoft.com/office/officeart/2005/8/layout/hierarchy3"/>
    <dgm:cxn modelId="{067F5314-AA2C-499F-BE83-C4B4A71F8D83}" type="presOf" srcId="{4AE2EBBF-C0A0-43ED-9BE8-7CFC3C7B31A0}" destId="{FF5E010A-9B88-494C-A6C8-636BFFAA8BB8}" srcOrd="1" destOrd="0" presId="urn:microsoft.com/office/officeart/2005/8/layout/hierarchy3"/>
    <dgm:cxn modelId="{3131027D-269F-4883-8045-277139A372F3}" type="presOf" srcId="{7FCCC608-45D0-4440-853B-EA594543C1DB}" destId="{77E7D8BF-B107-4493-877E-81B730FC9B84}" srcOrd="0" destOrd="0" presId="urn:microsoft.com/office/officeart/2005/8/layout/hierarchy3"/>
    <dgm:cxn modelId="{DD3DDBF7-92BC-4324-BC5C-0A076AF60980}" type="presOf" srcId="{D73E90E3-2F2B-4C86-84CA-5E1C3A50EF40}" destId="{18BA6B85-94C1-46A0-92E4-FCF0017F0DFD}" srcOrd="0" destOrd="0" presId="urn:microsoft.com/office/officeart/2005/8/layout/hierarchy3"/>
    <dgm:cxn modelId="{CC97483C-CE51-4009-9306-0B1C462CC367}" type="presOf" srcId="{E139FCB3-13AB-4F0C-B264-A93F457DC125}" destId="{12C36996-4AAA-4F89-8CBE-8EE451FD5546}" srcOrd="0" destOrd="0" presId="urn:microsoft.com/office/officeart/2005/8/layout/hierarchy3"/>
    <dgm:cxn modelId="{42701737-106D-4E24-AA79-44CBA408DC70}" type="presOf" srcId="{692A255B-42AC-4300-88ED-BD5122BF9E41}" destId="{8AA03D61-EB08-4107-9008-02E92175693D}" srcOrd="0" destOrd="0" presId="urn:microsoft.com/office/officeart/2005/8/layout/hierarchy3"/>
    <dgm:cxn modelId="{255D75F4-9CCA-4BDF-B0B9-24E45156BE46}" type="presOf" srcId="{3831A1F0-4883-475C-B390-16A669689A84}" destId="{9DC21DB6-B4EE-4674-93EE-CCE4432B53B4}" srcOrd="0" destOrd="0" presId="urn:microsoft.com/office/officeart/2005/8/layout/hierarchy3"/>
    <dgm:cxn modelId="{7C4B44F6-B935-485B-B3B8-D1E3B5D0CD99}" srcId="{19F77000-5047-4B65-8C59-37D264DC6327}" destId="{4AE2EBBF-C0A0-43ED-9BE8-7CFC3C7B31A0}" srcOrd="1" destOrd="0" parTransId="{5D6B26BC-A450-40C6-8A82-C19553DCA863}" sibTransId="{A9EF1504-269C-4488-877C-DDBAEC4177FD}"/>
    <dgm:cxn modelId="{035C6E1C-5266-445F-9328-22F3FD944DC0}" srcId="{4AE2EBBF-C0A0-43ED-9BE8-7CFC3C7B31A0}" destId="{93A9560B-DD0E-47CF-AB98-D88F76DA08C8}" srcOrd="0" destOrd="0" parTransId="{820CD824-8380-440B-9D8E-3AD4542FF6D9}" sibTransId="{6D86E904-AC9F-4FBD-A059-D3AA9748C978}"/>
    <dgm:cxn modelId="{49CDFA1B-A3BE-473D-8AF1-55FE447BE290}" type="presOf" srcId="{D73E90E3-2F2B-4C86-84CA-5E1C3A50EF40}" destId="{24F2F0D1-5542-475E-9166-87E3C3E2BF7B}" srcOrd="1" destOrd="0" presId="urn:microsoft.com/office/officeart/2005/8/layout/hierarchy3"/>
    <dgm:cxn modelId="{32A75FFC-282A-4814-BFDB-E3770C92EF92}" srcId="{D73E90E3-2F2B-4C86-84CA-5E1C3A50EF40}" destId="{E6A1AB46-75B1-4AC4-9F13-56970968B2B4}" srcOrd="1" destOrd="0" parTransId="{10AA2FD9-C254-4BF2-B071-FBF8DB7B6347}" sibTransId="{AE407E31-D0A7-43A4-9DDC-1CA2641EB557}"/>
    <dgm:cxn modelId="{E766CD4D-BD98-4C93-9DB4-45BFBBD8964C}" type="presOf" srcId="{19F77000-5047-4B65-8C59-37D264DC6327}" destId="{397C8F6C-E3F1-446A-8025-5C9457AE6B30}" srcOrd="0" destOrd="0" presId="urn:microsoft.com/office/officeart/2005/8/layout/hierarchy3"/>
    <dgm:cxn modelId="{0E461166-4A80-4C2B-A239-8B9B71213EE9}" type="presOf" srcId="{42EE13A9-54A2-413D-9EF4-7B4DBE033463}" destId="{0DDBA50C-D310-47B0-AC35-56E2BBE9A679}" srcOrd="0" destOrd="0" presId="urn:microsoft.com/office/officeart/2005/8/layout/hierarchy3"/>
    <dgm:cxn modelId="{6471E88D-1ADE-41B2-935F-63B3B0DFA531}" srcId="{4AE2EBBF-C0A0-43ED-9BE8-7CFC3C7B31A0}" destId="{1C3381AF-3182-4FE2-B4CF-75A3771597EE}" srcOrd="6" destOrd="0" parTransId="{B01D8EC0-2A61-4382-89FB-90B7E2824B9E}" sibTransId="{61006059-0DFA-44CC-993F-E9113D8295A8}"/>
    <dgm:cxn modelId="{54C9CA94-C2DE-4343-9691-BF2D8FDEDFD8}" type="presOf" srcId="{93A9560B-DD0E-47CF-AB98-D88F76DA08C8}" destId="{F0456101-88E5-46A2-9259-3288179C17E4}" srcOrd="0" destOrd="0" presId="urn:microsoft.com/office/officeart/2005/8/layout/hierarchy3"/>
    <dgm:cxn modelId="{C9D1C898-8535-4C00-947A-BF9AB9736C89}" type="presOf" srcId="{10AA2FD9-C254-4BF2-B071-FBF8DB7B6347}" destId="{E2D3959D-F58B-4F95-9A12-2CC98AD2D0FF}" srcOrd="0" destOrd="0" presId="urn:microsoft.com/office/officeart/2005/8/layout/hierarchy3"/>
    <dgm:cxn modelId="{4EC1DDE6-7C9B-4D9D-B527-B2A4A70F1107}" srcId="{4AE2EBBF-C0A0-43ED-9BE8-7CFC3C7B31A0}" destId="{692A255B-42AC-4300-88ED-BD5122BF9E41}" srcOrd="5" destOrd="0" parTransId="{23D0FCEB-63E6-45F3-9C9B-4BF71565A4FF}" sibTransId="{B5BAD144-26EC-4CBB-BA1F-DE1B7571CE70}"/>
    <dgm:cxn modelId="{7FBF4A49-BFD8-40AF-9DD8-A2F570AF0D3E}" type="presOf" srcId="{589D6159-BFF3-4AAC-A39C-727784E4EA19}" destId="{C54062C1-87C6-488C-BFF2-A24B4C89BAC7}" srcOrd="0" destOrd="0" presId="urn:microsoft.com/office/officeart/2005/8/layout/hierarchy3"/>
    <dgm:cxn modelId="{14D2DAB6-7EED-4CE8-94A9-F03CC6FEC925}" type="presOf" srcId="{1B8B307C-005F-45C7-B65B-DE541CC9C91D}" destId="{95B62C06-7608-4921-9853-0FBE7D670916}" srcOrd="0" destOrd="0" presId="urn:microsoft.com/office/officeart/2005/8/layout/hierarchy3"/>
    <dgm:cxn modelId="{BAB4925A-01F0-4372-850A-10D470FDA086}" type="presOf" srcId="{7DF074F3-AC42-42FB-B6FF-AC721099F144}" destId="{113182BF-4082-46B7-8F19-7105CF48051B}" srcOrd="0" destOrd="0" presId="urn:microsoft.com/office/officeart/2005/8/layout/hierarchy3"/>
    <dgm:cxn modelId="{99FEEEFA-93C5-4C41-B2DC-EEF6D1D74337}" type="presOf" srcId="{1C3381AF-3182-4FE2-B4CF-75A3771597EE}" destId="{89A538F5-3571-43F5-9D7A-D473ACE076F9}" srcOrd="0" destOrd="0" presId="urn:microsoft.com/office/officeart/2005/8/layout/hierarchy3"/>
    <dgm:cxn modelId="{0060C5B6-9325-46B7-B88C-BB9FFD9657E8}" srcId="{4AE2EBBF-C0A0-43ED-9BE8-7CFC3C7B31A0}" destId="{7FCCC608-45D0-4440-853B-EA594543C1DB}" srcOrd="4" destOrd="0" parTransId="{3831A1F0-4883-475C-B390-16A669689A84}" sibTransId="{EC9C78B0-DD08-4896-B760-8F8A8E68D662}"/>
    <dgm:cxn modelId="{295DB221-23C2-4021-9A58-CDB047B14349}" type="presOf" srcId="{8B5FBCE2-5330-4DFD-B000-0AE99E801584}" destId="{E0885B84-31D8-444E-A53F-9052154C2BAA}" srcOrd="0" destOrd="0" presId="urn:microsoft.com/office/officeart/2005/8/layout/hierarchy3"/>
    <dgm:cxn modelId="{81AFED1C-40F7-4D6B-AB1F-D44C1E84CCD4}" type="presOf" srcId="{E6A1AB46-75B1-4AC4-9F13-56970968B2B4}" destId="{D2C25C10-B7DE-4B15-A6FC-48E1F88DA7F1}" srcOrd="0" destOrd="0" presId="urn:microsoft.com/office/officeart/2005/8/layout/hierarchy3"/>
    <dgm:cxn modelId="{BF6E8D71-8F00-49A3-AFCB-2A450FD0D7EA}" srcId="{4AE2EBBF-C0A0-43ED-9BE8-7CFC3C7B31A0}" destId="{97E1901F-045D-4BA4-82F6-7BD38AF703E3}" srcOrd="3" destOrd="0" parTransId="{589D6159-BFF3-4AAC-A39C-727784E4EA19}" sibTransId="{EC8BF2B9-9A07-478D-8E12-658E76E651A6}"/>
    <dgm:cxn modelId="{C7DC44F5-674B-436D-9D3A-5D3BD3A22E68}" type="presOf" srcId="{23D0FCEB-63E6-45F3-9C9B-4BF71565A4FF}" destId="{C8E53D4D-C8E4-4164-9B48-30084EE8FEF2}" srcOrd="0" destOrd="0" presId="urn:microsoft.com/office/officeart/2005/8/layout/hierarchy3"/>
    <dgm:cxn modelId="{762DC187-CC30-43EB-8E65-1CA2F9786365}" type="presOf" srcId="{97E1901F-045D-4BA4-82F6-7BD38AF703E3}" destId="{F31D2210-DDFE-4E01-AE81-3C083F1C8299}" srcOrd="0" destOrd="0" presId="urn:microsoft.com/office/officeart/2005/8/layout/hierarchy3"/>
    <dgm:cxn modelId="{14EB4A29-30D1-446A-907C-4A95EC5B22E2}" srcId="{19F77000-5047-4B65-8C59-37D264DC6327}" destId="{D73E90E3-2F2B-4C86-84CA-5E1C3A50EF40}" srcOrd="0" destOrd="0" parTransId="{72347A3C-0C11-42A5-A5CA-76503BE5D1F6}" sibTransId="{3F473E9A-2E68-457E-BBA9-74288B829888}"/>
    <dgm:cxn modelId="{C28B620C-4DD7-4A45-8BA7-AA68E998599A}" type="presOf" srcId="{4AE2EBBF-C0A0-43ED-9BE8-7CFC3C7B31A0}" destId="{C56FFDA4-28EB-4B4A-8FAE-19F969538D8D}" srcOrd="0" destOrd="0" presId="urn:microsoft.com/office/officeart/2005/8/layout/hierarchy3"/>
    <dgm:cxn modelId="{54D8E8EC-3CCD-4E3C-A95A-867A078D8865}" type="presOf" srcId="{820CD824-8380-440B-9D8E-3AD4542FF6D9}" destId="{D5188A26-7266-437E-BEED-D7578DAD0C1F}" srcOrd="0" destOrd="0" presId="urn:microsoft.com/office/officeart/2005/8/layout/hierarchy3"/>
    <dgm:cxn modelId="{212142BE-7E78-41F3-A3F1-E027D7EA8E5B}" srcId="{4AE2EBBF-C0A0-43ED-9BE8-7CFC3C7B31A0}" destId="{7DF074F3-AC42-42FB-B6FF-AC721099F144}" srcOrd="1" destOrd="0" parTransId="{F08F3A8B-D85D-4974-B2D6-D7C2C43A97F4}" sibTransId="{7402F19B-DE78-4F24-A0D8-68D86176A8B9}"/>
    <dgm:cxn modelId="{74FC253F-1DAC-4A52-8277-56E61300209B}" srcId="{D73E90E3-2F2B-4C86-84CA-5E1C3A50EF40}" destId="{1B8B307C-005F-45C7-B65B-DE541CC9C91D}" srcOrd="0" destOrd="0" parTransId="{8B5FBCE2-5330-4DFD-B000-0AE99E801584}" sibTransId="{2C448B6F-EAD2-48BF-B5A1-27742D626358}"/>
    <dgm:cxn modelId="{CAE422A6-D5CA-4EAD-B347-00D4B586E7B3}" srcId="{4AE2EBBF-C0A0-43ED-9BE8-7CFC3C7B31A0}" destId="{E139FCB3-13AB-4F0C-B264-A93F457DC125}" srcOrd="2" destOrd="0" parTransId="{42EE13A9-54A2-413D-9EF4-7B4DBE033463}" sibTransId="{EB5D6C1B-189E-400C-A172-1F4DD69B4C6F}"/>
    <dgm:cxn modelId="{EFD0B689-E37D-4FBA-99FE-0ED44CA6533A}" type="presOf" srcId="{B01D8EC0-2A61-4382-89FB-90B7E2824B9E}" destId="{02E1F7E1-8CF4-4705-804F-5275A0FCC027}" srcOrd="0" destOrd="0" presId="urn:microsoft.com/office/officeart/2005/8/layout/hierarchy3"/>
    <dgm:cxn modelId="{70C6188C-5097-4804-8D24-1F9A958A350D}" type="presParOf" srcId="{397C8F6C-E3F1-446A-8025-5C9457AE6B30}" destId="{4303B835-2DF6-4590-99F9-AAA826F09937}" srcOrd="0" destOrd="0" presId="urn:microsoft.com/office/officeart/2005/8/layout/hierarchy3"/>
    <dgm:cxn modelId="{94FB9006-315A-49A1-9E86-D6BF79E3CA8E}" type="presParOf" srcId="{4303B835-2DF6-4590-99F9-AAA826F09937}" destId="{3D7CEA05-CDAB-4E64-8FDF-4FF98690BA5A}" srcOrd="0" destOrd="0" presId="urn:microsoft.com/office/officeart/2005/8/layout/hierarchy3"/>
    <dgm:cxn modelId="{84960833-E50F-45B2-A2FC-E5EF4139FFDD}" type="presParOf" srcId="{3D7CEA05-CDAB-4E64-8FDF-4FF98690BA5A}" destId="{18BA6B85-94C1-46A0-92E4-FCF0017F0DFD}" srcOrd="0" destOrd="0" presId="urn:microsoft.com/office/officeart/2005/8/layout/hierarchy3"/>
    <dgm:cxn modelId="{BA705309-C46E-4D07-9F7A-6F9B9AB3A3F3}" type="presParOf" srcId="{3D7CEA05-CDAB-4E64-8FDF-4FF98690BA5A}" destId="{24F2F0D1-5542-475E-9166-87E3C3E2BF7B}" srcOrd="1" destOrd="0" presId="urn:microsoft.com/office/officeart/2005/8/layout/hierarchy3"/>
    <dgm:cxn modelId="{EC295310-8141-4B44-BA81-E99375770B0B}" type="presParOf" srcId="{4303B835-2DF6-4590-99F9-AAA826F09937}" destId="{A3A7B9A3-967A-45AF-95EE-881D14ABF928}" srcOrd="1" destOrd="0" presId="urn:microsoft.com/office/officeart/2005/8/layout/hierarchy3"/>
    <dgm:cxn modelId="{833E2D61-1A56-4709-8CDF-BE1DF7FA510D}" type="presParOf" srcId="{A3A7B9A3-967A-45AF-95EE-881D14ABF928}" destId="{E0885B84-31D8-444E-A53F-9052154C2BAA}" srcOrd="0" destOrd="0" presId="urn:microsoft.com/office/officeart/2005/8/layout/hierarchy3"/>
    <dgm:cxn modelId="{C5E5C2D1-1E7A-49F4-9E6F-92E91829DA93}" type="presParOf" srcId="{A3A7B9A3-967A-45AF-95EE-881D14ABF928}" destId="{95B62C06-7608-4921-9853-0FBE7D670916}" srcOrd="1" destOrd="0" presId="urn:microsoft.com/office/officeart/2005/8/layout/hierarchy3"/>
    <dgm:cxn modelId="{3361CBCE-862F-4AE3-A517-5FC2B17B9F9B}" type="presParOf" srcId="{A3A7B9A3-967A-45AF-95EE-881D14ABF928}" destId="{E2D3959D-F58B-4F95-9A12-2CC98AD2D0FF}" srcOrd="2" destOrd="0" presId="urn:microsoft.com/office/officeart/2005/8/layout/hierarchy3"/>
    <dgm:cxn modelId="{4F698C92-7F75-4D57-9532-0B469CC1A192}" type="presParOf" srcId="{A3A7B9A3-967A-45AF-95EE-881D14ABF928}" destId="{D2C25C10-B7DE-4B15-A6FC-48E1F88DA7F1}" srcOrd="3" destOrd="0" presId="urn:microsoft.com/office/officeart/2005/8/layout/hierarchy3"/>
    <dgm:cxn modelId="{F4C2E26A-4436-4EC8-ABA7-F866D66914B1}" type="presParOf" srcId="{397C8F6C-E3F1-446A-8025-5C9457AE6B30}" destId="{47A207AE-CB58-4268-95B6-486FA00DD214}" srcOrd="1" destOrd="0" presId="urn:microsoft.com/office/officeart/2005/8/layout/hierarchy3"/>
    <dgm:cxn modelId="{BD5EC271-D92E-4180-A634-A548F06FB6DB}" type="presParOf" srcId="{47A207AE-CB58-4268-95B6-486FA00DD214}" destId="{DEC2E75E-84A9-47C4-B930-EE4A12DBF4B5}" srcOrd="0" destOrd="0" presId="urn:microsoft.com/office/officeart/2005/8/layout/hierarchy3"/>
    <dgm:cxn modelId="{F1C42CAA-9BA1-401D-966C-7A0D4C03F262}" type="presParOf" srcId="{DEC2E75E-84A9-47C4-B930-EE4A12DBF4B5}" destId="{C56FFDA4-28EB-4B4A-8FAE-19F969538D8D}" srcOrd="0" destOrd="0" presId="urn:microsoft.com/office/officeart/2005/8/layout/hierarchy3"/>
    <dgm:cxn modelId="{5DD63BBB-3E3C-4213-AD00-E7E8C5EE8557}" type="presParOf" srcId="{DEC2E75E-84A9-47C4-B930-EE4A12DBF4B5}" destId="{FF5E010A-9B88-494C-A6C8-636BFFAA8BB8}" srcOrd="1" destOrd="0" presId="urn:microsoft.com/office/officeart/2005/8/layout/hierarchy3"/>
    <dgm:cxn modelId="{25F79359-9065-40DA-AC23-8E5696EB3203}" type="presParOf" srcId="{47A207AE-CB58-4268-95B6-486FA00DD214}" destId="{2CCE074B-5016-4B57-8668-44EC4A835162}" srcOrd="1" destOrd="0" presId="urn:microsoft.com/office/officeart/2005/8/layout/hierarchy3"/>
    <dgm:cxn modelId="{CCF4E370-610C-4FB6-9728-7709937550EA}" type="presParOf" srcId="{2CCE074B-5016-4B57-8668-44EC4A835162}" destId="{D5188A26-7266-437E-BEED-D7578DAD0C1F}" srcOrd="0" destOrd="0" presId="urn:microsoft.com/office/officeart/2005/8/layout/hierarchy3"/>
    <dgm:cxn modelId="{48BEC2C8-F101-427D-868C-6A294B099F71}" type="presParOf" srcId="{2CCE074B-5016-4B57-8668-44EC4A835162}" destId="{F0456101-88E5-46A2-9259-3288179C17E4}" srcOrd="1" destOrd="0" presId="urn:microsoft.com/office/officeart/2005/8/layout/hierarchy3"/>
    <dgm:cxn modelId="{4CFC798E-18F3-4CE7-862D-CDC01806A9F7}" type="presParOf" srcId="{2CCE074B-5016-4B57-8668-44EC4A835162}" destId="{0A0BB6BB-F6C3-4F95-9CEB-E2AD997E043D}" srcOrd="2" destOrd="0" presId="urn:microsoft.com/office/officeart/2005/8/layout/hierarchy3"/>
    <dgm:cxn modelId="{C2FD82E7-37DB-4921-9043-819DCD899F10}" type="presParOf" srcId="{2CCE074B-5016-4B57-8668-44EC4A835162}" destId="{113182BF-4082-46B7-8F19-7105CF48051B}" srcOrd="3" destOrd="0" presId="urn:microsoft.com/office/officeart/2005/8/layout/hierarchy3"/>
    <dgm:cxn modelId="{8F5A8A8E-964B-4B36-8EA0-58DA977A4B19}" type="presParOf" srcId="{2CCE074B-5016-4B57-8668-44EC4A835162}" destId="{0DDBA50C-D310-47B0-AC35-56E2BBE9A679}" srcOrd="4" destOrd="0" presId="urn:microsoft.com/office/officeart/2005/8/layout/hierarchy3"/>
    <dgm:cxn modelId="{912B679C-9D46-4553-8C0D-9874133B2D2C}" type="presParOf" srcId="{2CCE074B-5016-4B57-8668-44EC4A835162}" destId="{12C36996-4AAA-4F89-8CBE-8EE451FD5546}" srcOrd="5" destOrd="0" presId="urn:microsoft.com/office/officeart/2005/8/layout/hierarchy3"/>
    <dgm:cxn modelId="{54274AAF-5E58-4159-9D51-7C6898741509}" type="presParOf" srcId="{2CCE074B-5016-4B57-8668-44EC4A835162}" destId="{C54062C1-87C6-488C-BFF2-A24B4C89BAC7}" srcOrd="6" destOrd="0" presId="urn:microsoft.com/office/officeart/2005/8/layout/hierarchy3"/>
    <dgm:cxn modelId="{AF5DC42E-B915-4C7A-B550-FF849BD9FB88}" type="presParOf" srcId="{2CCE074B-5016-4B57-8668-44EC4A835162}" destId="{F31D2210-DDFE-4E01-AE81-3C083F1C8299}" srcOrd="7" destOrd="0" presId="urn:microsoft.com/office/officeart/2005/8/layout/hierarchy3"/>
    <dgm:cxn modelId="{46CCF66A-E751-420D-9459-EB9F41252F14}" type="presParOf" srcId="{2CCE074B-5016-4B57-8668-44EC4A835162}" destId="{9DC21DB6-B4EE-4674-93EE-CCE4432B53B4}" srcOrd="8" destOrd="0" presId="urn:microsoft.com/office/officeart/2005/8/layout/hierarchy3"/>
    <dgm:cxn modelId="{8AF73A8E-AF7E-495D-A6D7-5AB0EC73FA14}" type="presParOf" srcId="{2CCE074B-5016-4B57-8668-44EC4A835162}" destId="{77E7D8BF-B107-4493-877E-81B730FC9B84}" srcOrd="9" destOrd="0" presId="urn:microsoft.com/office/officeart/2005/8/layout/hierarchy3"/>
    <dgm:cxn modelId="{1F07C0A4-5609-4BD4-B713-8D315D49B0C6}" type="presParOf" srcId="{2CCE074B-5016-4B57-8668-44EC4A835162}" destId="{C8E53D4D-C8E4-4164-9B48-30084EE8FEF2}" srcOrd="10" destOrd="0" presId="urn:microsoft.com/office/officeart/2005/8/layout/hierarchy3"/>
    <dgm:cxn modelId="{BDAE89A4-0165-42C4-9D09-4601E069EFE6}" type="presParOf" srcId="{2CCE074B-5016-4B57-8668-44EC4A835162}" destId="{8AA03D61-EB08-4107-9008-02E92175693D}" srcOrd="11" destOrd="0" presId="urn:microsoft.com/office/officeart/2005/8/layout/hierarchy3"/>
    <dgm:cxn modelId="{5D994FD9-8C95-4479-AF32-FA25D2BC64C9}" type="presParOf" srcId="{2CCE074B-5016-4B57-8668-44EC4A835162}" destId="{02E1F7E1-8CF4-4705-804F-5275A0FCC027}" srcOrd="12" destOrd="0" presId="urn:microsoft.com/office/officeart/2005/8/layout/hierarchy3"/>
    <dgm:cxn modelId="{8DA7907A-14F6-4D93-8753-FA2523574D88}" type="presParOf" srcId="{2CCE074B-5016-4B57-8668-44EC4A835162}" destId="{89A538F5-3571-43F5-9D7A-D473ACE076F9}" srcOrd="1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4BDB9F-5DD4-4C69-AD35-B9F2A6A76D53}">
      <dsp:nvSpPr>
        <dsp:cNvPr id="0" name=""/>
        <dsp:cNvSpPr/>
      </dsp:nvSpPr>
      <dsp:spPr>
        <a:xfrm>
          <a:off x="152403" y="134"/>
          <a:ext cx="2842103" cy="719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1960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2403" y="134"/>
        <a:ext cx="2842103" cy="719667"/>
      </dsp:txXfrm>
    </dsp:sp>
    <dsp:sp modelId="{698E9866-A711-4589-9DDF-FF91D5B454FF}">
      <dsp:nvSpPr>
        <dsp:cNvPr id="0" name=""/>
        <dsp:cNvSpPr/>
      </dsp:nvSpPr>
      <dsp:spPr>
        <a:xfrm>
          <a:off x="170000" y="748561"/>
          <a:ext cx="2831347" cy="738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1970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170000" y="748561"/>
        <a:ext cx="2831347" cy="738931"/>
      </dsp:txXfrm>
    </dsp:sp>
    <dsp:sp modelId="{B17359FA-3C6F-4EAC-8F3B-2E4A67FD92CB}">
      <dsp:nvSpPr>
        <dsp:cNvPr id="0" name=""/>
        <dsp:cNvSpPr/>
      </dsp:nvSpPr>
      <dsp:spPr>
        <a:xfrm>
          <a:off x="170000" y="1517722"/>
          <a:ext cx="2831315" cy="738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1985-1994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0000" y="1517722"/>
        <a:ext cx="2831315" cy="738931"/>
      </dsp:txXfrm>
    </dsp:sp>
    <dsp:sp modelId="{6DE7E976-21A9-4C56-A85D-30ADFFEE441D}">
      <dsp:nvSpPr>
        <dsp:cNvPr id="0" name=""/>
        <dsp:cNvSpPr/>
      </dsp:nvSpPr>
      <dsp:spPr>
        <a:xfrm>
          <a:off x="170000" y="2286890"/>
          <a:ext cx="2831284" cy="738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2016-2021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0000" y="2286890"/>
        <a:ext cx="2831284" cy="7389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BA6B85-94C1-46A0-92E4-FCF0017F0DFD}">
      <dsp:nvSpPr>
        <dsp:cNvPr id="0" name=""/>
        <dsp:cNvSpPr/>
      </dsp:nvSpPr>
      <dsp:spPr>
        <a:xfrm>
          <a:off x="0" y="0"/>
          <a:ext cx="2747811" cy="593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Первая бригада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747811" cy="593805"/>
      </dsp:txXfrm>
    </dsp:sp>
    <dsp:sp modelId="{E0885B84-31D8-444E-A53F-9052154C2BAA}">
      <dsp:nvSpPr>
        <dsp:cNvPr id="0" name=""/>
        <dsp:cNvSpPr/>
      </dsp:nvSpPr>
      <dsp:spPr>
        <a:xfrm>
          <a:off x="274781" y="593805"/>
          <a:ext cx="271504" cy="614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507"/>
              </a:lnTo>
              <a:lnTo>
                <a:pt x="271504" y="6145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B62C06-7608-4921-9853-0FBE7D670916}">
      <dsp:nvSpPr>
        <dsp:cNvPr id="0" name=""/>
        <dsp:cNvSpPr/>
      </dsp:nvSpPr>
      <dsp:spPr>
        <a:xfrm>
          <a:off x="546286" y="752781"/>
          <a:ext cx="3110192" cy="911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Врач по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рентгенэндоваскулярной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диагностике и лечению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286" y="752781"/>
        <a:ext cx="3110192" cy="911064"/>
      </dsp:txXfrm>
    </dsp:sp>
    <dsp:sp modelId="{E2D3959D-F58B-4F95-9A12-2CC98AD2D0FF}">
      <dsp:nvSpPr>
        <dsp:cNvPr id="0" name=""/>
        <dsp:cNvSpPr/>
      </dsp:nvSpPr>
      <dsp:spPr>
        <a:xfrm>
          <a:off x="274781" y="593805"/>
          <a:ext cx="271504" cy="2282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495"/>
              </a:lnTo>
              <a:lnTo>
                <a:pt x="271504" y="22824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25C10-B7DE-4B15-A6FC-48E1F88DA7F1}">
      <dsp:nvSpPr>
        <dsp:cNvPr id="0" name=""/>
        <dsp:cNvSpPr/>
      </dsp:nvSpPr>
      <dsp:spPr>
        <a:xfrm>
          <a:off x="546286" y="1910357"/>
          <a:ext cx="3126286" cy="1931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Операционная медицинская сестра отделения </a:t>
          </a: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рентгенохирургических методов диагностики и лечения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286" y="1910357"/>
        <a:ext cx="3126286" cy="1931887"/>
      </dsp:txXfrm>
    </dsp:sp>
    <dsp:sp modelId="{C56FFDA4-28EB-4B4A-8FAE-19F969538D8D}">
      <dsp:nvSpPr>
        <dsp:cNvPr id="0" name=""/>
        <dsp:cNvSpPr/>
      </dsp:nvSpPr>
      <dsp:spPr>
        <a:xfrm>
          <a:off x="3940607" y="655"/>
          <a:ext cx="2883246" cy="593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Вторая бригада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40607" y="655"/>
        <a:ext cx="2883246" cy="593805"/>
      </dsp:txXfrm>
    </dsp:sp>
    <dsp:sp modelId="{D5188A26-7266-437E-BEED-D7578DAD0C1F}">
      <dsp:nvSpPr>
        <dsp:cNvPr id="0" name=""/>
        <dsp:cNvSpPr/>
      </dsp:nvSpPr>
      <dsp:spPr>
        <a:xfrm>
          <a:off x="4228931" y="594460"/>
          <a:ext cx="328810" cy="445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496"/>
              </a:lnTo>
              <a:lnTo>
                <a:pt x="328810" y="445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56101-88E5-46A2-9259-3288179C17E4}">
      <dsp:nvSpPr>
        <dsp:cNvPr id="0" name=""/>
        <dsp:cNvSpPr/>
      </dsp:nvSpPr>
      <dsp:spPr>
        <a:xfrm>
          <a:off x="4557742" y="743054"/>
          <a:ext cx="3823842" cy="593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2 Врача акушера-гинеколога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57742" y="743054"/>
        <a:ext cx="3823842" cy="593805"/>
      </dsp:txXfrm>
    </dsp:sp>
    <dsp:sp modelId="{0A0BB6BB-F6C3-4F95-9CEB-E2AD997E043D}">
      <dsp:nvSpPr>
        <dsp:cNvPr id="0" name=""/>
        <dsp:cNvSpPr/>
      </dsp:nvSpPr>
      <dsp:spPr>
        <a:xfrm>
          <a:off x="4228931" y="594460"/>
          <a:ext cx="328810" cy="1187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753"/>
              </a:lnTo>
              <a:lnTo>
                <a:pt x="328810" y="1187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182BF-4082-46B7-8F19-7105CF48051B}">
      <dsp:nvSpPr>
        <dsp:cNvPr id="0" name=""/>
        <dsp:cNvSpPr/>
      </dsp:nvSpPr>
      <dsp:spPr>
        <a:xfrm>
          <a:off x="4557742" y="1485311"/>
          <a:ext cx="3823842" cy="593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Врач-анестезиолог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57742" y="1485311"/>
        <a:ext cx="3823842" cy="593805"/>
      </dsp:txXfrm>
    </dsp:sp>
    <dsp:sp modelId="{0DDBA50C-D310-47B0-AC35-56E2BBE9A679}">
      <dsp:nvSpPr>
        <dsp:cNvPr id="0" name=""/>
        <dsp:cNvSpPr/>
      </dsp:nvSpPr>
      <dsp:spPr>
        <a:xfrm>
          <a:off x="4228931" y="594460"/>
          <a:ext cx="328810" cy="1930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0010"/>
              </a:lnTo>
              <a:lnTo>
                <a:pt x="328810" y="19300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36996-4AAA-4F89-8CBE-8EE451FD5546}">
      <dsp:nvSpPr>
        <dsp:cNvPr id="0" name=""/>
        <dsp:cNvSpPr/>
      </dsp:nvSpPr>
      <dsp:spPr>
        <a:xfrm>
          <a:off x="4557742" y="2227568"/>
          <a:ext cx="3809220" cy="593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Врач-неонатолог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57742" y="2227568"/>
        <a:ext cx="3809220" cy="593805"/>
      </dsp:txXfrm>
    </dsp:sp>
    <dsp:sp modelId="{C54062C1-87C6-488C-BFF2-A24B4C89BAC7}">
      <dsp:nvSpPr>
        <dsp:cNvPr id="0" name=""/>
        <dsp:cNvSpPr/>
      </dsp:nvSpPr>
      <dsp:spPr>
        <a:xfrm>
          <a:off x="4228931" y="594460"/>
          <a:ext cx="328810" cy="2672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267"/>
              </a:lnTo>
              <a:lnTo>
                <a:pt x="328810" y="26722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D2210-DDFE-4E01-AE81-3C083F1C8299}">
      <dsp:nvSpPr>
        <dsp:cNvPr id="0" name=""/>
        <dsp:cNvSpPr/>
      </dsp:nvSpPr>
      <dsp:spPr>
        <a:xfrm>
          <a:off x="4557742" y="2969825"/>
          <a:ext cx="3804659" cy="593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Медицинская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сестра-анестезист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57742" y="2969825"/>
        <a:ext cx="3804659" cy="593805"/>
      </dsp:txXfrm>
    </dsp:sp>
    <dsp:sp modelId="{9DC21DB6-B4EE-4674-93EE-CCE4432B53B4}">
      <dsp:nvSpPr>
        <dsp:cNvPr id="0" name=""/>
        <dsp:cNvSpPr/>
      </dsp:nvSpPr>
      <dsp:spPr>
        <a:xfrm>
          <a:off x="4228931" y="594460"/>
          <a:ext cx="328810" cy="3414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4524"/>
              </a:lnTo>
              <a:lnTo>
                <a:pt x="328810" y="34145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7D8BF-B107-4493-877E-81B730FC9B84}">
      <dsp:nvSpPr>
        <dsp:cNvPr id="0" name=""/>
        <dsp:cNvSpPr/>
      </dsp:nvSpPr>
      <dsp:spPr>
        <a:xfrm>
          <a:off x="4557742" y="3712082"/>
          <a:ext cx="3823842" cy="593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Операционная медицинская сестра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57742" y="3712082"/>
        <a:ext cx="3823842" cy="593805"/>
      </dsp:txXfrm>
    </dsp:sp>
    <dsp:sp modelId="{C8E53D4D-C8E4-4164-9B48-30084EE8FEF2}">
      <dsp:nvSpPr>
        <dsp:cNvPr id="0" name=""/>
        <dsp:cNvSpPr/>
      </dsp:nvSpPr>
      <dsp:spPr>
        <a:xfrm>
          <a:off x="4228931" y="594460"/>
          <a:ext cx="328810" cy="4156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6781"/>
              </a:lnTo>
              <a:lnTo>
                <a:pt x="328810" y="41567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03D61-EB08-4107-9008-02E92175693D}">
      <dsp:nvSpPr>
        <dsp:cNvPr id="0" name=""/>
        <dsp:cNvSpPr/>
      </dsp:nvSpPr>
      <dsp:spPr>
        <a:xfrm>
          <a:off x="4557742" y="4454339"/>
          <a:ext cx="3848867" cy="593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Акушерка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57742" y="4454339"/>
        <a:ext cx="3848867" cy="593805"/>
      </dsp:txXfrm>
    </dsp:sp>
    <dsp:sp modelId="{02E1F7E1-8CF4-4705-804F-5275A0FCC027}">
      <dsp:nvSpPr>
        <dsp:cNvPr id="0" name=""/>
        <dsp:cNvSpPr/>
      </dsp:nvSpPr>
      <dsp:spPr>
        <a:xfrm>
          <a:off x="4228931" y="594460"/>
          <a:ext cx="328810" cy="4899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9038"/>
              </a:lnTo>
              <a:lnTo>
                <a:pt x="328810" y="48990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538F5-3571-43F5-9D7A-D473ACE076F9}">
      <dsp:nvSpPr>
        <dsp:cNvPr id="0" name=""/>
        <dsp:cNvSpPr/>
      </dsp:nvSpPr>
      <dsp:spPr>
        <a:xfrm>
          <a:off x="4557742" y="5196596"/>
          <a:ext cx="3848135" cy="593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Санитарка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57742" y="5196596"/>
        <a:ext cx="3848135" cy="593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017DA4F-898E-4C6D-8A5A-2EFC9AEC6AA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35FC0865-1A31-4689-85E6-5B365E09BB1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4ED2EE2A-DB24-41F7-9583-E155BF3CBBC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F1AC6D2-98B6-4100-95BD-57234387222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111E039-6C01-4FD9-B112-D12168A6777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2D21D8A-A13F-48BE-A553-93A64BA6C3D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7DF2136-579D-4954-A92A-97B416AF47D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6E92D36-BEAE-4C15-A130-2B602B3A5CD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729E38C6-AD32-47C9-B6FF-628FDE00B89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70897D96-8C25-402B-B270-4A759E57D3E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753AE714-08B6-406E-AC44-58AFB5561B6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66DD158-BC90-41BB-B51C-D409E98BAA2D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5A44943-5C95-4E25-BB64-0EA1F4C11017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42DA042-75D7-4BDA-BFF6-1788312EDB52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08B0B85-3485-4867-98AB-A8A64AF2A0B1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488FBE8-F120-44DD-9557-656EF51E86F0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9C2B018-6C51-4E06-B1A0-819549AF7BBD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4000" strike="noStrike" u="none" cap="all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en-US" sz="4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Образец текста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1BB7B5E-59F8-4964-95B0-9781BB516BF5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6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705ACEC-C6D6-44EE-B6BD-6D07A4010E1E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" name="PlaceHolder 8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094DB9D-43F8-4756-B130-297AB9B230F0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E59BBED-6560-4D01-BDB0-C69DAE35C76E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F5805B6-1C0E-460E-A4F9-B5BF6232CBF0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chart" Target="../charts/chart5.xml"/><Relationship Id="rId3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chart" Target="../charts/chart1.xml"/><Relationship Id="rId3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chart" Target="../charts/chart2.xml"/><Relationship Id="rId3" Type="http://schemas.openxmlformats.org/officeDocument/2006/relationships/chart" Target="../charts/chart3.xml"/><Relationship Id="rId4" Type="http://schemas.openxmlformats.org/officeDocument/2006/relationships/slideLayout" Target="../slideLayouts/slideLayout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chart" Target="../charts/chart4.xml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" descr="C:\Users\user\Desktop\background.jpg"/>
          <p:cNvPicPr/>
          <p:nvPr/>
        </p:nvPicPr>
        <p:blipFill>
          <a:blip r:embed="rId1"/>
          <a:stretch/>
        </p:blipFill>
        <p:spPr>
          <a:xfrm>
            <a:off x="0" y="1371600"/>
            <a:ext cx="9143640" cy="5486040"/>
          </a:xfrm>
          <a:prstGeom prst="rect">
            <a:avLst/>
          </a:prstGeom>
          <a:ln w="0">
            <a:noFill/>
          </a:ln>
        </p:spPr>
      </p:pic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04920" y="1295280"/>
            <a:ext cx="861012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47500" lnSpcReduction="19999"/>
          </a:bodyPr>
          <a:p>
            <a:pPr indent="0" algn="ctr" defTabSz="914400">
              <a:lnSpc>
                <a:spcPct val="100000"/>
              </a:lnSpc>
              <a:buNone/>
            </a:pPr>
            <a:br>
              <a:rPr sz="2000"/>
            </a:b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</a:rPr>
              <a:t>Научно-практическая конференция</a:t>
            </a:r>
            <a:br>
              <a:rPr sz="2000"/>
            </a:b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</a:rPr>
              <a:t>«Акушерка, медсестра – рука об руку всегда!»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0" y="1600200"/>
            <a:ext cx="9143640" cy="52574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lIns="91440" rIns="91440" tIns="45720" bIns="45720" anchor="t">
            <a:normAutofit fontScale="55000" lnSpcReduction="19999"/>
          </a:bodyPr>
          <a:p>
            <a:pPr marL="343080" indent="-343080" algn="ctr" defTabSz="914400">
              <a:lnSpc>
                <a:spcPct val="100000"/>
              </a:lnSpc>
              <a:spcBef>
                <a:spcPts val="660"/>
              </a:spcBef>
              <a:buNone/>
              <a:tabLst>
                <a:tab algn="l" pos="0"/>
              </a:tabLst>
            </a:pP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ctr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ctr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5100" strike="noStrike" u="none">
                <a:solidFill>
                  <a:schemeClr val="dk1"/>
                </a:solidFill>
                <a:uFillTx/>
                <a:latin typeface="Times New Roman"/>
              </a:rPr>
              <a:t>Роль среднего медицинского персонала </a:t>
            </a:r>
            <a:endParaRPr b="0" lang="en-US" sz="5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5100" strike="noStrike" u="none">
                <a:solidFill>
                  <a:schemeClr val="dk1"/>
                </a:solidFill>
                <a:uFillTx/>
                <a:latin typeface="Times New Roman"/>
              </a:rPr>
              <a:t>при проведении операции кесарево сечение </a:t>
            </a:r>
            <a:endParaRPr b="0" lang="en-US" sz="5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5100" strike="noStrike" u="none">
                <a:solidFill>
                  <a:schemeClr val="dk1"/>
                </a:solidFill>
                <a:uFillTx/>
                <a:latin typeface="Times New Roman"/>
              </a:rPr>
              <a:t>в гибридной операционной </a:t>
            </a:r>
            <a:endParaRPr b="0" lang="en-US" sz="5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5100" strike="noStrike" u="none">
                <a:solidFill>
                  <a:schemeClr val="dk1"/>
                </a:solidFill>
                <a:uFillTx/>
                <a:latin typeface="Times New Roman"/>
              </a:rPr>
              <a:t>при предлежании(врастании) плаценты </a:t>
            </a:r>
            <a:endParaRPr b="0" lang="en-US" sz="5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5100" strike="noStrike" u="none">
                <a:solidFill>
                  <a:schemeClr val="dk1"/>
                </a:solidFill>
                <a:uFillTx/>
                <a:latin typeface="Times New Roman"/>
              </a:rPr>
              <a:t>у беременной</a:t>
            </a:r>
            <a:endParaRPr b="0" lang="en-US" sz="5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ctr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3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ctr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ctr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584520"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584520"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584520"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9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58452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Докладчик : Ерюшева Юлия Борисовна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58452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старшая операционная медицинская сестра родового отделения 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58452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Соавторы: 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58452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Моисеева Ольга Юрьевна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58452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старшая операционная медицинская сестра отделения рентгенохирургических методов диагностики и лечения 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58452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Плетнева Татьяна Геннадьевна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58452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старшая акушерка родового отделения 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584520"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2025 год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68" name="Picture 2" descr="https://tgkb5.ru/templates/t3_hospital/images/logo.png"/>
          <p:cNvPicPr/>
          <p:nvPr/>
        </p:nvPicPr>
        <p:blipFill>
          <a:blip r:embed="rId2"/>
          <a:stretch/>
        </p:blipFill>
        <p:spPr>
          <a:xfrm>
            <a:off x="0" y="0"/>
            <a:ext cx="1142640" cy="1358640"/>
          </a:xfrm>
          <a:prstGeom prst="rect">
            <a:avLst/>
          </a:prstGeom>
          <a:ln w="0">
            <a:noFill/>
          </a:ln>
        </p:spPr>
      </p:pic>
      <p:sp>
        <p:nvSpPr>
          <p:cNvPr id="69" name="Прямоугольник 6"/>
          <p:cNvSpPr/>
          <p:nvPr/>
        </p:nvSpPr>
        <p:spPr>
          <a:xfrm>
            <a:off x="1143000" y="0"/>
            <a:ext cx="8000640" cy="1294920"/>
          </a:xfrm>
          <a:prstGeom prst="rect">
            <a:avLst/>
          </a:prstGeom>
          <a:solidFill>
            <a:schemeClr val="bg2"/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</a:rPr>
              <a:t>Государственное бюджетное учреждение здравоохранения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</a:rPr>
              <a:t>«Тольяттинская городская клиническая больница №5»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</a:rPr>
              <a:t>Межрайонный перинатальный центр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user\Desktop\1645251293_53-phonoteka-org-p-goluboi-fon-meditsina-59-scaled.jpg"/>
          <p:cNvPicPr/>
          <p:nvPr/>
        </p:nvPicPr>
        <p:blipFill>
          <a:blip r:embed="rId1">
            <a:lum bright="12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11" name="TextBox 6"/>
          <p:cNvSpPr/>
          <p:nvPr/>
        </p:nvSpPr>
        <p:spPr>
          <a:xfrm>
            <a:off x="0" y="228600"/>
            <a:ext cx="914364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uFillTx/>
                <a:latin typeface="Times New Roman"/>
              </a:rPr>
              <a:t>Отделение рентгенохирургических методов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uFillTx/>
                <a:latin typeface="Times New Roman"/>
              </a:rPr>
              <a:t>диагностики и лечения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12" name="Содержимое 8"/>
          <p:cNvGraphicFramePr/>
          <p:nvPr/>
        </p:nvGraphicFramePr>
        <p:xfrm>
          <a:off x="152280" y="1600200"/>
          <a:ext cx="4038120" cy="4876560"/>
        </p:xfrm>
        <a:graphic>
          <a:graphicData uri="http://schemas.openxmlformats.org/drawingml/2006/table">
            <a:tbl>
              <a:tblPr/>
              <a:tblGrid>
                <a:gridCol w="605520"/>
                <a:gridCol w="2301840"/>
                <a:gridCol w="1130760"/>
              </a:tblGrid>
              <a:tr h="603720">
                <a:tc gridSpan="3"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400" strike="noStrike" u="none">
                          <a:solidFill>
                            <a:schemeClr val="lt1"/>
                          </a:solidFill>
                          <a:uFillTx/>
                          <a:latin typeface="Times New Roman"/>
                        </a:rPr>
                        <a:t>Штатное расписание</a:t>
                      </a:r>
                      <a:endParaRPr b="0" lang="ru-RU" sz="24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60372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№ </a:t>
                      </a: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п/п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Наименование должностей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Число должностей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017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1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Заведующий отделением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1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8524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2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Врач по ренгенэндоваскулярной диагностике и лечению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7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6037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3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Старшая операционная медицинская сестра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1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6037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4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Операционная медицинская сестра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7,5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017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5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Рентген лаборант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1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017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6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Сестра-хозяйка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1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017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7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Санитарка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5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3" name="Диаграмма 12"/>
          <p:cNvGraphicFramePr/>
          <p:nvPr/>
        </p:nvGraphicFramePr>
        <p:xfrm>
          <a:off x="4572000" y="1523880"/>
          <a:ext cx="4571640" cy="495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 descr="C:\Users\user\Desktop\1645251293_53-phonoteka-org-p-goluboi-fon-meditsina-59-scaled.jpg"/>
          <p:cNvPicPr/>
          <p:nvPr/>
        </p:nvPicPr>
        <p:blipFill>
          <a:blip r:embed="rId1">
            <a:lum bright="12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837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800" strike="noStrike" u="none">
                <a:solidFill>
                  <a:schemeClr val="dk1"/>
                </a:solidFill>
                <a:uFillTx/>
                <a:latin typeface="Times New Roman"/>
              </a:rPr>
              <a:t>Состав бригад, участвующих в операции 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012265632"/>
              </p:ext>
            </p:extLst>
          </p:nvPr>
        </p:nvGraphicFramePr>
        <p:xfrm>
          <a:off x="152280" y="914400"/>
          <a:ext cx="8991360" cy="579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 descr="C:\Users\user\Desktop\1645251293_53-phonoteka-org-p-goluboi-fon-meditsina-59-scaled.jpg"/>
          <p:cNvPicPr/>
          <p:nvPr/>
        </p:nvPicPr>
        <p:blipFill>
          <a:blip r:embed="rId1">
            <a:lum bright="12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17" name="Скругленный прямоугольник 11"/>
          <p:cNvSpPr/>
          <p:nvPr/>
        </p:nvSpPr>
        <p:spPr>
          <a:xfrm>
            <a:off x="0" y="3886200"/>
            <a:ext cx="9143640" cy="297144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18" name="Скругленный прямоугольник 10"/>
          <p:cNvSpPr/>
          <p:nvPr/>
        </p:nvSpPr>
        <p:spPr>
          <a:xfrm>
            <a:off x="0" y="762120"/>
            <a:ext cx="9143640" cy="297144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68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Задачи акушерки при проведении операции кесарево сечение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228600" y="685800"/>
            <a:ext cx="6324120" cy="6171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19999"/>
          </a:bodyPr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endParaRPr b="0" lang="en-US" sz="1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r>
              <a:rPr b="1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1. Проводить динамическое наблюдение за родильницей: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1.1. Измерение артериального давления.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1.2. Пульсоксиметрия.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1.3. Термометрия.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1.4. Антропометрия(измерение роста, массы тела).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1.5. Измерение окружности живота, высоты дна матки, размеров таза.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1.6. Забор биологического материала для лабораторного исследования и интерпретация результатов.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1.7. Очистительная клизма по желанию родильницы.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1.8. Транспортировка родильницы из МПЦ в отделение рентгенохирургических методов диагностики и лечения.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1.9 Катетеризация мочевого пузыря.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endParaRPr b="0" lang="en-US" sz="1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endParaRPr b="0" lang="en-US" sz="1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endParaRPr b="0" lang="en-US" sz="1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endParaRPr b="0" lang="en-US" sz="1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endParaRPr b="0" lang="en-US" sz="1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r>
              <a:rPr b="1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2. Проводить динамическое наблюдение за плодом и оказание помощи новорожденному: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2.1. Пальпация плода, определение положения, позиции и предлежащей части.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2.2. Аускультация плода при помощи ручного доплеровского устройства.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2.3. Проведение кардиотокографии плода.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2.4. Принимает новорожденного ребенка из рук врача в чистую сухую теплую пеленку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2.5. Обрабатывает малыша, удаляя кровь, слизь, меконий.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2.6. При необходимости оказывает первую помощь, совместно с врачом-неонатологом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2.7. Делает забор пуповинной крови.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2.8. Проводит антропометрию новорожденного (измерение длины тела, окружности головы, грудной клетки, взвешивание).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2.9. Проводит прикладывание к груди в операционной.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2.10. Транспортирует новорожденного в отделение новорожденных или в отделение реанимации и интенсивной терапии новорожденных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en-US" sz="1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21" name="Picture 2" descr="C:\Users\user\Desktop\20250520_090647.jpg"/>
          <p:cNvPicPr/>
          <p:nvPr/>
        </p:nvPicPr>
        <p:blipFill>
          <a:blip r:embed="rId2"/>
          <a:stretch/>
        </p:blipFill>
        <p:spPr>
          <a:xfrm>
            <a:off x="6324480" y="1066680"/>
            <a:ext cx="2200320" cy="27205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22" name="Picture 3" descr="C:\Users\user\Desktop\Старшая акушерка\!Аттестация\Отчеты\Дудка 2024\IMG-c44da0fc9239b3cd7d770fd00f1bc7ac-V.jpg"/>
          <p:cNvPicPr/>
          <p:nvPr/>
        </p:nvPicPr>
        <p:blipFill>
          <a:blip r:embed="rId3"/>
          <a:stretch/>
        </p:blipFill>
        <p:spPr>
          <a:xfrm>
            <a:off x="6477120" y="4343400"/>
            <a:ext cx="2554200" cy="19807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C:\Users\user\Desktop\1645251293_53-phonoteka-org-p-goluboi-fon-meditsina-59-scaled.jpg"/>
          <p:cNvPicPr/>
          <p:nvPr/>
        </p:nvPicPr>
        <p:blipFill>
          <a:blip r:embed="rId1">
            <a:lum bright="12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41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Роль операционной медицинской сестры в рентгенэндоваскулярной хирургии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25" name="Объект 3" descr=""/>
          <p:cNvPicPr/>
          <p:nvPr/>
        </p:nvPicPr>
        <p:blipFill>
          <a:blip r:embed="rId2"/>
          <a:stretch/>
        </p:blipFill>
        <p:spPr>
          <a:xfrm>
            <a:off x="457200" y="2362320"/>
            <a:ext cx="2971440" cy="4260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26" name="Прямоугольник 4"/>
          <p:cNvSpPr/>
          <p:nvPr/>
        </p:nvSpPr>
        <p:spPr>
          <a:xfrm>
            <a:off x="3962520" y="2438280"/>
            <a:ext cx="4876560" cy="4048560"/>
          </a:xfrm>
          <a:prstGeom prst="rect">
            <a:avLst/>
          </a:prstGeom>
          <a:solidFill>
            <a:srgbClr val="ffffff"/>
          </a:solidFill>
          <a:ln>
            <a:solidFill>
              <a:srgbClr val="2da2b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66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dk1">
                    <a:lumMod val="95000"/>
                    <a:lumOff val="5000"/>
                  </a:schemeClr>
                </a:solidFill>
                <a:uFillTx/>
                <a:latin typeface="Times New Roman"/>
              </a:rPr>
              <a:t>Обеспечение радиационной безопасности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66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dk1">
                    <a:lumMod val="95000"/>
                    <a:lumOff val="5000"/>
                  </a:schemeClr>
                </a:solidFill>
                <a:uFillTx/>
                <a:latin typeface="Times New Roman"/>
              </a:rPr>
              <a:t>Обеспечить комфортное и безопасное пребывание пациента в операционной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66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dk1">
                    <a:lumMod val="95000"/>
                    <a:lumOff val="5000"/>
                  </a:schemeClr>
                </a:solidFill>
                <a:uFillTx/>
                <a:latin typeface="Times New Roman"/>
              </a:rPr>
              <a:t>Уметь работать на современном оборудовании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66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dk1">
                    <a:lumMod val="95000"/>
                    <a:lumOff val="5000"/>
                  </a:schemeClr>
                </a:solidFill>
                <a:uFillTx/>
                <a:latin typeface="Times New Roman"/>
              </a:rPr>
              <a:t>Обладать обширными знаниями в анатомии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66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dk1">
                    <a:lumMod val="95000"/>
                    <a:lumOff val="5000"/>
                  </a:schemeClr>
                </a:solidFill>
                <a:uFillTx/>
                <a:latin typeface="Times New Roman"/>
              </a:rPr>
              <a:t>Знать ход оперативных вмешательств и   техник их проведения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66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dk1">
                    <a:lumMod val="95000"/>
                    <a:lumOff val="5000"/>
                  </a:schemeClr>
                </a:solidFill>
                <a:uFillTx/>
                <a:latin typeface="Times New Roman"/>
              </a:rPr>
              <a:t>Иметь навыки ассистирования и индивидуального взаимодействия с хирургом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66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dk1">
                    <a:lumMod val="95000"/>
                    <a:lumOff val="5000"/>
                  </a:schemeClr>
                </a:solidFill>
                <a:uFillTx/>
                <a:latin typeface="Times New Roman"/>
              </a:rPr>
              <a:t>Предотвращать появления ранних послеоперационных осложнений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66ffff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dk1">
                    <a:lumMod val="95000"/>
                    <a:lumOff val="5000"/>
                  </a:schemeClr>
                </a:solidFill>
                <a:uFillTx/>
                <a:latin typeface="Times New Roman"/>
              </a:rPr>
              <a:t>Безошибочно ориентироваться в многообразии инструментов, обеспечивать их четкую и своевременную подачу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Прямоугольник 6"/>
          <p:cNvSpPr/>
          <p:nvPr/>
        </p:nvSpPr>
        <p:spPr>
          <a:xfrm>
            <a:off x="457200" y="914400"/>
            <a:ext cx="8305560" cy="13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СП 2.6.1.2612-10 «Основные санитарные правила обеспечения радиационной безопасности» (ОСПОРБ-99/2010)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СанПиН 2.6.1.2523-09 «Нормы радиационной безопасности (НРБ-99/2009)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МУ 2.6.1.3015-12 «Организация и проведение индивидуального дозиметрического контроля. Персонал медицинских организаций»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C:\Users\user\Desktop\1645251293_53-phonoteka-org-p-goluboi-fon-meditsina-59-scaled.jpg"/>
          <p:cNvPicPr/>
          <p:nvPr/>
        </p:nvPicPr>
        <p:blipFill>
          <a:blip r:embed="rId1">
            <a:lum bright="12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240" cy="53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800" strike="noStrike" u="none">
                <a:solidFill>
                  <a:schemeClr val="dk1"/>
                </a:solidFill>
                <a:uFillTx/>
                <a:latin typeface="Times New Roman"/>
              </a:rPr>
              <a:t>Нормативно-правовая  документация 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3505320" y="1371600"/>
            <a:ext cx="5409720" cy="5028840"/>
          </a:xfrm>
          <a:prstGeom prst="rect">
            <a:avLst/>
          </a:prstGeom>
          <a:solidFill>
            <a:schemeClr val="lt1"/>
          </a:solidFill>
          <a:ln w="25560">
            <a:solidFill>
              <a:schemeClr val="accent1"/>
            </a:solidFill>
            <a:round/>
          </a:ln>
        </p:spPr>
        <p:txBody>
          <a:bodyPr lIns="91440" rIns="91440" tIns="45720" bIns="45720" anchor="t">
            <a:normAutofit/>
          </a:bodyPr>
          <a:p>
            <a:pPr indent="0" algn="just" defTabSz="914400">
              <a:lnSpc>
                <a:spcPct val="100000"/>
              </a:lnSpc>
              <a:spcBef>
                <a:spcPts val="320"/>
              </a:spcBef>
              <a:buNone/>
            </a:pP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СанПиН 3.3686-21 «Санитарно-эпидемиологические требования по профилактике инфекционных болезней»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algn="just" defTabSz="914400">
              <a:lnSpc>
                <a:spcPct val="100000"/>
              </a:lnSpc>
              <a:spcBef>
                <a:spcPts val="320"/>
              </a:spcBef>
              <a:buNone/>
            </a:pP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Приказ Минздрава России от 20.10.2020г №1130н «Об утверждении порядка оказания медицинской помощи по профилю «акушерство и гинекология».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algn="just" defTabSz="914400">
              <a:lnSpc>
                <a:spcPct val="100000"/>
              </a:lnSpc>
              <a:spcBef>
                <a:spcPts val="320"/>
              </a:spcBef>
              <a:buNone/>
            </a:pP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Приказ Минтруда России от 31.07.2020г  №475н  «Об утверждении профессионального стандарта Медицинская сестра»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algn="just" defTabSz="914400">
              <a:lnSpc>
                <a:spcPct val="100000"/>
              </a:lnSpc>
              <a:spcBef>
                <a:spcPts val="320"/>
              </a:spcBef>
              <a:buNone/>
            </a:pP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Приказ  № 167/24-ПР «Об утверждении наименований квалификаций и требований к квалификации в здравоохранении», приложения №10, как «Специалист в области операционного дела (5-ый уровень)»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20"/>
              </a:spcBef>
              <a:buNone/>
            </a:pP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31" name="Picture 2" descr="C:\Users\user\Desktop\Самара 25г\фото4.jpg"/>
          <p:cNvPicPr/>
          <p:nvPr/>
        </p:nvPicPr>
        <p:blipFill>
          <a:blip r:embed="rId2"/>
          <a:stretch/>
        </p:blipFill>
        <p:spPr>
          <a:xfrm>
            <a:off x="228600" y="1447920"/>
            <a:ext cx="3045600" cy="44193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 descr="C:\Users\user\Desktop\1645251293_53-phonoteka-org-p-goluboi-fon-meditsina-59-scaled.jpg"/>
          <p:cNvPicPr/>
          <p:nvPr/>
        </p:nvPicPr>
        <p:blipFill>
          <a:blip r:embed="rId1">
            <a:lum bright="12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33" name="Скругленный прямоугольник 7"/>
          <p:cNvSpPr/>
          <p:nvPr/>
        </p:nvSpPr>
        <p:spPr>
          <a:xfrm>
            <a:off x="228600" y="1295280"/>
            <a:ext cx="5333760" cy="54097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800" strike="noStrike" u="none">
                <a:solidFill>
                  <a:schemeClr val="dk1"/>
                </a:solidFill>
                <a:uFillTx/>
                <a:latin typeface="Times New Roman"/>
              </a:rPr>
              <a:t>Задача операционной медицинской сестры </a:t>
            </a:r>
            <a:br>
              <a:rPr sz="2800"/>
            </a:br>
            <a:r>
              <a:rPr b="1" lang="ru-RU" sz="2800" strike="noStrike" u="none">
                <a:solidFill>
                  <a:schemeClr val="dk1"/>
                </a:solidFill>
                <a:uFillTx/>
                <a:latin typeface="Times New Roman"/>
              </a:rPr>
              <a:t>родового отделения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295280"/>
            <a:ext cx="4952520" cy="540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</a:pPr>
            <a:endParaRPr b="0" lang="en-US" sz="1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Провести идентификацию пациента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Контроль за своевременностью транспортировки пациентки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Контроль расположения родильницы на операционном столе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Подавать членам хирургической бригады при надевании стерильную одежду и перчатки.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Обеспечивать последовательную подачу хирургических инструментов, шовного и перевязочного материала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Вести количественный учет использованных хирургических инструментов и материалов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Контролировать отправку на бактериологическое и гистологическое исследование биологического материала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Контролировать транспортировку родильницы из операционной в межрайонный перинатальный центр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Организовывать контроль и проведение дезинфекции хирургических инструментов, аппаратуры, медицинских изделий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Times New Roman"/>
              </a:rPr>
              <a:t>Использовать в работе чек-листы.</a:t>
            </a:r>
            <a:endParaRPr b="0" lang="en-US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en-US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36" name="Picture 2" descr="C:\Users\user\Desktop\20250520_135210.jpg"/>
          <p:cNvPicPr/>
          <p:nvPr/>
        </p:nvPicPr>
        <p:blipFill>
          <a:blip r:embed="rId2"/>
          <a:stretch/>
        </p:blipFill>
        <p:spPr>
          <a:xfrm>
            <a:off x="6324480" y="990720"/>
            <a:ext cx="2666520" cy="162180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3" descr="C:\Users\user\Desktop\Самара 25г\фото3.jpg"/>
          <p:cNvPicPr/>
          <p:nvPr/>
        </p:nvPicPr>
        <p:blipFill>
          <a:blip r:embed="rId3"/>
          <a:stretch/>
        </p:blipFill>
        <p:spPr>
          <a:xfrm>
            <a:off x="6058080" y="2743200"/>
            <a:ext cx="3085920" cy="41144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 descr="C:\Users\user\Desktop\1645251293_53-phonoteka-org-p-goluboi-fon-meditsina-59-scaled.jpg"/>
          <p:cNvPicPr/>
          <p:nvPr/>
        </p:nvPicPr>
        <p:blipFill>
          <a:blip r:embed="rId1">
            <a:lum bright="12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2" descr="C:\Users\user\Desktop\Самара 25г\фото1.jpg"/>
          <p:cNvPicPr/>
          <p:nvPr/>
        </p:nvPicPr>
        <p:blipFill>
          <a:blip r:embed="rId2"/>
          <a:stretch/>
        </p:blipFill>
        <p:spPr>
          <a:xfrm>
            <a:off x="5029200" y="228600"/>
            <a:ext cx="3657240" cy="42667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40" name="Picture 6" descr="C:\Users\user\Desktop\Самара 25г\IMG_20250402_081336.jpg"/>
          <p:cNvPicPr/>
          <p:nvPr/>
        </p:nvPicPr>
        <p:blipFill>
          <a:blip r:embed="rId3"/>
          <a:stretch/>
        </p:blipFill>
        <p:spPr>
          <a:xfrm>
            <a:off x="457200" y="152280"/>
            <a:ext cx="4114440" cy="2590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41" name="Рисунок 9" descr="C:\Users\user\Desktop\IMG_6019.JPG"/>
          <p:cNvPicPr/>
          <p:nvPr/>
        </p:nvPicPr>
        <p:blipFill>
          <a:blip r:embed="rId4"/>
          <a:stretch/>
        </p:blipFill>
        <p:spPr>
          <a:xfrm>
            <a:off x="304920" y="3429000"/>
            <a:ext cx="4495320" cy="28191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42" name="Рисунок 10" descr="C:\Users\user\Desktop\IMG_E2763.JPG"/>
          <p:cNvPicPr/>
          <p:nvPr/>
        </p:nvPicPr>
        <p:blipFill>
          <a:blip r:embed="rId5"/>
          <a:stretch/>
        </p:blipFill>
        <p:spPr>
          <a:xfrm>
            <a:off x="5562720" y="4876920"/>
            <a:ext cx="2895120" cy="13712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43" name="TextBox 6"/>
          <p:cNvSpPr/>
          <p:nvPr/>
        </p:nvSpPr>
        <p:spPr>
          <a:xfrm>
            <a:off x="457200" y="2743200"/>
            <a:ext cx="4038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Транспортировка беременной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с бригадой на реанимобиле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TextBox 7"/>
          <p:cNvSpPr/>
          <p:nvPr/>
        </p:nvSpPr>
        <p:spPr>
          <a:xfrm>
            <a:off x="5105520" y="6324480"/>
            <a:ext cx="3885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Эндоваскулярная блокада кровотока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TextBox 8"/>
          <p:cNvSpPr/>
          <p:nvPr/>
        </p:nvSpPr>
        <p:spPr>
          <a:xfrm>
            <a:off x="380880" y="6248520"/>
            <a:ext cx="4495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Подготовка к операции кесарево сечение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TextBox 11"/>
          <p:cNvSpPr/>
          <p:nvPr/>
        </p:nvSpPr>
        <p:spPr>
          <a:xfrm>
            <a:off x="5029200" y="4419720"/>
            <a:ext cx="4114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Акушерка и операционная медсестра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 descr="C:\Users\user\Desktop\1645251293_53-phonoteka-org-p-goluboi-fon-meditsina-59-scaled.jpg"/>
          <p:cNvPicPr/>
          <p:nvPr/>
        </p:nvPicPr>
        <p:blipFill>
          <a:blip r:embed="rId1">
            <a:lum bright="12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3" descr="C:\Users\user\Desktop\Самара 25г\IMG-20250402-WA0003.jpg"/>
          <p:cNvPicPr/>
          <p:nvPr/>
        </p:nvPicPr>
        <p:blipFill>
          <a:blip r:embed="rId2"/>
          <a:stretch/>
        </p:blipFill>
        <p:spPr>
          <a:xfrm>
            <a:off x="762120" y="457200"/>
            <a:ext cx="3394080" cy="4525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49" name="Picture 5" descr="C:\Users\user\Desktop\Самара 25г\IMG-20250402-WA0010.jpg"/>
          <p:cNvPicPr/>
          <p:nvPr/>
        </p:nvPicPr>
        <p:blipFill>
          <a:blip r:embed="rId3"/>
          <a:stretch/>
        </p:blipFill>
        <p:spPr>
          <a:xfrm>
            <a:off x="5334120" y="3429000"/>
            <a:ext cx="2666520" cy="30477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50" name="Picture 4" descr="C:\Users\user\Desktop\Самара 25г\IMG-20250402-WA0004.jpg"/>
          <p:cNvPicPr/>
          <p:nvPr/>
        </p:nvPicPr>
        <p:blipFill>
          <a:blip r:embed="rId4"/>
          <a:stretch/>
        </p:blipFill>
        <p:spPr>
          <a:xfrm>
            <a:off x="5334120" y="228600"/>
            <a:ext cx="2666520" cy="28951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51" name="Скругленный прямоугольник 12"/>
          <p:cNvSpPr/>
          <p:nvPr/>
        </p:nvSpPr>
        <p:spPr>
          <a:xfrm>
            <a:off x="457200" y="5181480"/>
            <a:ext cx="4266720" cy="1371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6b9d4"/>
              </a:gs>
              <a:gs pos="35000">
                <a:srgbClr val="cdcddf"/>
              </a:gs>
              <a:gs pos="100000">
                <a:srgbClr val="ebebf2"/>
              </a:gs>
            </a:gsLst>
            <a:lin ang="16200000"/>
          </a:gradFill>
          <a:ln>
            <a:solidFill>
              <a:srgbClr val="444876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Операция кесарево сечение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в рентгеноперационной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 descr="C:\Users\user\Desktop\1645251293_53-phonoteka-org-p-goluboi-fon-meditsina-59-scaled.jpg"/>
          <p:cNvPicPr/>
          <p:nvPr/>
        </p:nvPicPr>
        <p:blipFill>
          <a:blip r:embed="rId1">
            <a:lum bright="12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53" name="Содержимое 5" descr="CGLO0588.JPG"/>
          <p:cNvPicPr/>
          <p:nvPr/>
        </p:nvPicPr>
        <p:blipFill>
          <a:blip r:embed="rId2"/>
          <a:stretch/>
        </p:blipFill>
        <p:spPr>
          <a:xfrm>
            <a:off x="5029200" y="533520"/>
            <a:ext cx="3580920" cy="40381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54" name="Содержимое 6" descr="IMG_2826.JPG"/>
          <p:cNvPicPr/>
          <p:nvPr/>
        </p:nvPicPr>
        <p:blipFill>
          <a:blip r:embed="rId3"/>
          <a:stretch/>
        </p:blipFill>
        <p:spPr>
          <a:xfrm>
            <a:off x="533520" y="533520"/>
            <a:ext cx="3723480" cy="40381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55" name="Скругленный прямоугольник 11"/>
          <p:cNvSpPr/>
          <p:nvPr/>
        </p:nvSpPr>
        <p:spPr>
          <a:xfrm>
            <a:off x="533520" y="4952880"/>
            <a:ext cx="3580920" cy="1676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6b9d4"/>
              </a:gs>
              <a:gs pos="35000">
                <a:srgbClr val="cdcddf"/>
              </a:gs>
              <a:gs pos="100000">
                <a:srgbClr val="ebebf2"/>
              </a:gs>
            </a:gsLst>
            <a:lin ang="16200000"/>
          </a:gradFill>
          <a:ln>
            <a:solidFill>
              <a:srgbClr val="444876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Times New Roman"/>
              </a:rPr>
              <a:t>Плацента с участком вращения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6" name="Скругленный прямоугольник 12"/>
          <p:cNvSpPr/>
          <p:nvPr/>
        </p:nvSpPr>
        <p:spPr>
          <a:xfrm>
            <a:off x="5029200" y="4952880"/>
            <a:ext cx="3657240" cy="1676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6b9d4"/>
              </a:gs>
              <a:gs pos="35000">
                <a:srgbClr val="cdcddf"/>
              </a:gs>
              <a:gs pos="100000">
                <a:srgbClr val="ebebf2"/>
              </a:gs>
            </a:gsLst>
            <a:lin ang="16200000"/>
          </a:gradFill>
          <a:ln>
            <a:solidFill>
              <a:srgbClr val="444876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Times New Roman"/>
              </a:rPr>
              <a:t>Матка ушита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Times New Roman"/>
              </a:rPr>
              <a:t>Кровотечения нет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3" descr="C:\Users\user\Desktop\xtsT_Kn23Ic.jpg"/>
          <p:cNvPicPr/>
          <p:nvPr/>
        </p:nvPicPr>
        <p:blipFill>
          <a:blip r:embed="rId1"/>
          <a:stretch/>
        </p:blipFill>
        <p:spPr>
          <a:xfrm>
            <a:off x="6508080" y="0"/>
            <a:ext cx="2635560" cy="1980720"/>
          </a:xfrm>
          <a:prstGeom prst="rect">
            <a:avLst/>
          </a:prstGeom>
          <a:ln w="0">
            <a:noFill/>
          </a:ln>
        </p:spPr>
      </p:pic>
      <p:pic>
        <p:nvPicPr>
          <p:cNvPr id="158" name="Picture 2" descr="C:\Users\user\Desktop\1M0A475abVA.jpg"/>
          <p:cNvPicPr/>
          <p:nvPr/>
        </p:nvPicPr>
        <p:blipFill>
          <a:blip r:embed="rId2"/>
          <a:stretch/>
        </p:blipFill>
        <p:spPr>
          <a:xfrm>
            <a:off x="0" y="4267080"/>
            <a:ext cx="2940480" cy="2590560"/>
          </a:xfrm>
          <a:prstGeom prst="rect">
            <a:avLst/>
          </a:prstGeom>
          <a:ln w="0"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44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000" strike="noStrike" u="none">
                <a:solidFill>
                  <a:schemeClr val="dk1"/>
                </a:solidFill>
                <a:uFillTx/>
                <a:latin typeface="Times New Roman"/>
              </a:rPr>
              <a:t>Заключение</a:t>
            </a:r>
            <a:endParaRPr b="0" lang="en-US" sz="4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8152920" cy="441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just" defTabSz="91440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ru-RU" sz="1400" strike="noStrike" u="none">
                <a:solidFill>
                  <a:schemeClr val="dk1"/>
                </a:solidFill>
                <a:uFillTx/>
                <a:latin typeface="Times New Roman"/>
              </a:rPr>
              <a:t>Предлежания плаценты за 60 лет выросли в 395 раз.</a:t>
            </a:r>
            <a:endParaRPr b="0" lang="en-US" sz="1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ru-RU" sz="1400" strike="noStrike" u="none">
                <a:solidFill>
                  <a:schemeClr val="dk1"/>
                </a:solidFill>
                <a:uFillTx/>
                <a:latin typeface="Times New Roman"/>
              </a:rPr>
              <a:t>Причинами послеродовых кровотечений являются инфекционные заболевания, остатки ткани в полости матки, нарушение сократительной способности матки, травма матки во время родов, снижения уровня тромбоцитов. Большая часть кровотечений связана с предлежаниями и врастаниями плаценты. </a:t>
            </a:r>
            <a:endParaRPr b="0" lang="en-US" sz="1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ru-RU" sz="1400" strike="noStrike" u="none">
                <a:solidFill>
                  <a:schemeClr val="dk1"/>
                </a:solidFill>
                <a:uFillTx/>
                <a:latin typeface="Times New Roman"/>
              </a:rPr>
              <a:t>Окклюзия маточных артерий позволяет снизить риск массивного кровотечения и сохранение детородной функции женщины.</a:t>
            </a:r>
            <a:endParaRPr b="0" lang="en-US" sz="1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ru-RU" sz="1400" strike="noStrike" u="none">
                <a:solidFill>
                  <a:schemeClr val="dk1"/>
                </a:solidFill>
                <a:uFillTx/>
                <a:latin typeface="Times New Roman"/>
              </a:rPr>
              <a:t>Неоценима роль операционной медицинской сестры в обеспечении радиационной безопасности бригады при эксплуатации рентгеновского  оборудования, подготовке высокотехнологичного оборудования, инструментария, шовного, перевязочного материала, асисстировании при операции кесарево сечение.</a:t>
            </a:r>
            <a:endParaRPr b="0" lang="en-US" sz="1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ru-RU" sz="1400" strike="noStrike" u="none">
                <a:solidFill>
                  <a:schemeClr val="dk1"/>
                </a:solidFill>
                <a:uFillTx/>
                <a:latin typeface="Times New Roman"/>
              </a:rPr>
              <a:t>Задачей акушерки является  подготовка пациентки к оперативному вмешательству. Бесценна роль акушерки в уходе за новорожденным. Она предотвращает переохлаждение ребенка при проведении первичной обработки новорожденного. Поддержание температуры тела ребенка из операционного блока в межрайонный перинатальный центр является важным фактором в период  новорожденности. От профессионализма, знаний и опыта акушерки зачастую зависит здоровье роженицы-матери и ребенка , а иногда даже их жизни.</a:t>
            </a:r>
            <a:endParaRPr b="0" lang="en-US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61" name="Picture 5" descr="https://tgkb5.ru/templates/t3_hospital/images/logo.png"/>
          <p:cNvPicPr/>
          <p:nvPr/>
        </p:nvPicPr>
        <p:blipFill>
          <a:blip r:embed="rId3"/>
          <a:stretch/>
        </p:blipFill>
        <p:spPr>
          <a:xfrm>
            <a:off x="0" y="0"/>
            <a:ext cx="1218960" cy="144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 descr="C:\Users\user\Desktop\1645251293_53-phonoteka-org-p-goluboi-fon-meditsina-59-scaled.jpg"/>
          <p:cNvPicPr/>
          <p:nvPr/>
        </p:nvPicPr>
        <p:blipFill>
          <a:blip r:embed="rId1">
            <a:lum bright="12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71" name="Скругленный прямоугольник 8"/>
          <p:cNvSpPr/>
          <p:nvPr/>
        </p:nvSpPr>
        <p:spPr>
          <a:xfrm>
            <a:off x="5105520" y="228600"/>
            <a:ext cx="3657240" cy="419076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72" name="Скругленный прямоугольник 7"/>
          <p:cNvSpPr/>
          <p:nvPr/>
        </p:nvSpPr>
        <p:spPr>
          <a:xfrm>
            <a:off x="228600" y="3581280"/>
            <a:ext cx="4571640" cy="289512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73" name="Скругленный прямоугольник 5"/>
          <p:cNvSpPr/>
          <p:nvPr/>
        </p:nvSpPr>
        <p:spPr>
          <a:xfrm>
            <a:off x="228600" y="152280"/>
            <a:ext cx="4571640" cy="320004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/>
          </p:nvPr>
        </p:nvSpPr>
        <p:spPr>
          <a:xfrm>
            <a:off x="228600" y="0"/>
            <a:ext cx="4571640" cy="685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Послеродовые кровотечения </a:t>
            </a:r>
            <a:br>
              <a:rPr sz="1800"/>
            </a:b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это кровопотеря, возникшая в результате естественных родов или после оперативного родоразрешения путем операции кесарево сечения, </a:t>
            </a:r>
            <a:br>
              <a:rPr sz="1800"/>
            </a:b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превышающая или равная 500мл при естественных родах </a:t>
            </a:r>
            <a:br>
              <a:rPr sz="1800"/>
            </a:b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и 1000 мл и более при оперативном родоразрешении.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br>
              <a:rPr sz="1800"/>
            </a:b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>
                    <a:lumMod val="95000"/>
                    <a:lumOff val="5000"/>
                  </a:schemeClr>
                </a:solidFill>
                <a:uFillTx/>
                <a:latin typeface="Times New Roman"/>
              </a:rPr>
              <a:t>Причины послеродовых кровотечений:</a:t>
            </a:r>
            <a:br>
              <a:rPr sz="1800"/>
            </a:br>
            <a:br>
              <a:rPr sz="1800"/>
            </a:b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 1. Послеродовая инфекция.</a:t>
            </a:r>
            <a:br>
              <a:rPr sz="1800"/>
            </a:b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 2. Правила 4 «Т»: 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           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(тонус, ткань, травма,  тромбин)</a:t>
            </a:r>
            <a:br>
              <a:rPr sz="1800"/>
            </a:b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3.  Предлежание плаценты.</a:t>
            </a:r>
            <a:br>
              <a:rPr sz="1800"/>
            </a:b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4.  Вращение плаценты.</a:t>
            </a:r>
            <a:br>
              <a:rPr sz="1800"/>
            </a:b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5" name="TextBox 3"/>
          <p:cNvSpPr/>
          <p:nvPr/>
        </p:nvSpPr>
        <p:spPr>
          <a:xfrm>
            <a:off x="5181480" y="0"/>
            <a:ext cx="373356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Факторы риска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предлежания плаценты: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-21600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Воспалительные заболевания органов малого таза.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-21600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Многоплодная беременность.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-21600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Оперативные вмешательства.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-21600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Вспомогательные репродуктивные технологии.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-21600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Старший репродуктивный возраст.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-21600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Курение.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-216000" defTabSz="9144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Врожденные пороки развития матки.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6" name="Picture 3" descr="C:\Users\user\Desktop\0001-17182135828_20210220_174216_0000.png"/>
          <p:cNvPicPr/>
          <p:nvPr/>
        </p:nvPicPr>
        <p:blipFill>
          <a:blip r:embed="rId2"/>
          <a:stretch/>
        </p:blipFill>
        <p:spPr>
          <a:xfrm>
            <a:off x="5105520" y="4495680"/>
            <a:ext cx="3809520" cy="198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 descr="C:\Users\user\Desktop\1645251293_53-phonoteka-org-p-goluboi-fon-meditsina-59-scaled.jpg"/>
          <p:cNvPicPr/>
          <p:nvPr/>
        </p:nvPicPr>
        <p:blipFill>
          <a:blip r:embed="rId1">
            <a:lum bright="12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63" name="Содержимое 3" descr="IMG_6035.JPG"/>
          <p:cNvPicPr/>
          <p:nvPr/>
        </p:nvPicPr>
        <p:blipFill>
          <a:blip r:embed="rId2"/>
          <a:stretch/>
        </p:blipFill>
        <p:spPr>
          <a:xfrm rot="5400000">
            <a:off x="446040" y="1001880"/>
            <a:ext cx="4114440" cy="36342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64" name="Содержимое 3" descr="IMG_6036.JPG"/>
          <p:cNvPicPr/>
          <p:nvPr/>
        </p:nvPicPr>
        <p:blipFill>
          <a:blip r:embed="rId3"/>
          <a:stretch/>
        </p:blipFill>
        <p:spPr>
          <a:xfrm>
            <a:off x="4876920" y="762120"/>
            <a:ext cx="3687480" cy="41144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65" name="TextBox 9"/>
          <p:cNvSpPr/>
          <p:nvPr/>
        </p:nvSpPr>
        <p:spPr>
          <a:xfrm>
            <a:off x="0" y="5181480"/>
            <a:ext cx="9143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5400" strike="noStrike" u="none">
                <a:solidFill>
                  <a:schemeClr val="dk1"/>
                </a:solidFill>
                <a:uFillTx/>
                <a:latin typeface="Times New Roman"/>
              </a:rPr>
              <a:t>Благодарю за внимание!</a:t>
            </a:r>
            <a:endParaRPr b="0" lang="ru-RU" sz="5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C:\Users\user\Desktop\1645251293_53-phonoteka-org-p-goluboi-fon-meditsina-59-scaled.jpg"/>
          <p:cNvPicPr/>
          <p:nvPr/>
        </p:nvPicPr>
        <p:blipFill>
          <a:blip r:embed="rId1">
            <a:lum bright="12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0" y="152280"/>
            <a:ext cx="914364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800" strike="noStrike" u="none">
                <a:solidFill>
                  <a:schemeClr val="dk1"/>
                </a:solidFill>
                <a:uFillTx/>
                <a:latin typeface="Times New Roman"/>
              </a:rPr>
              <a:t>Эпидемиология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2166581320"/>
              </p:ext>
            </p:extLst>
          </p:nvPr>
        </p:nvGraphicFramePr>
        <p:xfrm>
          <a:off x="0" y="914400"/>
          <a:ext cx="8838720" cy="304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9" name="Скругленный прямоугольник 9"/>
          <p:cNvSpPr/>
          <p:nvPr/>
        </p:nvSpPr>
        <p:spPr>
          <a:xfrm>
            <a:off x="3124080" y="1752480"/>
            <a:ext cx="5714640" cy="685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1 врастание плаценты на 4027 родов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Скругленный прямоугольник 10"/>
          <p:cNvSpPr/>
          <p:nvPr/>
        </p:nvSpPr>
        <p:spPr>
          <a:xfrm>
            <a:off x="3124080" y="2590920"/>
            <a:ext cx="5714640" cy="609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1 врастание плаценты  на 2510 родов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Скругленный прямоугольник 11"/>
          <p:cNvSpPr/>
          <p:nvPr/>
        </p:nvSpPr>
        <p:spPr>
          <a:xfrm>
            <a:off x="3124080" y="3352680"/>
            <a:ext cx="5714640" cy="609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1 врастание плаценты на 533 родов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Скругленный прямоугольник 13"/>
          <p:cNvSpPr/>
          <p:nvPr/>
        </p:nvSpPr>
        <p:spPr>
          <a:xfrm>
            <a:off x="3124080" y="914400"/>
            <a:ext cx="5714640" cy="609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1 врастание плаценты на 30 000 родов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Скругленный прямоугольник 14"/>
          <p:cNvSpPr/>
          <p:nvPr/>
        </p:nvSpPr>
        <p:spPr>
          <a:xfrm>
            <a:off x="533520" y="4191120"/>
            <a:ext cx="8076960" cy="990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0e4ff"/>
              </a:gs>
              <a:gs pos="35000">
                <a:srgbClr val="bbebff"/>
              </a:gs>
              <a:gs pos="100000">
                <a:srgbClr val="e4f6ff"/>
              </a:gs>
            </a:gsLst>
            <a:lin ang="16200000"/>
          </a:gradFill>
          <a:ln>
            <a:solidFill>
              <a:srgbClr val="28a0be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Times New Roman"/>
              </a:rPr>
              <a:t>В 2021 году 1 врастание плаценты  на 76 родов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uFillTx/>
                <a:latin typeface="Times New Roman"/>
              </a:rPr>
              <a:t>За 60 лет рост в 395 раз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Прямоугольник 12"/>
          <p:cNvSpPr/>
          <p:nvPr/>
        </p:nvSpPr>
        <p:spPr>
          <a:xfrm>
            <a:off x="914400" y="5410080"/>
            <a:ext cx="73911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По данным ФГБУ «Национальный медицинский исследовательский институт акушерства, гинекологии и перинатологии им. В.И. Кулакова»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C:\Users\user\Desktop\1645251293_53-phonoteka-org-p-goluboi-fon-meditsina-59-scaled.jpg"/>
          <p:cNvPicPr/>
          <p:nvPr/>
        </p:nvPicPr>
        <p:blipFill>
          <a:blip r:embed="rId1">
            <a:lum bright="12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86" name="Скругленный прямоугольник 11"/>
          <p:cNvSpPr/>
          <p:nvPr/>
        </p:nvSpPr>
        <p:spPr>
          <a:xfrm>
            <a:off x="4724280" y="2819520"/>
            <a:ext cx="4419360" cy="38095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87" name="Скругленный прямоугольник 10"/>
          <p:cNvSpPr/>
          <p:nvPr/>
        </p:nvSpPr>
        <p:spPr>
          <a:xfrm>
            <a:off x="0" y="304920"/>
            <a:ext cx="4571640" cy="373356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724280" y="2819520"/>
            <a:ext cx="4419360" cy="365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Межрайонный перинатальный центр</a:t>
            </a:r>
            <a:br>
              <a:rPr sz="1600"/>
            </a:br>
            <a:br>
              <a:rPr sz="1600"/>
            </a:b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является структурным подразделением в составе медицинской организации </a:t>
            </a:r>
            <a:br>
              <a:rPr sz="1600"/>
            </a:b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ГБУЗ СО «ТГКБ №5», оказывающим амбулаторную и стационарную помощь беременным женщинам, роженицам, родильницам и новорожденным детям в соответствии с программой государственных гарантий оказания гражданам Российской Федерации бесплатной медицинской помощи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89" name="Picture 2" descr="C:\Users\user\Desktop\mVcUGITWa7k.jpg"/>
          <p:cNvPicPr/>
          <p:nvPr/>
        </p:nvPicPr>
        <p:blipFill>
          <a:blip r:embed="rId2"/>
          <a:stretch/>
        </p:blipFill>
        <p:spPr>
          <a:xfrm>
            <a:off x="4648320" y="0"/>
            <a:ext cx="4495320" cy="2666520"/>
          </a:xfrm>
          <a:prstGeom prst="rect">
            <a:avLst/>
          </a:prstGeom>
          <a:ln w="0">
            <a:noFill/>
          </a:ln>
        </p:spPr>
      </p:pic>
      <p:sp>
        <p:nvSpPr>
          <p:cNvPr id="90" name="Прямоугольник 6"/>
          <p:cNvSpPr/>
          <p:nvPr/>
        </p:nvSpPr>
        <p:spPr>
          <a:xfrm>
            <a:off x="4648320" y="-307800"/>
            <a:ext cx="4266720" cy="61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Прямоугольник 7"/>
          <p:cNvSpPr/>
          <p:nvPr/>
        </p:nvSpPr>
        <p:spPr>
          <a:xfrm>
            <a:off x="0" y="0"/>
            <a:ext cx="4723920" cy="344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Государственное бюджетное учреждение здравоохранения</a:t>
            </a:r>
            <a:br>
              <a:rPr sz="1600"/>
            </a:br>
            <a:r>
              <a:rPr b="1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«Тольяттинская городская клиническая больница №5»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Это одно из самых крупных европейских медицинских учреждений.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Уникальная клиническая больница на 2325 коек, где ежегодно проводится более 1 млн. исследований, более 150 тысяч человек получают амбулаторную помощь,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более 60 тысяч получают стационарную помощь,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рождается более 3000 малышей в год.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2" name="Рисунок 9" descr="Медгородок"/>
          <p:cNvPicPr/>
          <p:nvPr/>
        </p:nvPicPr>
        <p:blipFill>
          <a:blip r:embed="rId3"/>
          <a:stretch/>
        </p:blipFill>
        <p:spPr>
          <a:xfrm>
            <a:off x="0" y="4191120"/>
            <a:ext cx="4571640" cy="26665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 descr="C:\Users\user\Desktop\1645251293_53-phonoteka-org-p-goluboi-fon-meditsina-59-scaled.jpg"/>
          <p:cNvPicPr/>
          <p:nvPr/>
        </p:nvPicPr>
        <p:blipFill>
          <a:blip r:embed="rId1">
            <a:lum bright="12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218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800" strike="noStrike" u="none">
                <a:solidFill>
                  <a:schemeClr val="dk1"/>
                </a:solidFill>
                <a:uFillTx/>
                <a:latin typeface="Times New Roman"/>
              </a:rPr>
              <a:t>Анализ работы Межрайонного перинатального центра </a:t>
            </a:r>
            <a:br>
              <a:rPr sz="2800"/>
            </a:br>
            <a:r>
              <a:rPr b="1" lang="ru-RU" sz="2800" strike="noStrike" u="none">
                <a:solidFill>
                  <a:schemeClr val="dk1"/>
                </a:solidFill>
                <a:uFillTx/>
                <a:latin typeface="Times New Roman"/>
              </a:rPr>
              <a:t>ГБУЗ СО «ТГКБ №5» за 2024 год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graphicFrame>
        <p:nvGraphicFramePr>
          <p:cNvPr id="95" name="Содержимое 5"/>
          <p:cNvGraphicFramePr/>
          <p:nvPr/>
        </p:nvGraphicFramePr>
        <p:xfrm>
          <a:off x="457200" y="1600200"/>
          <a:ext cx="8305560" cy="4419360"/>
        </p:xfrm>
        <a:graphic>
          <a:graphicData uri="http://schemas.openxmlformats.org/drawingml/2006/table">
            <a:tbl>
              <a:tblPr/>
              <a:tblGrid>
                <a:gridCol w="6111720"/>
                <a:gridCol w="2193840"/>
              </a:tblGrid>
              <a:tr h="55584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800" strike="noStrike" u="none">
                          <a:solidFill>
                            <a:schemeClr val="lt1"/>
                          </a:solidFill>
                          <a:uFillTx/>
                          <a:latin typeface="Times New Roman"/>
                        </a:rPr>
                        <a:t>НАИМЕНОВАНИЕ</a:t>
                      </a:r>
                      <a:endParaRPr b="0" lang="ru-RU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800" strike="noStrike" u="none">
                          <a:solidFill>
                            <a:schemeClr val="lt1"/>
                          </a:solidFill>
                          <a:uFillTx/>
                          <a:latin typeface="Times New Roman"/>
                        </a:rPr>
                        <a:t>ИТОГО</a:t>
                      </a:r>
                      <a:endParaRPr b="0" lang="ru-RU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81936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Акушерский блок с отделением анестезиологии и реанимации для беременных, рожениц и родильниц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115 коек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81936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Неонатальный блок с отделением реанимации и интенсивной терапии новорожденных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132 койки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5584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Родов всего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3501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55584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Детей всего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3535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5584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Роды многоплодные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60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55584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Предлежания плаценты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25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C:\Users\user\Desktop\1645251293_53-phonoteka-org-p-goluboi-fon-meditsina-59-scaled.jpg"/>
          <p:cNvPicPr/>
          <p:nvPr/>
        </p:nvPicPr>
        <p:blipFill>
          <a:blip r:embed="rId1">
            <a:lum bright="12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218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800" strike="noStrike" u="none">
                <a:solidFill>
                  <a:schemeClr val="dk1"/>
                </a:solidFill>
                <a:uFillTx/>
                <a:latin typeface="Times New Roman"/>
              </a:rPr>
              <a:t>Статистика работы операционного блока </a:t>
            </a:r>
            <a:br>
              <a:rPr sz="2800"/>
            </a:br>
            <a:r>
              <a:rPr b="1" lang="ru-RU" sz="2800" strike="noStrike" u="none">
                <a:solidFill>
                  <a:schemeClr val="dk1"/>
                </a:solidFill>
                <a:uFillTx/>
                <a:latin typeface="Times New Roman"/>
              </a:rPr>
              <a:t>за 2020-2024 годы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graphicFrame>
        <p:nvGraphicFramePr>
          <p:cNvPr id="98" name="Содержимое 8"/>
          <p:cNvGraphicFramePr/>
          <p:nvPr/>
        </p:nvGraphicFramePr>
        <p:xfrm>
          <a:off x="0" y="1295280"/>
          <a:ext cx="9143640" cy="495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C:\Users\user\Desktop\1645251293_53-phonoteka-org-p-goluboi-fon-meditsina-59-scaled.jpg"/>
          <p:cNvPicPr/>
          <p:nvPr/>
        </p:nvPicPr>
        <p:blipFill>
          <a:blip r:embed="rId1">
            <a:lum bright="12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Статистика работы операционного блока родового отделения Межрайонного перинального центра ГБУЗ СО «ТГКБ №5» </a:t>
            </a:r>
            <a:br>
              <a:rPr sz="1800"/>
            </a:br>
            <a:r>
              <a:rPr b="1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за 2024 год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graphicFrame>
        <p:nvGraphicFramePr>
          <p:cNvPr id="101" name="Содержимое 6"/>
          <p:cNvGraphicFramePr/>
          <p:nvPr/>
        </p:nvGraphicFramePr>
        <p:xfrm>
          <a:off x="228600" y="1676520"/>
          <a:ext cx="4266720" cy="452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2" name="Содержимое 7"/>
          <p:cNvGraphicFramePr/>
          <p:nvPr/>
        </p:nvGraphicFramePr>
        <p:xfrm>
          <a:off x="4648320" y="1676520"/>
          <a:ext cx="4038120" cy="452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C:\Users\user\Desktop\1645251293_53-phonoteka-org-p-goluboi-fon-meditsina-59-scaled.jpg"/>
          <p:cNvPicPr/>
          <p:nvPr/>
        </p:nvPicPr>
        <p:blipFill>
          <a:blip r:embed="rId1">
            <a:lum bright="12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218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800" strike="noStrike" u="none">
                <a:solidFill>
                  <a:schemeClr val="dk1"/>
                </a:solidFill>
                <a:uFillTx/>
                <a:latin typeface="Times New Roman"/>
              </a:rPr>
              <a:t>Статистика по гистерэктомии за 2021-2024 годы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graphicFrame>
        <p:nvGraphicFramePr>
          <p:cNvPr id="105" name="Содержимое 5"/>
          <p:cNvGraphicFramePr/>
          <p:nvPr/>
        </p:nvGraphicFramePr>
        <p:xfrm>
          <a:off x="457200" y="1371600"/>
          <a:ext cx="8534160" cy="502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 descr="C:\Users\user\Desktop\1645251293_53-phonoteka-org-p-goluboi-fon-meditsina-59-scaled.jpg"/>
          <p:cNvPicPr/>
          <p:nvPr/>
        </p:nvPicPr>
        <p:blipFill>
          <a:blip r:embed="rId1">
            <a:lum bright="12000"/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07" name="Рисунок 8" descr="20211204_185822.jpg"/>
          <p:cNvPicPr/>
          <p:nvPr/>
        </p:nvPicPr>
        <p:blipFill>
          <a:blip r:embed="rId2"/>
          <a:stretch/>
        </p:blipFill>
        <p:spPr>
          <a:xfrm>
            <a:off x="4419720" y="609480"/>
            <a:ext cx="4723920" cy="30477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08" name="Picture 2" descr="C:\Users\user\Desktop\Самара 25г\ангиограф фотка.jpg"/>
          <p:cNvPicPr/>
          <p:nvPr/>
        </p:nvPicPr>
        <p:blipFill>
          <a:blip r:embed="rId3"/>
          <a:stretch/>
        </p:blipFill>
        <p:spPr>
          <a:xfrm>
            <a:off x="0" y="609480"/>
            <a:ext cx="4495320" cy="56383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09" name="Скругленный прямоугольник 9"/>
          <p:cNvSpPr/>
          <p:nvPr/>
        </p:nvSpPr>
        <p:spPr>
          <a:xfrm>
            <a:off x="4495680" y="4343400"/>
            <a:ext cx="4647960" cy="198072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1778d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Гибридная операционная в отделении рентгенохирургических методов диагностики и лечения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2124</TotalTime>
  <Application>LibreOffice/24.8.1.2$Windows_X86_64 LibreOffice_project/87fa9aec1a63e70835390b81c40bb8993f1d4ff6</Application>
  <AppVersion>15.0000</AppVersion>
  <Words>1053</Words>
  <Paragraphs>226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2025-03-28T09:59:02Z</dcterms:created>
  <dc:creator>user</dc:creator>
  <dc:description/>
  <dc:language>ru-RU</dc:language>
  <cp:lastModifiedBy/>
  <dcterms:modified xsi:type="dcterms:W3CDTF">2025-05-29T12:08:17Z</dcterms:modified>
  <cp:revision>239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20</vt:i4>
  </property>
</Properties>
</file>