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2816"/>
            <a:ext cx="771520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428596" y="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Аудиологический</a:t>
            </a:r>
            <a:r>
              <a:rPr lang="ru-RU" dirty="0" smtClean="0"/>
              <a:t> скрининг новорожденных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исследования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 незарегистрированной ОАЭ на экране высвечивается ответ «не прошел» тест («</a:t>
            </a:r>
            <a:r>
              <a:rPr lang="en-US" dirty="0" smtClean="0"/>
              <a:t>refer</a:t>
            </a:r>
            <a:r>
              <a:rPr lang="ru-RU" dirty="0" smtClean="0"/>
              <a:t>», «направлять»), при зарегистрированной ОАЭ – «прошел» тест («</a:t>
            </a:r>
            <a:r>
              <a:rPr lang="en-US" dirty="0" smtClean="0"/>
              <a:t>pass</a:t>
            </a:r>
            <a:r>
              <a:rPr lang="ru-RU" dirty="0" smtClean="0"/>
              <a:t>»).</a:t>
            </a:r>
          </a:p>
          <a:p>
            <a:pPr algn="just"/>
            <a:r>
              <a:rPr lang="ru-RU" dirty="0" smtClean="0"/>
              <a:t>Результаты проведения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 регистрируются в специальном журнале, в истории развития новорожденного. При выписке ребенка из родильного дома (перинатального центра) данные сведения передаются в детскую поликлинику.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Эффективность использования </a:t>
            </a:r>
            <a:r>
              <a:rPr lang="ru-RU" dirty="0" err="1" smtClean="0"/>
              <a:t>аудиологичского</a:t>
            </a:r>
            <a:r>
              <a:rPr lang="ru-RU" dirty="0" smtClean="0"/>
              <a:t> скрининга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70916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За счет полноценного двухэтапного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 достигается 100%-ная </a:t>
            </a:r>
            <a:r>
              <a:rPr lang="ru-RU" dirty="0" err="1" smtClean="0"/>
              <a:t>выявляемость</a:t>
            </a:r>
            <a:r>
              <a:rPr lang="ru-RU" dirty="0" smtClean="0"/>
              <a:t> нарушений слуха у новорожденных и детей первого года жизни.</a:t>
            </a:r>
          </a:p>
          <a:p>
            <a:pPr algn="just">
              <a:buNone/>
            </a:pPr>
            <a:r>
              <a:rPr lang="ru-RU" dirty="0" smtClean="0"/>
              <a:t>		Считается, чувствительность метода регистрации </a:t>
            </a:r>
            <a:r>
              <a:rPr lang="ru-RU" dirty="0" err="1" smtClean="0"/>
              <a:t>отоакустической</a:t>
            </a:r>
            <a:r>
              <a:rPr lang="ru-RU" dirty="0" smtClean="0"/>
              <a:t> эмиссии приближается к 100%, специфичность – 80-96%. Количество ложноположительных ответов может составлять от 4% до 20%.</a:t>
            </a:r>
          </a:p>
          <a:p>
            <a:pPr algn="just">
              <a:buNone/>
            </a:pPr>
            <a:r>
              <a:rPr lang="ru-RU" dirty="0" smtClean="0"/>
              <a:t>		При условии не менее 90%-ого охвата новорожденных двухэтапным </a:t>
            </a:r>
            <a:r>
              <a:rPr lang="ru-RU" dirty="0" err="1" smtClean="0"/>
              <a:t>аудиологическим</a:t>
            </a:r>
            <a:r>
              <a:rPr lang="ru-RU" dirty="0" smtClean="0"/>
              <a:t> скринингом, имеется возможность получения данных о тактике лечения и реабилитации нуждающихся в этом детей. Раннее вмешательство и начало реабилитации позволит максимально эффективно социально адаптировать таких детей в обществе.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6600" i="1" dirty="0" smtClean="0">
                <a:latin typeface="+mn-lt"/>
              </a:rPr>
              <a:t>Благодарю </a:t>
            </a:r>
            <a:br>
              <a:rPr lang="ru-RU" sz="6600" i="1" dirty="0" smtClean="0">
                <a:latin typeface="+mn-lt"/>
              </a:rPr>
            </a:br>
            <a:r>
              <a:rPr lang="ru-RU" sz="6600" i="1" dirty="0" smtClean="0">
                <a:latin typeface="+mn-lt"/>
              </a:rPr>
              <a:t>за внимание!</a:t>
            </a:r>
            <a:endParaRPr lang="ru-RU" sz="6600" i="1" dirty="0">
              <a:latin typeface="+mn-lt"/>
            </a:endParaRPr>
          </a:p>
        </p:txBody>
      </p:sp>
      <p:pic>
        <p:nvPicPr>
          <p:cNvPr id="36866" name="Picture 2" descr="C:\Users\Ученик_5\Pictures\20250212_1417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564904"/>
            <a:ext cx="4752528" cy="4058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705" y="634237"/>
            <a:ext cx="8183880" cy="70653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проблемы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41764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В настоящее время в Российской Федерации насчитывается более 12 млн. человек с нарушением слуха, в том числе детей и подростков около 1,5 млн. человек.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Отсутствие или недостаточность объемов своевременной диагностики нарушения слуха ведет к развитию сенсорной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депривации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и, вследствие этого, 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инвалидизации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больных.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Повсеместное внедрение программы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аудиологического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скрининга новорожденных (на уровне роддомов, перинатальных центров начиная с первых дней жизни) является одним из ключевых аспектов адекватной реабилитации пациентов с тугоухостью и глухотой.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251520" y="476672"/>
            <a:ext cx="8712968" cy="59046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		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Скрининг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это универсальное исследование, предназначенное для выявления тех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новорожденных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всех осмотренных, кто с высокой степенью вероятности имеет нарушение, являющееся предметом скрининга.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		</a:t>
            </a:r>
            <a:r>
              <a:rPr lang="ru-RU" sz="3600" b="1" dirty="0" err="1" smtClean="0"/>
              <a:t>Аудиологический</a:t>
            </a:r>
            <a:r>
              <a:rPr lang="ru-RU" sz="3600" b="1" dirty="0" smtClean="0"/>
              <a:t> скрининг </a:t>
            </a:r>
            <a:r>
              <a:rPr lang="ru-RU" sz="3600" dirty="0" smtClean="0"/>
              <a:t>является легко выполнимым обследованием, при котором автоматизированным методом подтверждается или не подтверждается нормальная функция органа слуха новорожденного.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+mn-lt"/>
              </a:rPr>
              <a:t>Алгоритм проведения  </a:t>
            </a:r>
            <a:br>
              <a:rPr lang="ru-RU" sz="3200" dirty="0" smtClean="0">
                <a:latin typeface="+mn-lt"/>
              </a:rPr>
            </a:br>
            <a:r>
              <a:rPr lang="ru-RU" sz="3200" dirty="0" err="1" smtClean="0">
                <a:latin typeface="+mn-lt"/>
              </a:rPr>
              <a:t>аудиологического</a:t>
            </a:r>
            <a:r>
              <a:rPr lang="ru-RU" sz="3200" dirty="0" smtClean="0">
                <a:latin typeface="+mn-lt"/>
              </a:rPr>
              <a:t> скрининга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  	</a:t>
            </a:r>
            <a:r>
              <a:rPr lang="ru-RU" sz="2400" dirty="0" smtClean="0"/>
              <a:t>Современный алгоритм скрининга новорожденных является двухэтапным и состоит из проведения объективных </a:t>
            </a:r>
            <a:r>
              <a:rPr lang="ru-RU" sz="2400" dirty="0" err="1" smtClean="0"/>
              <a:t>аудиологических</a:t>
            </a:r>
            <a:r>
              <a:rPr lang="ru-RU" sz="2400" dirty="0" smtClean="0"/>
              <a:t> исследований – регистрации </a:t>
            </a:r>
            <a:r>
              <a:rPr lang="ru-RU" sz="2400" dirty="0" err="1" smtClean="0"/>
              <a:t>отоакустической</a:t>
            </a:r>
            <a:r>
              <a:rPr lang="ru-RU" sz="2400" dirty="0" smtClean="0"/>
              <a:t> эмиссии (ОАЭ) – 1-й этап и регистрации </a:t>
            </a:r>
            <a:r>
              <a:rPr lang="ru-RU" sz="2400" dirty="0" err="1" smtClean="0"/>
              <a:t>коротколатентных</a:t>
            </a:r>
            <a:r>
              <a:rPr lang="ru-RU" sz="2400" dirty="0" smtClean="0"/>
              <a:t> слуховых вызванных потенциалов (КСВП) – 2-й этап.</a:t>
            </a:r>
          </a:p>
          <a:p>
            <a:pPr algn="just">
              <a:buNone/>
            </a:pPr>
            <a:r>
              <a:rPr lang="ru-RU" sz="2400" dirty="0" smtClean="0"/>
              <a:t>		Регистрацию ОАЭ проводят в первые дни жизни ребенка. В случае получения отрицательного результата (ОАЭ регистрируется) дальнейшее тестирование не требуется.</a:t>
            </a:r>
          </a:p>
          <a:p>
            <a:pPr algn="just">
              <a:buNone/>
            </a:pPr>
            <a:r>
              <a:rPr lang="ru-RU" sz="2400" dirty="0" smtClean="0"/>
              <a:t>		Второй этап скрининга включает в себя регистрацию КСВП и является наиболее информативным тестом для определения эквивалентов порогов слышимости. Данное исследование проводят специалисты </a:t>
            </a:r>
            <a:r>
              <a:rPr lang="ru-RU" sz="2400" dirty="0" err="1" smtClean="0"/>
              <a:t>сурдологи-оториноларингологи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проведения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Целью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 является своевременное выявление нарушений слуха и оказание необходимой медицинской помощи, в т.ч. высокотехнологичной. </a:t>
            </a:r>
          </a:p>
          <a:p>
            <a:pPr algn="just">
              <a:buNone/>
            </a:pPr>
            <a:r>
              <a:rPr lang="ru-RU" dirty="0" smtClean="0"/>
              <a:t>		Доказано, что при нарушениях слуха у детей наиболее эффективными являются программы помощи, начатые не позднее 6 месяцев жизни. Поэтому выявление и последующая диагностика нарушений слуховой функции у ребенка должны быть проведены в первые три месяца жизни и это возможно выявить только при проведении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 </a:t>
            </a:r>
            <a:r>
              <a:rPr lang="ru-RU" dirty="0" smtClean="0"/>
              <a:t>новорожденного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Показания к проведению </a:t>
            </a:r>
            <a:r>
              <a:rPr lang="ru-RU" dirty="0" err="1" smtClean="0"/>
              <a:t>аудиологического</a:t>
            </a:r>
            <a:r>
              <a:rPr lang="ru-RU" dirty="0" smtClean="0"/>
              <a:t> скрининга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70916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На первом этапе обследованию подлежат все новорожденные в учреждениях родовспоможения на 3-4 день жизни; дети, родившиеся вне учреждений родовспоможения, а также дети, не прошедшие в учреждениях родовспоможения, первый этап скрининга проходят в детской поликлинике. </a:t>
            </a:r>
          </a:p>
          <a:p>
            <a:pPr algn="just">
              <a:buNone/>
            </a:pPr>
            <a:r>
              <a:rPr lang="ru-RU" b="1" dirty="0" smtClean="0"/>
              <a:t>			</a:t>
            </a:r>
            <a:r>
              <a:rPr lang="ru-RU" dirty="0" smtClean="0"/>
              <a:t>Второй этап скрининга проводят в центрах реабилитации слуха (</a:t>
            </a:r>
            <a:r>
              <a:rPr lang="ru-RU" dirty="0" err="1" smtClean="0"/>
              <a:t>сурдологических</a:t>
            </a:r>
            <a:r>
              <a:rPr lang="ru-RU" dirty="0" smtClean="0"/>
              <a:t> центрах, кабинетах) детям, не прошедшим первый этап, а также детям из группы риска.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риска тугоухости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/>
              <a:t>отягощенная наследственность (наличие нарушения слуха у ближайших родственников);</a:t>
            </a:r>
          </a:p>
          <a:p>
            <a:pPr lvl="0" algn="just"/>
            <a:r>
              <a:rPr lang="ru-RU" dirty="0" smtClean="0"/>
              <a:t>инфекционные и вирусные заболевания матери во время беременности;</a:t>
            </a:r>
          </a:p>
          <a:p>
            <a:pPr lvl="0" algn="just"/>
            <a:r>
              <a:rPr lang="ru-RU" dirty="0" smtClean="0"/>
              <a:t>токсикозы беременности;</a:t>
            </a:r>
          </a:p>
          <a:p>
            <a:pPr lvl="0" algn="just"/>
            <a:r>
              <a:rPr lang="ru-RU" dirty="0" smtClean="0"/>
              <a:t>глубокая степень недоношенности;</a:t>
            </a:r>
          </a:p>
          <a:p>
            <a:pPr lvl="0" algn="just"/>
            <a:r>
              <a:rPr lang="ru-RU" dirty="0" smtClean="0"/>
              <a:t>очень низкая и экстремально низкая масса тела при рождении (менее 1500г);</a:t>
            </a:r>
          </a:p>
          <a:p>
            <a:pPr lvl="0" algn="just"/>
            <a:r>
              <a:rPr lang="ru-RU" dirty="0" smtClean="0"/>
              <a:t>асфиксия новорожденного в родах;</a:t>
            </a:r>
          </a:p>
          <a:p>
            <a:pPr lvl="0" algn="just"/>
            <a:r>
              <a:rPr lang="ru-RU" dirty="0" smtClean="0"/>
              <a:t>переношенная беременность;</a:t>
            </a:r>
          </a:p>
          <a:p>
            <a:pPr lvl="0" algn="just"/>
            <a:r>
              <a:rPr lang="ru-RU" dirty="0" smtClean="0"/>
              <a:t>гемолитическая болезнь новорожденного (резус-конфликт).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Методика проведения </a:t>
            </a:r>
            <a:r>
              <a:rPr lang="ru-RU" sz="2700" dirty="0" err="1" smtClean="0"/>
              <a:t>аудиологического</a:t>
            </a:r>
            <a:r>
              <a:rPr lang="ru-RU" sz="2700" dirty="0" smtClean="0"/>
              <a:t> скрининга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148064" y="1166786"/>
            <a:ext cx="3816424" cy="514253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900" dirty="0" err="1" smtClean="0"/>
              <a:t>Аудиологический</a:t>
            </a:r>
            <a:r>
              <a:rPr lang="ru-RU" sz="2900" dirty="0" smtClean="0"/>
              <a:t> скрининг может проводиться как в палате новорожденных, так и в отдельном помещении в полной тишине. Используется специальный прибор для автоматической регистрации </a:t>
            </a:r>
            <a:r>
              <a:rPr lang="ru-RU" sz="2900" dirty="0" err="1" smtClean="0"/>
              <a:t>отоакустической</a:t>
            </a:r>
            <a:r>
              <a:rPr lang="ru-RU" sz="2900" dirty="0" smtClean="0"/>
              <a:t> эмиссии. Измеряется реакция на звук во внутреннем ухе новорожденного, который производится в ответ на полученный внешний звук.</a:t>
            </a:r>
          </a:p>
          <a:p>
            <a:pPr algn="just"/>
            <a:endParaRPr lang="ru-RU" dirty="0"/>
          </a:p>
        </p:txBody>
      </p:sp>
      <p:pic>
        <p:nvPicPr>
          <p:cNvPr id="16386" name="Picture 2" descr="C:\Users\Ученик_5\Pictures\20250212_14081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910" r="3910"/>
          <a:stretch>
            <a:fillRect/>
          </a:stretch>
        </p:blipFill>
        <p:spPr bwMode="auto">
          <a:xfrm>
            <a:off x="179512" y="1124744"/>
            <a:ext cx="4824536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190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Аудиологический скрининг новорожденных</vt:lpstr>
      <vt:lpstr>Актуальность проблемы</vt:lpstr>
      <vt:lpstr>Слайд 3</vt:lpstr>
      <vt:lpstr>Определение </vt:lpstr>
      <vt:lpstr>Алгоритм проведения   аудиологического скрининга</vt:lpstr>
      <vt:lpstr>Цели проведения аудиологического скрининга</vt:lpstr>
      <vt:lpstr>Показания к проведению аудиологического скрининга</vt:lpstr>
      <vt:lpstr>Факторы риска тугоухости</vt:lpstr>
      <vt:lpstr>Методика проведения аудиологического скрининга </vt:lpstr>
      <vt:lpstr>Результаты исследования</vt:lpstr>
      <vt:lpstr>Эффективность использования аудиологичского скрининга </vt:lpstr>
      <vt:lpstr>Благодарю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Ученик_5</dc:creator>
  <cp:lastModifiedBy>Доктор</cp:lastModifiedBy>
  <cp:revision>13</cp:revision>
  <dcterms:created xsi:type="dcterms:W3CDTF">2025-02-12T08:40:04Z</dcterms:created>
  <dcterms:modified xsi:type="dcterms:W3CDTF">2025-05-28T05:01:22Z</dcterms:modified>
</cp:coreProperties>
</file>