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7" r:id="rId3"/>
    <p:sldId id="273" r:id="rId5"/>
    <p:sldId id="258" r:id="rId6"/>
    <p:sldId id="272" r:id="rId7"/>
    <p:sldId id="274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1" r:id="rId17"/>
    <p:sldId id="279" r:id="rId18"/>
    <p:sldId id="268" r:id="rId19"/>
    <p:sldId id="269" r:id="rId20"/>
    <p:sldId id="270" r:id="rId21"/>
    <p:sldId id="277" r:id="rId22"/>
    <p:sldId id="276" r:id="rId23"/>
    <p:sldId id="275" r:id="rId24"/>
    <p:sldId id="271" r:id="rId25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9565" autoAdjust="0"/>
  </p:normalViewPr>
  <p:slideViewPr>
    <p:cSldViewPr snapToGrid="0" showGuides="1">
      <p:cViewPr varScale="1">
        <p:scale>
          <a:sx n="76" d="100"/>
          <a:sy n="76" d="100"/>
        </p:scale>
        <p:origin x="408" y="84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11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Times New Roman" panose="02020603050405020304" charset="0"/>
                <a:cs typeface="Times New Roman" panose="02020603050405020304" charset="0"/>
              </a:rPr>
              <a:t>Результаты анкетирования</a:t>
            </a:r>
            <a:endParaRPr lang="ru-RU" dirty="0">
              <a:latin typeface="Times New Roman" panose="02020603050405020304" charset="0"/>
              <a:cs typeface="Times New Roman" panose="0202060305040502030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Возрастная категория </c:v>
                </c:pt>
                <c:pt idx="1">
                  <c:v>Обращение за мед.помощью</c:v>
                </c:pt>
                <c:pt idx="2">
                  <c:v>Время ожидания</c:v>
                </c:pt>
                <c:pt idx="3">
                  <c:v>Качество акушерской помощи</c:v>
                </c:pt>
                <c:pt idx="4">
                  <c:v>Компетентность врача</c:v>
                </c:pt>
                <c:pt idx="5">
                  <c:v>Компететность акушерки</c:v>
                </c:pt>
                <c:pt idx="6">
                  <c:v>Доступность записи</c:v>
                </c:pt>
                <c:pt idx="7">
                  <c:v>Рекомендации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15</c:v>
                </c:pt>
                <c:pt idx="3">
                  <c:v>10</c:v>
                </c:pt>
                <c:pt idx="4">
                  <c:v>8</c:v>
                </c:pt>
                <c:pt idx="5">
                  <c:v>7</c:v>
                </c:pt>
                <c:pt idx="6">
                  <c:v>25</c:v>
                </c:pt>
                <c:pt idx="7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Возрастная категория </c:v>
                </c:pt>
                <c:pt idx="1">
                  <c:v>Обращение за мед.помощью</c:v>
                </c:pt>
                <c:pt idx="2">
                  <c:v>Время ожидания</c:v>
                </c:pt>
                <c:pt idx="3">
                  <c:v>Качество акушерской помощи</c:v>
                </c:pt>
                <c:pt idx="4">
                  <c:v>Компетентность врача</c:v>
                </c:pt>
                <c:pt idx="5">
                  <c:v>Компететность акушерки</c:v>
                </c:pt>
                <c:pt idx="6">
                  <c:v>Доступность записи</c:v>
                </c:pt>
                <c:pt idx="7">
                  <c:v>Рекомендации 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15</c:v>
                </c:pt>
                <c:pt idx="1">
                  <c:v>25</c:v>
                </c:pt>
                <c:pt idx="2">
                  <c:v>65</c:v>
                </c:pt>
                <c:pt idx="3">
                  <c:v>73</c:v>
                </c:pt>
                <c:pt idx="4">
                  <c:v>84</c:v>
                </c:pt>
                <c:pt idx="5">
                  <c:v>69</c:v>
                </c:pt>
                <c:pt idx="6">
                  <c:v>57</c:v>
                </c:pt>
                <c:pt idx="7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Возрастная категория </c:v>
                </c:pt>
                <c:pt idx="1">
                  <c:v>Обращение за мед.помощью</c:v>
                </c:pt>
                <c:pt idx="2">
                  <c:v>Время ожидания</c:v>
                </c:pt>
                <c:pt idx="3">
                  <c:v>Качество акушерской помощи</c:v>
                </c:pt>
                <c:pt idx="4">
                  <c:v>Компетентность врача</c:v>
                </c:pt>
                <c:pt idx="5">
                  <c:v>Компететность акушерки</c:v>
                </c:pt>
                <c:pt idx="6">
                  <c:v>Доступность записи</c:v>
                </c:pt>
                <c:pt idx="7">
                  <c:v>Рекомендации 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10</c:v>
                </c:pt>
                <c:pt idx="1">
                  <c:v>30</c:v>
                </c:pt>
                <c:pt idx="2">
                  <c:v>20</c:v>
                </c:pt>
                <c:pt idx="3">
                  <c:v>17</c:v>
                </c:pt>
                <c:pt idx="4">
                  <c:v>8</c:v>
                </c:pt>
                <c:pt idx="5">
                  <c:v>24</c:v>
                </c:pt>
                <c:pt idx="6">
                  <c:v>18</c:v>
                </c:pt>
                <c:pt idx="7">
                  <c:v>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843512"/>
        <c:axId val="352838024"/>
      </c:barChart>
      <c:catAx>
        <c:axId val="352843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defRPr>
            </a:pPr>
          </a:p>
        </c:txPr>
        <c:crossAx val="352838024"/>
        <c:crosses val="autoZero"/>
        <c:auto val="1"/>
        <c:lblAlgn val="ctr"/>
        <c:lblOffset val="100"/>
        <c:noMultiLvlLbl val="0"/>
      </c:catAx>
      <c:valAx>
        <c:axId val="35283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52843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c32fa20c-d183-4825-8e8f-d1f36b84c1b7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5442274469684"/>
          <c:h val="0.871007758919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возраст</c:v>
                </c:pt>
                <c:pt idx="1">
                  <c:v>время ожидания</c:v>
                </c:pt>
                <c:pt idx="2">
                  <c:v>качество оказания мед.помощи</c:v>
                </c:pt>
                <c:pt idx="3">
                  <c:v>компетеность акушерки </c:v>
                </c:pt>
                <c:pt idx="4">
                  <c:v>распределение приемов</c:v>
                </c:pt>
                <c:pt idx="5">
                  <c:v>Доступность записи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32</c:v>
                </c:pt>
                <c:pt idx="1">
                  <c:v>43</c:v>
                </c:pt>
                <c:pt idx="2">
                  <c:v>67</c:v>
                </c:pt>
                <c:pt idx="3">
                  <c:v>8</c:v>
                </c:pt>
                <c:pt idx="4">
                  <c:v>70</c:v>
                </c:pt>
                <c:pt idx="5">
                  <c:v>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возраст</c:v>
                </c:pt>
                <c:pt idx="1">
                  <c:v>время ожидания</c:v>
                </c:pt>
                <c:pt idx="2">
                  <c:v>качество оказания мед.помощи</c:v>
                </c:pt>
                <c:pt idx="3">
                  <c:v>компетеность акушерки </c:v>
                </c:pt>
                <c:pt idx="4">
                  <c:v>распределение приемов</c:v>
                </c:pt>
                <c:pt idx="5">
                  <c:v>Доступность записи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45</c:v>
                </c:pt>
                <c:pt idx="1">
                  <c:v>43</c:v>
                </c:pt>
                <c:pt idx="2">
                  <c:v>27</c:v>
                </c:pt>
                <c:pt idx="3">
                  <c:v>46</c:v>
                </c:pt>
                <c:pt idx="4">
                  <c:v>25</c:v>
                </c:pt>
                <c:pt idx="5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charset="0"/>
                    <a:ea typeface="+mn-ea"/>
                    <a:cs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6"/>
                <c:pt idx="0">
                  <c:v>возраст</c:v>
                </c:pt>
                <c:pt idx="1">
                  <c:v>время ожидания</c:v>
                </c:pt>
                <c:pt idx="2">
                  <c:v>качество оказания мед.помощи</c:v>
                </c:pt>
                <c:pt idx="3">
                  <c:v>компетеность акушерки </c:v>
                </c:pt>
                <c:pt idx="4">
                  <c:v>распределение приемов</c:v>
                </c:pt>
                <c:pt idx="5">
                  <c:v>Доступность записи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23</c:v>
                </c:pt>
                <c:pt idx="1">
                  <c:v>14</c:v>
                </c:pt>
                <c:pt idx="2">
                  <c:v>6</c:v>
                </c:pt>
                <c:pt idx="3">
                  <c:v>46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0159168"/>
        <c:axId val="290160344"/>
      </c:barChart>
      <c:catAx>
        <c:axId val="290159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0160344"/>
        <c:crosses val="autoZero"/>
        <c:auto val="1"/>
        <c:lblAlgn val="ctr"/>
        <c:lblOffset val="100"/>
        <c:noMultiLvlLbl val="0"/>
      </c:catAx>
      <c:valAx>
        <c:axId val="290160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90159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07d77b0-8c96-48ca-b525-d291e5f4d9dc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7" name="Текстовое поле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l"/>
            <a:endParaRPr lang="zh-CN" altLang="en-US" sz="1200">
              <a:latin typeface="Roboto" charset="0"/>
              <a:ea typeface="SimSun" panose="02010600030101010101" pitchFamily="2" charset="-122"/>
              <a:cs typeface="Roboto" charset="0"/>
            </a:endParaRPr>
          </a:p>
        </p:txBody>
      </p:sp>
      <p:sp>
        <p:nvSpPr>
          <p:cNvPr id="1048698" name="Текстовое поле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r"/>
            <a:fld id="{CAD2D6BD-DE1B-4B5F-8B41-2702339687B9}" type="datetime1">
              <a:rPr lang="en-US" altLang="zh-CN" sz="1200">
                <a:latin typeface="Roboto" charset="0"/>
                <a:ea typeface="SimSun" panose="02010600030101010101" pitchFamily="2" charset="-122"/>
                <a:cs typeface="Roboto" charset="0"/>
              </a:rPr>
            </a:fld>
            <a:endParaRPr lang="zh-CN" altLang="en-US" sz="1200">
              <a:latin typeface="Roboto" charset="0"/>
              <a:ea typeface="SimSun" panose="02010600030101010101" pitchFamily="2" charset="-122"/>
              <a:cs typeface="Roboto" charset="0"/>
            </a:endParaRPr>
          </a:p>
        </p:txBody>
      </p:sp>
      <p:sp>
        <p:nvSpPr>
          <p:cNvPr id="1048699" name="Текстовое поле"/>
          <p:cNvSpPr>
            <a:spLocks noGrp="1"/>
          </p:cNvSpPr>
          <p:nvPr>
            <p:ph type="ftr" idx="2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l"/>
            <a:endParaRPr lang="zh-CN" altLang="en-US" sz="1200">
              <a:latin typeface="Roboto" charset="0"/>
              <a:ea typeface="SimSun" panose="02010600030101010101" pitchFamily="2" charset="-122"/>
              <a:cs typeface="Roboto" charset="0"/>
            </a:endParaRPr>
          </a:p>
        </p:txBody>
      </p:sp>
      <p:sp>
        <p:nvSpPr>
          <p:cNvPr id="1048700" name="Текстовое поле"/>
          <p:cNvSpPr>
            <a:spLocks noGrp="1"/>
          </p:cNvSpPr>
          <p:nvPr>
            <p:ph type="sldNum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SimSun" panose="02010600030101010101" pitchFamily="2" charset="-122"/>
                <a:cs typeface="Roboto" charset="0"/>
              </a:rPr>
            </a:fld>
            <a:endParaRPr lang="zh-CN" altLang="en-US" sz="1200">
              <a:latin typeface="Roboto" charset="0"/>
              <a:ea typeface="SimSun" panose="02010600030101010101" pitchFamily="2" charset="-122"/>
              <a:cs typeface="Robot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48692" name="Текстовое поле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l"/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48693" name="Текстовое поле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r"/>
            <a:fld id="{CAD2D6BD-DE1B-4B5F-8B41-2702339687B9}" type="datetime1">
              <a:rPr lang="en-US" altLang="zh-CN" sz="1200"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048694" name="Объект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48695" name="Текстовое поле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048696" name="Текстовое поле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l"/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Roboto" charset="0"/>
        <a:ea typeface="Roboto" charset="0"/>
        <a:cs typeface="Roboto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87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8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596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7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0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1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4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5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</a:fld>
            <a:endParaRPr lang="zh-CN" altLang="en-US" sz="1200">
              <a:latin typeface="Roboto" charset="0"/>
              <a:ea typeface="Roboto" charset="0"/>
              <a:cs typeface="Roboto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Объединение"/>
          <p:cNvGrpSpPr/>
          <p:nvPr/>
        </p:nvGrpSpPr>
        <p:grpSpPr>
          <a:xfrm>
            <a:off x="10583" y="3175"/>
            <a:ext cx="12325351" cy="6872288"/>
            <a:chOff x="10583" y="3175"/>
            <a:chExt cx="12325351" cy="6872288"/>
          </a:xfrm>
        </p:grpSpPr>
        <p:sp>
          <p:nvSpPr>
            <p:cNvPr id="1048643" name="Прямоугольники"/>
            <p:cNvSpPr/>
            <p:nvPr/>
          </p:nvSpPr>
          <p:spPr>
            <a:xfrm>
              <a:off x="10583" y="3175"/>
              <a:ext cx="12192002" cy="6858000"/>
            </a:xfrm>
            <a:prstGeom prst="rect">
              <a:avLst/>
            </a:prstGeom>
            <a:gradFill>
              <a:gsLst>
                <a:gs pos="0">
                  <a:srgbClr val="E1F7F6"/>
                </a:gs>
                <a:gs pos="100000">
                  <a:srgbClr val="9BEBE3"/>
                </a:gs>
              </a:gsLst>
              <a:lin ang="5400000" scaled="1"/>
            </a:gradFill>
            <a:ln w="12700" cap="flat" cmpd="sng">
              <a:solidFill>
                <a:srgbClr val="41719C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4" name="Овал"/>
            <p:cNvSpPr/>
            <p:nvPr/>
          </p:nvSpPr>
          <p:spPr>
            <a:xfrm>
              <a:off x="2787650" y="1073150"/>
              <a:ext cx="1382183" cy="1036637"/>
            </a:xfrm>
            <a:prstGeom prst="ellipse">
              <a:avLst/>
            </a:prstGeom>
            <a:solidFill>
              <a:srgbClr val="59C7BE">
                <a:alpha val="42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5" name="Овал"/>
            <p:cNvSpPr/>
            <p:nvPr/>
          </p:nvSpPr>
          <p:spPr>
            <a:xfrm>
              <a:off x="9865783" y="2366962"/>
              <a:ext cx="1862667" cy="1395412"/>
            </a:xfrm>
            <a:prstGeom prst="ellipse">
              <a:avLst/>
            </a:prstGeom>
            <a:solidFill>
              <a:srgbClr val="50D0D0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6" name="Овал"/>
            <p:cNvSpPr/>
            <p:nvPr/>
          </p:nvSpPr>
          <p:spPr>
            <a:xfrm>
              <a:off x="6722534" y="5229225"/>
              <a:ext cx="1126067" cy="844550"/>
            </a:xfrm>
            <a:prstGeom prst="ellipse">
              <a:avLst/>
            </a:prstGeom>
            <a:solidFill>
              <a:srgbClr val="BFBFBF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7" name="Овал"/>
            <p:cNvSpPr/>
            <p:nvPr/>
          </p:nvSpPr>
          <p:spPr>
            <a:xfrm>
              <a:off x="9059334" y="250825"/>
              <a:ext cx="823383" cy="617537"/>
            </a:xfrm>
            <a:prstGeom prst="ellipse">
              <a:avLst/>
            </a:prstGeom>
            <a:solidFill>
              <a:srgbClr val="BFBFBF">
                <a:alpha val="43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8" name="Овал"/>
            <p:cNvSpPr/>
            <p:nvPr/>
          </p:nvSpPr>
          <p:spPr>
            <a:xfrm>
              <a:off x="7114117" y="2811462"/>
              <a:ext cx="584199" cy="438150"/>
            </a:xfrm>
            <a:prstGeom prst="ellipse">
              <a:avLst/>
            </a:prstGeom>
            <a:solidFill>
              <a:srgbClr val="BFBFBF">
                <a:alpha val="43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49" name="Овал"/>
            <p:cNvSpPr/>
            <p:nvPr/>
          </p:nvSpPr>
          <p:spPr>
            <a:xfrm>
              <a:off x="844550" y="1371600"/>
              <a:ext cx="584200" cy="438150"/>
            </a:xfrm>
            <a:prstGeom prst="ellipse">
              <a:avLst/>
            </a:prstGeom>
            <a:solidFill>
              <a:srgbClr val="BFBFBF">
                <a:alpha val="43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0" name="Овал"/>
            <p:cNvSpPr/>
            <p:nvPr/>
          </p:nvSpPr>
          <p:spPr>
            <a:xfrm>
              <a:off x="9853084" y="3265487"/>
              <a:ext cx="802216" cy="601662"/>
            </a:xfrm>
            <a:prstGeom prst="ellipse">
              <a:avLst/>
            </a:prstGeom>
            <a:solidFill>
              <a:srgbClr val="50D0D0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1" name="Овал"/>
            <p:cNvSpPr/>
            <p:nvPr/>
          </p:nvSpPr>
          <p:spPr>
            <a:xfrm>
              <a:off x="1428750" y="4405312"/>
              <a:ext cx="1090083" cy="817562"/>
            </a:xfrm>
            <a:prstGeom prst="ellipse">
              <a:avLst/>
            </a:prstGeom>
            <a:solidFill>
              <a:srgbClr val="59C7BE">
                <a:alpha val="42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2" name="Овал"/>
            <p:cNvSpPr/>
            <p:nvPr/>
          </p:nvSpPr>
          <p:spPr>
            <a:xfrm>
              <a:off x="9368367" y="306387"/>
              <a:ext cx="1384300" cy="1036637"/>
            </a:xfrm>
            <a:prstGeom prst="ellipse">
              <a:avLst/>
            </a:prstGeom>
            <a:solidFill>
              <a:srgbClr val="59C7BE">
                <a:alpha val="42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3" name="Овал"/>
            <p:cNvSpPr/>
            <p:nvPr/>
          </p:nvSpPr>
          <p:spPr>
            <a:xfrm>
              <a:off x="8896350" y="3959225"/>
              <a:ext cx="1443567" cy="1082675"/>
            </a:xfrm>
            <a:prstGeom prst="ellipse">
              <a:avLst/>
            </a:prstGeom>
            <a:solidFill>
              <a:srgbClr val="7ADCDA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4" name="Овал"/>
            <p:cNvSpPr/>
            <p:nvPr/>
          </p:nvSpPr>
          <p:spPr>
            <a:xfrm>
              <a:off x="11751734" y="5753100"/>
              <a:ext cx="584199" cy="438150"/>
            </a:xfrm>
            <a:prstGeom prst="ellipse">
              <a:avLst/>
            </a:prstGeom>
            <a:solidFill>
              <a:srgbClr val="BFBFBF">
                <a:alpha val="43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5" name="Овал"/>
            <p:cNvSpPr/>
            <p:nvPr/>
          </p:nvSpPr>
          <p:spPr>
            <a:xfrm>
              <a:off x="10947401" y="5949950"/>
              <a:ext cx="1231899" cy="925512"/>
            </a:xfrm>
            <a:prstGeom prst="ellipse">
              <a:avLst/>
            </a:prstGeom>
            <a:solidFill>
              <a:srgbClr val="59C7BE">
                <a:alpha val="42000"/>
              </a:srgbClr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6" name="曲线"/>
            <p:cNvSpPr/>
            <p:nvPr/>
          </p:nvSpPr>
          <p:spPr>
            <a:xfrm>
              <a:off x="10583" y="20637"/>
              <a:ext cx="7338480" cy="6137274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130"/>
                  </a:moveTo>
                  <a:lnTo>
                    <a:pt x="0" y="19130"/>
                  </a:lnTo>
                  <a:lnTo>
                    <a:pt x="423" y="19421"/>
                  </a:lnTo>
                  <a:lnTo>
                    <a:pt x="867" y="19678"/>
                  </a:lnTo>
                  <a:lnTo>
                    <a:pt x="1333" y="19932"/>
                  </a:lnTo>
                  <a:lnTo>
                    <a:pt x="1799" y="20167"/>
                  </a:lnTo>
                  <a:lnTo>
                    <a:pt x="2280" y="20384"/>
                  </a:lnTo>
                  <a:lnTo>
                    <a:pt x="2766" y="20603"/>
                  </a:lnTo>
                  <a:lnTo>
                    <a:pt x="3272" y="20784"/>
                  </a:lnTo>
                  <a:lnTo>
                    <a:pt x="3778" y="20947"/>
                  </a:lnTo>
                  <a:lnTo>
                    <a:pt x="4281" y="21092"/>
                  </a:lnTo>
                  <a:lnTo>
                    <a:pt x="4829" y="21220"/>
                  </a:lnTo>
                  <a:lnTo>
                    <a:pt x="5355" y="21347"/>
                  </a:lnTo>
                  <a:lnTo>
                    <a:pt x="5901" y="21436"/>
                  </a:lnTo>
                  <a:lnTo>
                    <a:pt x="6447" y="21510"/>
                  </a:lnTo>
                  <a:lnTo>
                    <a:pt x="7008" y="21564"/>
                  </a:lnTo>
                  <a:lnTo>
                    <a:pt x="7576" y="21582"/>
                  </a:lnTo>
                  <a:lnTo>
                    <a:pt x="8142" y="21600"/>
                  </a:lnTo>
                  <a:lnTo>
                    <a:pt x="8849" y="21582"/>
                  </a:lnTo>
                  <a:lnTo>
                    <a:pt x="9517" y="21546"/>
                  </a:lnTo>
                  <a:lnTo>
                    <a:pt x="10205" y="21454"/>
                  </a:lnTo>
                  <a:lnTo>
                    <a:pt x="10868" y="21347"/>
                  </a:lnTo>
                  <a:lnTo>
                    <a:pt x="11516" y="21220"/>
                  </a:lnTo>
                  <a:lnTo>
                    <a:pt x="12142" y="21056"/>
                  </a:lnTo>
                  <a:lnTo>
                    <a:pt x="12770" y="20875"/>
                  </a:lnTo>
                  <a:lnTo>
                    <a:pt x="13395" y="20656"/>
                  </a:lnTo>
                  <a:lnTo>
                    <a:pt x="13983" y="20404"/>
                  </a:lnTo>
                  <a:lnTo>
                    <a:pt x="14569" y="20149"/>
                  </a:lnTo>
                  <a:lnTo>
                    <a:pt x="15132" y="19859"/>
                  </a:lnTo>
                  <a:lnTo>
                    <a:pt x="15678" y="19532"/>
                  </a:lnTo>
                  <a:lnTo>
                    <a:pt x="16204" y="19201"/>
                  </a:lnTo>
                  <a:lnTo>
                    <a:pt x="16710" y="18839"/>
                  </a:lnTo>
                  <a:lnTo>
                    <a:pt x="17193" y="18460"/>
                  </a:lnTo>
                  <a:lnTo>
                    <a:pt x="17659" y="18059"/>
                  </a:lnTo>
                  <a:lnTo>
                    <a:pt x="18105" y="17642"/>
                  </a:lnTo>
                  <a:lnTo>
                    <a:pt x="18529" y="17208"/>
                  </a:lnTo>
                  <a:lnTo>
                    <a:pt x="18933" y="16736"/>
                  </a:lnTo>
                  <a:lnTo>
                    <a:pt x="19319" y="16265"/>
                  </a:lnTo>
                  <a:lnTo>
                    <a:pt x="19658" y="15773"/>
                  </a:lnTo>
                  <a:lnTo>
                    <a:pt x="19982" y="15266"/>
                  </a:lnTo>
                  <a:lnTo>
                    <a:pt x="20284" y="14754"/>
                  </a:lnTo>
                  <a:lnTo>
                    <a:pt x="20548" y="14211"/>
                  </a:lnTo>
                  <a:lnTo>
                    <a:pt x="20790" y="13666"/>
                  </a:lnTo>
                  <a:lnTo>
                    <a:pt x="20994" y="13105"/>
                  </a:lnTo>
                  <a:lnTo>
                    <a:pt x="21176" y="12524"/>
                  </a:lnTo>
                  <a:lnTo>
                    <a:pt x="21335" y="11943"/>
                  </a:lnTo>
                  <a:lnTo>
                    <a:pt x="21457" y="11346"/>
                  </a:lnTo>
                  <a:lnTo>
                    <a:pt x="21540" y="10743"/>
                  </a:lnTo>
                  <a:lnTo>
                    <a:pt x="21580" y="10126"/>
                  </a:lnTo>
                  <a:lnTo>
                    <a:pt x="21600" y="9509"/>
                  </a:lnTo>
                  <a:lnTo>
                    <a:pt x="21580" y="8785"/>
                  </a:lnTo>
                  <a:lnTo>
                    <a:pt x="21520" y="8076"/>
                  </a:lnTo>
                  <a:lnTo>
                    <a:pt x="21398" y="7388"/>
                  </a:lnTo>
                  <a:lnTo>
                    <a:pt x="21236" y="6718"/>
                  </a:lnTo>
                  <a:lnTo>
                    <a:pt x="21034" y="6043"/>
                  </a:lnTo>
                  <a:lnTo>
                    <a:pt x="20809" y="5388"/>
                  </a:lnTo>
                  <a:lnTo>
                    <a:pt x="20528" y="4753"/>
                  </a:lnTo>
                  <a:lnTo>
                    <a:pt x="20204" y="4136"/>
                  </a:lnTo>
                  <a:lnTo>
                    <a:pt x="19860" y="3540"/>
                  </a:lnTo>
                  <a:lnTo>
                    <a:pt x="19456" y="2958"/>
                  </a:lnTo>
                  <a:lnTo>
                    <a:pt x="19035" y="2415"/>
                  </a:lnTo>
                  <a:lnTo>
                    <a:pt x="18589" y="1866"/>
                  </a:lnTo>
                  <a:lnTo>
                    <a:pt x="18105" y="1358"/>
                  </a:lnTo>
                  <a:lnTo>
                    <a:pt x="17580" y="887"/>
                  </a:lnTo>
                  <a:lnTo>
                    <a:pt x="17031" y="433"/>
                  </a:lnTo>
                  <a:lnTo>
                    <a:pt x="16446" y="0"/>
                  </a:lnTo>
                  <a:lnTo>
                    <a:pt x="0" y="0"/>
                  </a:lnTo>
                  <a:lnTo>
                    <a:pt x="0" y="19130"/>
                  </a:lnTo>
                  <a:lnTo>
                    <a:pt x="0" y="19130"/>
                  </a:lnTo>
                  <a:lnTo>
                    <a:pt x="0" y="19130"/>
                  </a:lnTo>
                  <a:close/>
                </a:path>
              </a:pathLst>
            </a:custGeom>
            <a:solidFill>
              <a:srgbClr val="9DC3E6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57" name="曲线"/>
            <p:cNvSpPr/>
            <p:nvPr/>
          </p:nvSpPr>
          <p:spPr>
            <a:xfrm rot="21600000" flipH="1">
              <a:off x="4859871" y="28575"/>
              <a:ext cx="7338478" cy="6137271"/>
            </a:xfrm>
            <a:custGeom>
              <a:avLst/>
              <a:gdLst>
                <a:gd name="T1" fmla="*/ 0 w 21600"/>
                <a:gd name="T2" fmla="*/ 0 h 21600"/>
                <a:gd name="T3" fmla="*/ 21600 w 21600"/>
                <a:gd name="T4" fmla="*/ 21600 h 21600"/>
              </a:gdLst>
              <a:ahLst/>
              <a:cxnLst/>
              <a:rect l="T1" t="T2" r="T3" b="T4"/>
              <a:pathLst>
                <a:path w="21600" h="21600">
                  <a:moveTo>
                    <a:pt x="0" y="19130"/>
                  </a:moveTo>
                  <a:lnTo>
                    <a:pt x="0" y="19130"/>
                  </a:lnTo>
                  <a:lnTo>
                    <a:pt x="423" y="19420"/>
                  </a:lnTo>
                  <a:lnTo>
                    <a:pt x="867" y="19677"/>
                  </a:lnTo>
                  <a:lnTo>
                    <a:pt x="1333" y="19932"/>
                  </a:lnTo>
                  <a:lnTo>
                    <a:pt x="1799" y="20167"/>
                  </a:lnTo>
                  <a:lnTo>
                    <a:pt x="2280" y="20384"/>
                  </a:lnTo>
                  <a:lnTo>
                    <a:pt x="2766" y="20603"/>
                  </a:lnTo>
                  <a:lnTo>
                    <a:pt x="3272" y="20784"/>
                  </a:lnTo>
                  <a:lnTo>
                    <a:pt x="3778" y="20947"/>
                  </a:lnTo>
                  <a:lnTo>
                    <a:pt x="4281" y="21092"/>
                  </a:lnTo>
                  <a:lnTo>
                    <a:pt x="4829" y="21220"/>
                  </a:lnTo>
                  <a:lnTo>
                    <a:pt x="5355" y="21347"/>
                  </a:lnTo>
                  <a:lnTo>
                    <a:pt x="5901" y="21436"/>
                  </a:lnTo>
                  <a:lnTo>
                    <a:pt x="6447" y="21510"/>
                  </a:lnTo>
                  <a:lnTo>
                    <a:pt x="7008" y="21564"/>
                  </a:lnTo>
                  <a:lnTo>
                    <a:pt x="7576" y="21582"/>
                  </a:lnTo>
                  <a:lnTo>
                    <a:pt x="8142" y="21600"/>
                  </a:lnTo>
                  <a:lnTo>
                    <a:pt x="8849" y="21582"/>
                  </a:lnTo>
                  <a:lnTo>
                    <a:pt x="9517" y="21546"/>
                  </a:lnTo>
                  <a:lnTo>
                    <a:pt x="10205" y="21454"/>
                  </a:lnTo>
                  <a:lnTo>
                    <a:pt x="10868" y="21347"/>
                  </a:lnTo>
                  <a:lnTo>
                    <a:pt x="11516" y="21220"/>
                  </a:lnTo>
                  <a:lnTo>
                    <a:pt x="12142" y="21056"/>
                  </a:lnTo>
                  <a:lnTo>
                    <a:pt x="12770" y="20875"/>
                  </a:lnTo>
                  <a:lnTo>
                    <a:pt x="13395" y="20656"/>
                  </a:lnTo>
                  <a:lnTo>
                    <a:pt x="13983" y="20404"/>
                  </a:lnTo>
                  <a:lnTo>
                    <a:pt x="14569" y="20149"/>
                  </a:lnTo>
                  <a:lnTo>
                    <a:pt x="15132" y="19858"/>
                  </a:lnTo>
                  <a:lnTo>
                    <a:pt x="15678" y="19532"/>
                  </a:lnTo>
                  <a:lnTo>
                    <a:pt x="16204" y="19201"/>
                  </a:lnTo>
                  <a:lnTo>
                    <a:pt x="16710" y="18839"/>
                  </a:lnTo>
                  <a:lnTo>
                    <a:pt x="17193" y="18459"/>
                  </a:lnTo>
                  <a:lnTo>
                    <a:pt x="17659" y="18059"/>
                  </a:lnTo>
                  <a:lnTo>
                    <a:pt x="18105" y="17641"/>
                  </a:lnTo>
                  <a:lnTo>
                    <a:pt x="18529" y="17208"/>
                  </a:lnTo>
                  <a:lnTo>
                    <a:pt x="18933" y="16736"/>
                  </a:lnTo>
                  <a:lnTo>
                    <a:pt x="19319" y="16264"/>
                  </a:lnTo>
                  <a:lnTo>
                    <a:pt x="19658" y="15773"/>
                  </a:lnTo>
                  <a:lnTo>
                    <a:pt x="19982" y="15265"/>
                  </a:lnTo>
                  <a:lnTo>
                    <a:pt x="20284" y="14753"/>
                  </a:lnTo>
                  <a:lnTo>
                    <a:pt x="20548" y="14210"/>
                  </a:lnTo>
                  <a:lnTo>
                    <a:pt x="20790" y="13665"/>
                  </a:lnTo>
                  <a:lnTo>
                    <a:pt x="20994" y="13104"/>
                  </a:lnTo>
                  <a:lnTo>
                    <a:pt x="21176" y="12523"/>
                  </a:lnTo>
                  <a:lnTo>
                    <a:pt x="21335" y="11942"/>
                  </a:lnTo>
                  <a:lnTo>
                    <a:pt x="21457" y="11345"/>
                  </a:lnTo>
                  <a:lnTo>
                    <a:pt x="21540" y="10741"/>
                  </a:lnTo>
                  <a:lnTo>
                    <a:pt x="21580" y="10125"/>
                  </a:lnTo>
                  <a:lnTo>
                    <a:pt x="21600" y="9508"/>
                  </a:lnTo>
                  <a:lnTo>
                    <a:pt x="21580" y="8783"/>
                  </a:lnTo>
                  <a:lnTo>
                    <a:pt x="21520" y="8075"/>
                  </a:lnTo>
                  <a:lnTo>
                    <a:pt x="21398" y="7387"/>
                  </a:lnTo>
                  <a:lnTo>
                    <a:pt x="21236" y="6716"/>
                  </a:lnTo>
                  <a:lnTo>
                    <a:pt x="21034" y="6041"/>
                  </a:lnTo>
                  <a:lnTo>
                    <a:pt x="20809" y="5386"/>
                  </a:lnTo>
                  <a:lnTo>
                    <a:pt x="20528" y="4751"/>
                  </a:lnTo>
                  <a:lnTo>
                    <a:pt x="20204" y="4134"/>
                  </a:lnTo>
                  <a:lnTo>
                    <a:pt x="19860" y="3538"/>
                  </a:lnTo>
                  <a:lnTo>
                    <a:pt x="19456" y="2957"/>
                  </a:lnTo>
                  <a:lnTo>
                    <a:pt x="19035" y="2413"/>
                  </a:lnTo>
                  <a:lnTo>
                    <a:pt x="18589" y="1864"/>
                  </a:lnTo>
                  <a:lnTo>
                    <a:pt x="18105" y="1356"/>
                  </a:lnTo>
                  <a:lnTo>
                    <a:pt x="17580" y="885"/>
                  </a:lnTo>
                  <a:lnTo>
                    <a:pt x="17031" y="431"/>
                  </a:lnTo>
                  <a:lnTo>
                    <a:pt x="16446" y="0"/>
                  </a:lnTo>
                  <a:lnTo>
                    <a:pt x="0" y="0"/>
                  </a:lnTo>
                  <a:lnTo>
                    <a:pt x="0" y="19130"/>
                  </a:lnTo>
                  <a:lnTo>
                    <a:pt x="0" y="19130"/>
                  </a:lnTo>
                  <a:lnTo>
                    <a:pt x="0" y="19130"/>
                  </a:lnTo>
                  <a:close/>
                </a:path>
              </a:pathLst>
            </a:custGeom>
            <a:solidFill>
              <a:srgbClr val="9DC3E6">
                <a:alpha val="19000"/>
              </a:srgbClr>
            </a:solidFill>
            <a:ln w="12700" cap="flat" cmpd="sng">
              <a:noFill/>
              <a:prstDash val="solid"/>
              <a:miter/>
            </a:ln>
          </p:spPr>
        </p:sp>
        <p:sp>
          <p:nvSpPr>
            <p:cNvPr id="1048658" name="Прямоугольники"/>
            <p:cNvSpPr/>
            <p:nvPr/>
          </p:nvSpPr>
          <p:spPr>
            <a:xfrm>
              <a:off x="2777066" y="2292350"/>
              <a:ext cx="6805083" cy="90487"/>
            </a:xfrm>
            <a:prstGeom prst="rect">
              <a:avLst/>
            </a:prstGeom>
            <a:solidFill>
              <a:srgbClr val="248886"/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59" name="Прямоугольники"/>
            <p:cNvSpPr/>
            <p:nvPr/>
          </p:nvSpPr>
          <p:spPr>
            <a:xfrm>
              <a:off x="2777066" y="4068762"/>
              <a:ext cx="6805083" cy="90487"/>
            </a:xfrm>
            <a:prstGeom prst="rect">
              <a:avLst/>
            </a:prstGeom>
            <a:solidFill>
              <a:srgbClr val="248886"/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  <p:sp>
          <p:nvSpPr>
            <p:cNvPr id="1048660" name="Прямоугольники"/>
            <p:cNvSpPr/>
            <p:nvPr/>
          </p:nvSpPr>
          <p:spPr>
            <a:xfrm>
              <a:off x="2777066" y="3313112"/>
              <a:ext cx="6805083" cy="47624"/>
            </a:xfrm>
            <a:prstGeom prst="rect">
              <a:avLst/>
            </a:prstGeom>
            <a:solidFill>
              <a:srgbClr val="248886"/>
            </a:solidFill>
            <a:ln w="12700" cap="flat" cmpd="sng">
              <a:noFill/>
              <a:prstDash val="solid"/>
              <a:miter/>
            </a:ln>
          </p:spPr>
          <p:txBody>
            <a:bodyPr vert="horz" wrap="square" lIns="91440" tIns="45720" rIns="91440" bIns="45720" anchor="t" anchorCtr="0"/>
            <a:lstStyle/>
            <a:p>
              <a:pPr marL="0" indent="0" algn="l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lang="zh-CN" altLang="en-US" sz="1800" b="0" i="0" u="none" strike="noStrike" kern="1200" cap="none" spc="0" baseline="0">
                <a:solidFill>
                  <a:schemeClr val="tx1"/>
                </a:solidFill>
                <a:latin typeface="Droid Sans" charset="0"/>
                <a:ea typeface="Droid Sans" charset="0"/>
                <a:cs typeface="Lucida Sans" panose="020B0602030504020204"/>
              </a:endParaRPr>
            </a:p>
          </p:txBody>
        </p:sp>
      </p:grpSp>
      <p:sp>
        <p:nvSpPr>
          <p:cNvPr id="1048661" name="Текстовое поле"/>
          <p:cNvSpPr>
            <a:spLocks noGrp="1"/>
          </p:cNvSpPr>
          <p:nvPr>
            <p:ph type="ctrTitle"/>
          </p:nvPr>
        </p:nvSpPr>
        <p:spPr>
          <a:xfrm>
            <a:off x="2753783" y="2300287"/>
            <a:ext cx="6834717" cy="104933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600" b="1" i="0" u="none" strike="noStrike" kern="0" cap="none" spc="0" baseline="0">
                <a:solidFill>
                  <a:schemeClr val="tx2"/>
                </a:solidFill>
                <a:latin typeface="Times New Roman" panose="02020603050405020304" charset="0"/>
                <a:ea typeface="SimSun" panose="02010600030101010101" pitchFamily="2" charset="-122"/>
                <a:cs typeface="Lucida Sans" panose="020B0602030504020204"/>
              </a:rPr>
              <a:t>单击此处编辑母版标题样式</a:t>
            </a:r>
            <a:endParaRPr lang="zh-CN" altLang="en-US" sz="3600" b="1" i="0" u="none" strike="noStrike" kern="0" cap="none" spc="0" baseline="0">
              <a:solidFill>
                <a:schemeClr val="tx2"/>
              </a:solidFill>
              <a:latin typeface="Times New Roman" panose="02020603050405020304" charset="0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48662" name="Текстовое поле"/>
          <p:cNvSpPr>
            <a:spLocks noGrp="1"/>
          </p:cNvSpPr>
          <p:nvPr>
            <p:ph type="subTitle" idx="1"/>
          </p:nvPr>
        </p:nvSpPr>
        <p:spPr>
          <a:xfrm>
            <a:off x="2738966" y="3328987"/>
            <a:ext cx="6822018" cy="82391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zh-CN" altLang="en-US" sz="28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Lucida Sans" panose="020B0602030504020204"/>
              </a:rPr>
              <a:t>单击此处编辑母版副标题样式</a:t>
            </a:r>
            <a:endParaRPr lang="zh-CN" altLang="en-US" sz="28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48663" name="Текстовое поле"/>
          <p:cNvSpPr>
            <a:spLocks noGrp="1"/>
          </p:cNvSpPr>
          <p:nvPr>
            <p:ph type="dt"/>
          </p:nvPr>
        </p:nvSpPr>
        <p:spPr>
          <a:xfrm>
            <a:off x="618066" y="6245225"/>
            <a:ext cx="2887133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Lucida Sans" panose="020B0602030504020204"/>
              </a:rPr>
              <a:t>Date/Time</a:t>
            </a:r>
            <a:endParaRPr lang="zh-CN" altLang="en-US" sz="1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48664" name="Текстовое поле"/>
          <p:cNvSpPr>
            <a:spLocks noGrp="1"/>
          </p:cNvSpPr>
          <p:nvPr>
            <p:ph type="sldNum"/>
          </p:nvPr>
        </p:nvSpPr>
        <p:spPr>
          <a:xfrm>
            <a:off x="8866717" y="6245225"/>
            <a:ext cx="2696633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 algn="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Lucida Sans" panose="020B0602030504020204"/>
              </a:rPr>
            </a:fld>
            <a:endParaRPr lang="zh-CN" altLang="en-US" sz="1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SimSun" panose="02010600030101010101" pitchFamily="2" charset="-122"/>
              <a:cs typeface="Lucida Sans" panose="020B0602030504020204"/>
            </a:endParaRPr>
          </a:p>
        </p:txBody>
      </p:sp>
      <p:sp>
        <p:nvSpPr>
          <p:cNvPr id="1048665" name="Текстовое поле"/>
          <p:cNvSpPr>
            <a:spLocks noGrp="1"/>
          </p:cNvSpPr>
          <p:nvPr>
            <p:ph type="ftr"/>
          </p:nvPr>
        </p:nvSpPr>
        <p:spPr>
          <a:xfrm>
            <a:off x="4226983" y="6245225"/>
            <a:ext cx="3917950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endParaRPr lang="zh-CN" altLang="en-US" sz="1400" b="0" i="0" u="none" strike="noStrike" kern="0" cap="none" spc="0" baseline="0">
              <a:solidFill>
                <a:schemeClr val="tx1"/>
              </a:solidFill>
              <a:latin typeface="Times New Roman" panose="02020603050405020304" charset="0"/>
              <a:ea typeface="SimSun" panose="02010600030101010101" pitchFamily="2" charset="-122"/>
              <a:cs typeface="Lucida Sans" panose="020B06020305040202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2" name="Текстовое поле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3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4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5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Текстовое поле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1" name="Текстовое поле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3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74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590" name="Текстовое поле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591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92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3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Текстовое поле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87" name="Текстовое поле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88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9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90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08" name="Текстовое поле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09" name="Текстовое поле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0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1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2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27" name="Текстовое поле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28" name="Текстовое поле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29" name="Текстовое поле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30" name="Текстовое поле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31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2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3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7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8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69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2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Текстовое поле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16" name="Текстовое поле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17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18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9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Текстовое поле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6" name="Текстовое поле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677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1048678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9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80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Текстовое поле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7034" cy="11445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Текстовое поле"/>
          <p:cNvSpPr>
            <a:spLocks noGrp="1"/>
          </p:cNvSpPr>
          <p:nvPr>
            <p:ph type="body" idx="1"/>
          </p:nvPr>
        </p:nvSpPr>
        <p:spPr>
          <a:xfrm>
            <a:off x="609600" y="1601787"/>
            <a:ext cx="10977034" cy="452913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pPr lvl="1"/>
            <a:r>
              <a:rPr lang="zh-CN" altLang="en-US"/>
              <a:t>第二级</a:t>
            </a:r>
            <a:endParaRPr lang="en-US" altLang="zh-CN"/>
          </a:p>
          <a:p>
            <a:pPr lvl="2"/>
            <a:r>
              <a:rPr lang="zh-CN" altLang="en-US"/>
              <a:t>第三级</a:t>
            </a:r>
            <a:endParaRPr lang="en-US" altLang="zh-CN"/>
          </a:p>
          <a:p>
            <a:pPr lvl="3"/>
            <a:r>
              <a:rPr lang="zh-CN" altLang="en-US"/>
              <a:t>第四级</a:t>
            </a:r>
            <a:endParaRPr lang="en-US" altLang="zh-CN"/>
          </a:p>
          <a:p>
            <a:pPr lvl="4"/>
            <a:r>
              <a:rPr lang="zh-CN" altLang="en-US"/>
              <a:t>第五级</a:t>
            </a:r>
            <a:endParaRPr lang="en-US" altLang="zh-CN"/>
          </a:p>
          <a:p>
            <a:pPr lvl="4"/>
            <a:r>
              <a:rPr lang="zh-CN" altLang="en-US"/>
              <a:t>第六级</a:t>
            </a:r>
            <a:endParaRPr lang="en-US" altLang="zh-CN"/>
          </a:p>
          <a:p>
            <a:pPr lvl="4"/>
            <a:r>
              <a:rPr lang="zh-CN" altLang="en-US"/>
              <a:t>第七级</a:t>
            </a:r>
            <a:endParaRPr lang="en-US" altLang="zh-CN"/>
          </a:p>
          <a:p>
            <a:pPr lvl="4"/>
            <a:r>
              <a:rPr lang="zh-CN" altLang="en-US"/>
              <a:t>第八级</a:t>
            </a:r>
            <a:endParaRPr lang="zh-CN" altLang="en-US"/>
          </a:p>
        </p:txBody>
      </p:sp>
      <p:sp>
        <p:nvSpPr>
          <p:cNvPr id="1048578" name="Текстовое поле"/>
          <p:cNvSpPr>
            <a:spLocks noGrp="1"/>
          </p:cNvSpPr>
          <p:nvPr>
            <p:ph type="dt"/>
          </p:nvPr>
        </p:nvSpPr>
        <p:spPr>
          <a:xfrm>
            <a:off x="618066" y="6245225"/>
            <a:ext cx="2887133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>
              <a:buNone/>
            </a:pPr>
            <a:r>
              <a:rPr lang="en-US" altLang="zh-CN" sz="1400"/>
              <a:t>Date/Time</a:t>
            </a:r>
            <a:endParaRPr lang="zh-CN" altLang="en-US" sz="1400"/>
          </a:p>
        </p:txBody>
      </p:sp>
      <p:sp>
        <p:nvSpPr>
          <p:cNvPr id="1048579" name="Текстовое поле"/>
          <p:cNvSpPr>
            <a:spLocks noGrp="1"/>
          </p:cNvSpPr>
          <p:nvPr>
            <p:ph type="ftr"/>
          </p:nvPr>
        </p:nvSpPr>
        <p:spPr>
          <a:xfrm>
            <a:off x="4226983" y="6245225"/>
            <a:ext cx="3917950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 algn="ctr">
              <a:buNone/>
            </a:pPr>
            <a:endParaRPr lang="zh-CN" altLang="en-US" sz="1400"/>
          </a:p>
        </p:txBody>
      </p:sp>
      <p:sp>
        <p:nvSpPr>
          <p:cNvPr id="1048580" name="Текстовое поле"/>
          <p:cNvSpPr>
            <a:spLocks noGrp="1"/>
          </p:cNvSpPr>
          <p:nvPr>
            <p:ph type="sldNum"/>
          </p:nvPr>
        </p:nvSpPr>
        <p:spPr>
          <a:xfrm>
            <a:off x="8866717" y="6245225"/>
            <a:ext cx="2696633" cy="476249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marL="0" indent="0" algn="r">
              <a:buNone/>
            </a:pPr>
            <a:fld id="{CAD2D6BD-DE1B-4B5F-8B41-2702339687B9}" type="slidenum">
              <a:rPr lang="en-US" altLang="zh-CN" sz="1400" b="0" i="0" u="none" strike="noStrike" kern="0" cap="none" spc="0" baseline="0">
                <a:solidFill>
                  <a:schemeClr val="tx1"/>
                </a:solidFill>
                <a:latin typeface="Times New Roman" panose="02020603050405020304" charset="0"/>
                <a:ea typeface="SimSun" panose="02010600030101010101" pitchFamily="2" charset="-122"/>
                <a:cs typeface="Lucida Sans" panose="020B0602030504020204"/>
              </a:rPr>
            </a:fld>
            <a:endParaRPr lang="zh-CN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indent="0" algn="ctr" defTabSz="914400" rtl="0" eaLnBrk="1" fontAlgn="base" latinLnBrk="0" hangingPunct="0">
        <a:lnSpc>
          <a:spcPct val="100000"/>
        </a:lnSpc>
        <a:spcBef>
          <a:spcPts val="0"/>
        </a:spcBef>
        <a:spcAft>
          <a:spcPts val="0"/>
        </a:spcAft>
        <a:buNone/>
        <a:defRPr sz="4400" b="0" i="0" u="none" baseline="0">
          <a:solidFill>
            <a:schemeClr val="tx2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1pPr>
    </p:titleStyle>
    <p:bodyStyle>
      <a:lvl1pPr marL="342900" indent="-3429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32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1pPr>
      <a:lvl2pPr marL="742950" indent="-28575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–"/>
        <a:defRPr sz="28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2pPr>
      <a:lvl3pPr marL="11430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4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3pPr>
      <a:lvl4pPr marL="16002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–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4pPr>
      <a:lvl5pPr marL="20574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5pPr>
      <a:lvl6pPr marL="20574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6pPr>
      <a:lvl7pPr marL="20574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7pPr>
      <a:lvl8pPr marL="20574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8pPr>
      <a:lvl9pPr marL="2057400" indent="-228600" algn="l" defTabSz="914400" rtl="0" eaLnBrk="1" fontAlgn="base" latinLnBrk="0" hangingPunct="0">
        <a:lnSpc>
          <a:spcPct val="100000"/>
        </a:lnSpc>
        <a:spcBef>
          <a:spcPct val="20000"/>
        </a:spcBef>
        <a:spcAft>
          <a:spcPts val="0"/>
        </a:spcAft>
        <a:buSzPct val="100000"/>
        <a:buFont typeface="SimSun" panose="02010600030101010101" pitchFamily="2" charset="-122"/>
        <a:buChar char="•"/>
        <a:defRPr sz="2000" b="0" i="0" u="none" baseline="0">
          <a:solidFill>
            <a:schemeClr val="tx1"/>
          </a:solidFill>
          <a:latin typeface="Times New Roman" panose="02020603050405020304" charset="0"/>
          <a:ea typeface="SimSun" panose="02010600030101010101" pitchFamily="2" charset="-122"/>
          <a:cs typeface="Times New Roman" panose="0202060305040502030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hyperlink" Target="https://ru.wikipedia.org/wiki/%D0%A1%D0%B0%D0%BC%D0%B0%D1%80%D1%81%D0%BA%D0%B0%D1%8F_%D0%9B%D1%83%D0%BA%D0%B0" TargetMode="External"/><Relationship Id="rId1" Type="http://schemas.openxmlformats.org/officeDocument/2006/relationships/hyperlink" Target="https://ru.wikipedia.org/wiki/%D0%92%D0%BE%D0%BB%D0%B3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4" descr="logo-small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62630" y="1159760"/>
            <a:ext cx="4491969" cy="4194835"/>
          </a:xfrm>
          <a:prstGeom prst="rect">
            <a:avLst/>
          </a:prstGeom>
        </p:spPr>
      </p:pic>
      <p:sp>
        <p:nvSpPr>
          <p:cNvPr id="1048584" name="Текстовое поле" descr="Нажмите дважды, чтобы добавить заголовок "/>
          <p:cNvSpPr>
            <a:spLocks noGrp="1"/>
          </p:cNvSpPr>
          <p:nvPr>
            <p:ph type="ctrTitle"/>
          </p:nvPr>
        </p:nvSpPr>
        <p:spPr>
          <a:xfrm>
            <a:off x="4530811" y="1510304"/>
            <a:ext cx="7339914" cy="2387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Анализ качества оказания акушерской помощи на самостоятельном приеме</a:t>
            </a:r>
            <a:b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</a:br>
            <a: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в районной поликлинике.</a:t>
            </a:r>
            <a:b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</a:br>
            <a: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Опыт работы</a:t>
            </a:r>
            <a:b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</a:br>
            <a:r>
              <a:rPr lang="ru-RU" altLang="zh-CN" sz="3200" b="1" i="0" u="none" strike="noStrike" kern="0" cap="none" spc="0" baseline="0" dirty="0" smtClean="0">
                <a:solidFill>
                  <a:schemeClr val="tx2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ГБУЗ СО «Волжская РКБ»</a:t>
            </a:r>
            <a:endParaRPr lang="zh-CN" altLang="en-US" sz="3200" b="1" i="0" u="none" strike="noStrike" kern="0" cap="none" spc="0" baseline="0" dirty="0">
              <a:solidFill>
                <a:schemeClr val="tx2"/>
              </a:solidFill>
              <a:latin typeface="Times New Roman" panose="02020603050405020304" charset="0"/>
              <a:ea typeface="Roboto" charset="0"/>
              <a:cs typeface="Times New Roman" panose="02020603050405020304" charset="0"/>
            </a:endParaRPr>
          </a:p>
        </p:txBody>
      </p:sp>
      <p:sp>
        <p:nvSpPr>
          <p:cNvPr id="1048585" name="Текстовое поле" descr="Чтобы добавить подзаголовок, дважды нажмите здесь "/>
          <p:cNvSpPr>
            <a:spLocks noGrp="1"/>
          </p:cNvSpPr>
          <p:nvPr>
            <p:ph type="subTitle" idx="1"/>
          </p:nvPr>
        </p:nvSpPr>
        <p:spPr>
          <a:xfrm>
            <a:off x="7109254" y="4971303"/>
            <a:ext cx="4972823" cy="16557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1800" b="1" dirty="0" smtClean="0"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П</a:t>
            </a:r>
            <a:r>
              <a:rPr lang="en-US" altLang="zh-CN" sz="1800" b="1" i="0" u="none" strike="noStrike" kern="0" cap="none" spc="0" baseline="0" dirty="0" err="1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одготовили</a:t>
            </a:r>
            <a:r>
              <a:rPr lang="ru-RU" altLang="zh-CN" sz="1800" dirty="0" smtClean="0"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:</a:t>
            </a:r>
            <a:endParaRPr lang="ru-RU" altLang="zh-CN" sz="1800" dirty="0" smtClean="0">
              <a:latin typeface="Times New Roman" panose="02020603050405020304" charset="0"/>
              <a:ea typeface="Roboto" charset="0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ru-RU" altLang="zh-CN" sz="1800" dirty="0" smtClean="0"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</a:t>
            </a:r>
            <a:r>
              <a:rPr lang="en-US" altLang="zh-CN" sz="1800" b="1" i="0" u="none" strike="noStrike" kern="0" cap="none" spc="0" baseline="0" dirty="0" err="1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Ванюшина</a:t>
            </a:r>
            <a:r>
              <a:rPr lang="en-US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К</a:t>
            </a:r>
            <a:r>
              <a:rPr lang="ru-RU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.</a:t>
            </a:r>
            <a:r>
              <a:rPr lang="en-US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А</a:t>
            </a:r>
            <a:r>
              <a:rPr lang="ru-RU" altLang="zh-CN" sz="1800" b="0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– акушерка поликлиники Южный город 2</a:t>
            </a:r>
            <a:endParaRPr lang="en-US" altLang="zh-CN" sz="1800" b="0" i="0" u="none" strike="noStrike" kern="0" cap="none" spc="0" baseline="0" dirty="0">
              <a:solidFill>
                <a:schemeClr val="tx1"/>
              </a:solidFill>
              <a:latin typeface="Times New Roman" panose="02020603050405020304" charset="0"/>
              <a:ea typeface="Roboto" charset="0"/>
              <a:cs typeface="Times New Roman" panose="02020603050405020304" charset="0"/>
            </a:endParaRPr>
          </a:p>
          <a:p>
            <a:pPr marL="0" indent="0" algn="ctr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</a:pPr>
            <a:r>
              <a:rPr lang="en-US" altLang="zh-CN" sz="1800" b="1" i="0" u="none" strike="noStrike" kern="0" cap="none" spc="0" baseline="0" dirty="0" err="1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Петрушина</a:t>
            </a:r>
            <a:r>
              <a:rPr lang="en-US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А</a:t>
            </a:r>
            <a:r>
              <a:rPr lang="ru-RU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.</a:t>
            </a:r>
            <a:r>
              <a:rPr lang="en-US" altLang="zh-CN" sz="1800" b="1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С</a:t>
            </a:r>
            <a:r>
              <a:rPr lang="ru-RU" altLang="zh-CN" sz="1800" b="0" i="0" u="none" strike="noStrike" kern="0" cap="none" spc="0" baseline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– старшая медицинская</a:t>
            </a:r>
            <a:r>
              <a:rPr lang="ru-RU" altLang="zh-CN" sz="1800" b="0" i="0" u="none" strike="noStrike" kern="0" cap="none" spc="0" dirty="0" smtClean="0">
                <a:solidFill>
                  <a:schemeClr val="tx1"/>
                </a:solidFill>
                <a:latin typeface="Times New Roman" panose="02020603050405020304" charset="0"/>
                <a:ea typeface="Roboto" charset="0"/>
                <a:cs typeface="Times New Roman" panose="02020603050405020304" charset="0"/>
              </a:rPr>
              <a:t> сестра поликлиники Южный город 2</a:t>
            </a:r>
            <a:endParaRPr lang="zh-CN" altLang="en-US" sz="1800" b="0" i="0" u="none" strike="noStrike" kern="0" cap="none" spc="0" baseline="0" dirty="0">
              <a:solidFill>
                <a:schemeClr val="tx1"/>
              </a:solidFill>
              <a:latin typeface="Times New Roman" panose="02020603050405020304" charset="0"/>
              <a:ea typeface="Roboto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Заголовок 1"/>
          <p:cNvSpPr>
            <a:spLocks noGrp="1"/>
          </p:cNvSpPr>
          <p:nvPr>
            <p:ph type="title"/>
          </p:nvPr>
        </p:nvSpPr>
        <p:spPr>
          <a:xfrm>
            <a:off x="255640" y="164896"/>
            <a:ext cx="11100618" cy="769169"/>
          </a:xfrm>
        </p:spPr>
        <p:txBody>
          <a:bodyPr/>
          <a:lstStyle/>
          <a:p>
            <a:pPr algn="ctr"/>
            <a:r>
              <a:rPr lang="ru-RU" dirty="0" smtClean="0"/>
              <a:t>Анализ оказываемой акушерской помощи в поликлинике</a:t>
            </a:r>
            <a:br>
              <a:rPr lang="ru-RU" dirty="0" smtClean="0"/>
            </a:br>
            <a:r>
              <a:rPr lang="ru-RU" dirty="0" smtClean="0"/>
              <a:t> Южный город 2</a:t>
            </a:r>
            <a:endParaRPr lang="ru-RU" dirty="0"/>
          </a:p>
        </p:txBody>
      </p:sp>
      <p:sp>
        <p:nvSpPr>
          <p:cNvPr id="1048622" name="Содержимое 2"/>
          <p:cNvSpPr>
            <a:spLocks noGrp="1"/>
          </p:cNvSpPr>
          <p:nvPr>
            <p:ph idx="1"/>
          </p:nvPr>
        </p:nvSpPr>
        <p:spPr>
          <a:xfrm>
            <a:off x="393167" y="998875"/>
            <a:ext cx="10825316" cy="5250425"/>
          </a:xfrm>
        </p:spPr>
        <p:txBody>
          <a:bodyPr numCol="2"/>
          <a:lstStyle/>
          <a:p>
            <a:pPr algn="ctr">
              <a:buNone/>
            </a:pPr>
            <a:r>
              <a:rPr lang="ru-RU" sz="1400" b="1" u="sng" dirty="0" smtClean="0"/>
              <a:t>1.Возрастные группы анкетируемых</a:t>
            </a:r>
            <a:r>
              <a:rPr lang="ru-RU" sz="1400" b="1" dirty="0" smtClean="0"/>
              <a:t>:</a:t>
            </a:r>
            <a:endParaRPr lang="ru-RU" sz="1400" b="1" dirty="0" smtClean="0"/>
          </a:p>
          <a:p>
            <a:pPr algn="ctr">
              <a:buNone/>
            </a:pPr>
            <a:r>
              <a:rPr lang="ru-RU" sz="1400" dirty="0" smtClean="0"/>
              <a:t> 18 – 25 – 45 %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25 – 45  - 15 %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45 и старше – 10 %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2. Беременные 30 %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b="1" u="sng" dirty="0" smtClean="0"/>
              <a:t>3. Как часто вы обращались за мед. помощью в поликлинику Южный город 2?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Плановый осмотр 1 раз в год – 45 %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Диспансерное наблюдение 2 раза в год – 25 %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Наблюдение по беременности – 30 %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4. Сколько по времени вы ожидали приема доктора (указать в минутах)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5 – 15 мин   15 %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15 – 25 мин  65 %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25 – 35 мин  20 %</a:t>
            </a:r>
            <a:endParaRPr lang="ru-RU" sz="1400" dirty="0" smtClean="0"/>
          </a:p>
          <a:p>
            <a:pPr algn="ctr">
              <a:buAutoNum type="arabicPeriod" startAt="5"/>
            </a:pPr>
            <a:r>
              <a:rPr lang="ru-RU" sz="1400" b="1" u="sng" dirty="0" smtClean="0"/>
              <a:t>Оцените качество оказанной акушерской помощи на приеме: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0 – 2 баллов 10 %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3-4 балла 73 %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5 баллов 17 %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6. Оцените компетентность врача: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0 – 2 баллов 8 %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3-4 балла 84 %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5 баллов 8 %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 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7. Оцените компетентность акушерки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0 – 2 баллов 7 %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3-4 балла 69 %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5 баллов 24 %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8. Доступность записи к врачу акушер – гинекологу: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1-3 дня   25 %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4-7 дней  57%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8-10 дней  18 %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9. Порекомендуете ли вы для посещения поликлинику Южного города 2 близким и друзьям ?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600" dirty="0" smtClean="0"/>
              <a:t> да    			65 %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нет   			13 %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Затрудняюсь ответить                22 % </a:t>
            </a: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> </a:t>
            </a:r>
            <a:endParaRPr lang="ru-RU" sz="1200" dirty="0"/>
          </a:p>
        </p:txBody>
      </p:sp>
      <p:pic>
        <p:nvPicPr>
          <p:cNvPr id="5" name="Рисунок 4" descr="e6mMCC_ER60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5824" y="0"/>
            <a:ext cx="3489360" cy="19627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Содержимое 5"/>
          <p:cNvGraphicFramePr>
            <a:graphicFrameLocks noGrp="1"/>
          </p:cNvGraphicFramePr>
          <p:nvPr>
            <p:ph idx="1"/>
          </p:nvPr>
        </p:nvGraphicFramePr>
        <p:xfrm>
          <a:off x="393291" y="363795"/>
          <a:ext cx="11513574" cy="612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Содержимое 6"/>
          <p:cNvSpPr>
            <a:spLocks noGrp="1"/>
          </p:cNvSpPr>
          <p:nvPr>
            <p:ph idx="1"/>
          </p:nvPr>
        </p:nvSpPr>
        <p:spPr>
          <a:xfrm>
            <a:off x="3873909" y="432620"/>
            <a:ext cx="7702891" cy="5963776"/>
          </a:xfrm>
        </p:spPr>
        <p:txBody>
          <a:bodyPr/>
          <a:lstStyle/>
          <a:p>
            <a:pPr marL="1828800" lvl="4" indent="0">
              <a:buNone/>
            </a:pPr>
            <a:endParaRPr lang="ru-RU" altLang="zh-CN" sz="1800" dirty="0" smtClean="0"/>
          </a:p>
          <a:p>
            <a:pPr marL="1828800" lvl="4" indent="0" algn="ctr">
              <a:buNone/>
            </a:pPr>
            <a:endParaRPr lang="ru-RU" altLang="zh-CN" sz="1600" dirty="0" smtClean="0"/>
          </a:p>
          <a:p>
            <a:pPr marL="1828800" lvl="4" indent="0" algn="ctr">
              <a:buNone/>
            </a:pPr>
            <a:r>
              <a:rPr lang="ru-RU" altLang="zh-CN" sz="1600" dirty="0" smtClean="0"/>
              <a:t>	В связи с отсутствием докторов </a:t>
            </a:r>
            <a:r>
              <a:rPr lang="ru-RU" altLang="zh-CN" sz="1600" dirty="0" err="1" smtClean="0"/>
              <a:t>акушер-гинекологов</a:t>
            </a:r>
            <a:r>
              <a:rPr lang="ru-RU" altLang="zh-CN" sz="1600" dirty="0" smtClean="0"/>
              <a:t> в каждом подразделении, возникает необходимость выезда доктора по этим подразделениям.</a:t>
            </a:r>
            <a:endParaRPr lang="ru-RU" altLang="zh-CN" sz="1600" dirty="0" smtClean="0"/>
          </a:p>
          <a:p>
            <a:pPr marL="1828800" lvl="4" indent="0" algn="ctr">
              <a:buNone/>
            </a:pPr>
            <a:r>
              <a:rPr lang="ru-RU" altLang="zh-CN" sz="1600" dirty="0" smtClean="0"/>
              <a:t>	Для разгрузки врача  в Поликлинике Южный город 2 при выезде, был организован самостоятельный прием акушерки, следуя принципам </a:t>
            </a:r>
            <a:r>
              <a:rPr lang="ru-RU" altLang="zh-CN" sz="1600" dirty="0" err="1" smtClean="0"/>
              <a:t>пациентоориентированности</a:t>
            </a:r>
            <a:r>
              <a:rPr lang="ru-RU" altLang="zh-CN" sz="1600" dirty="0" smtClean="0"/>
              <a:t>:</a:t>
            </a:r>
            <a:endParaRPr lang="ru-RU" altLang="zh-CN" sz="1600" dirty="0" smtClean="0"/>
          </a:p>
          <a:p>
            <a:pPr marL="1828800" lvl="4" indent="0" algn="ctr">
              <a:buFontTx/>
              <a:buChar char="-"/>
            </a:pPr>
            <a:r>
              <a:rPr lang="ru-RU" altLang="zh-CN" sz="1600" dirty="0" smtClean="0"/>
              <a:t>открыто расписание на акушерку для самостоятельного приема пациентов (прием ведется параллельно с доктором, при отсутствии доктора – самостоятельно);</a:t>
            </a:r>
            <a:endParaRPr lang="ru-RU" altLang="zh-CN" sz="1600" dirty="0" smtClean="0"/>
          </a:p>
          <a:p>
            <a:pPr marL="1828800" lvl="4" indent="0" algn="ctr">
              <a:buFontTx/>
              <a:buChar char="-"/>
            </a:pPr>
            <a:r>
              <a:rPr lang="ru-RU" altLang="zh-CN" sz="1600" dirty="0" smtClean="0"/>
              <a:t> ежедневное расписание для записи на КТГ(</a:t>
            </a:r>
            <a:r>
              <a:rPr lang="ru-RU" altLang="zh-CN" sz="1600" dirty="0" err="1" smtClean="0"/>
              <a:t>кардиотокография</a:t>
            </a:r>
            <a:r>
              <a:rPr lang="ru-RU" altLang="zh-CN" sz="1600" dirty="0" smtClean="0"/>
              <a:t>) беременных;</a:t>
            </a:r>
            <a:endParaRPr lang="ru-RU" altLang="zh-CN" sz="1600" dirty="0" smtClean="0"/>
          </a:p>
          <a:p>
            <a:pPr marL="1828800" lvl="4" indent="0" algn="ctr">
              <a:buFontTx/>
              <a:buChar char="-"/>
            </a:pPr>
            <a:r>
              <a:rPr lang="ru-RU" altLang="zh-CN" sz="1600" dirty="0" smtClean="0"/>
              <a:t>распределены обязанности и полномочия акушерки для ведения самостоятельного приема.</a:t>
            </a:r>
            <a:endParaRPr lang="ru-RU" sz="1800" dirty="0"/>
          </a:p>
        </p:txBody>
      </p:sp>
      <p:pic>
        <p:nvPicPr>
          <p:cNvPr id="2097157" name="Рисунок 3" descr="photo_2025-05-16_21-15-2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19433" y="417052"/>
            <a:ext cx="4469376" cy="59591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609600" y="184560"/>
            <a:ext cx="10977034" cy="1144587"/>
          </a:xfrm>
        </p:spPr>
        <p:txBody>
          <a:bodyPr/>
          <a:lstStyle/>
          <a:p>
            <a:r>
              <a:rPr lang="ru-RU" sz="3600" dirty="0" smtClean="0"/>
              <a:t>Обязанности акушерки на самостоятельном приеме</a:t>
            </a:r>
            <a:endParaRPr lang="ru-RU" sz="3600" dirty="0"/>
          </a:p>
        </p:txBody>
      </p:sp>
      <p:sp>
        <p:nvSpPr>
          <p:cNvPr id="1048625" name="Содержимое 2"/>
          <p:cNvSpPr>
            <a:spLocks noGrp="1"/>
          </p:cNvSpPr>
          <p:nvPr>
            <p:ph idx="1"/>
          </p:nvPr>
        </p:nvSpPr>
        <p:spPr>
          <a:xfrm>
            <a:off x="-934065" y="1365812"/>
            <a:ext cx="7535743" cy="4529137"/>
          </a:xfrm>
        </p:spPr>
        <p:txBody>
          <a:bodyPr/>
          <a:lstStyle/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Взятие мазков на степень чистоты;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ВПЧ(вирус папилломы человека): 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Цитологическое исследование;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 Проведение диспансеризации репродуктивного здоровья ,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Выписка анализов;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Запись на исследования;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 Внесение результатов анализов в карты, систему ЕМИАС;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Плановый осмотр беременных при нормальном течении беременности;</a:t>
            </a:r>
            <a:endParaRPr lang="ru-RU" altLang="zh-CN" sz="1800" dirty="0" smtClean="0"/>
          </a:p>
          <a:p>
            <a:pPr marL="2171700" lvl="4" indent="-342900" algn="ctr">
              <a:buFont typeface="+mj-lt"/>
              <a:buAutoNum type="arabicPeriod"/>
            </a:pPr>
            <a:r>
              <a:rPr lang="ru-RU" altLang="zh-CN" sz="1800" dirty="0" smtClean="0"/>
              <a:t>Осуществление патронажа родильницы ( приглашение на плановой осмотр после родов, выход на дом при необходимости, контрольные телефонные  звонки).</a:t>
            </a:r>
            <a:endParaRPr lang="zh-CN" altLang="en-US" sz="1800" dirty="0" smtClean="0"/>
          </a:p>
          <a:p>
            <a:endParaRPr lang="ru-RU" dirty="0"/>
          </a:p>
        </p:txBody>
      </p:sp>
      <p:pic>
        <p:nvPicPr>
          <p:cNvPr id="2097158" name="Рисунок 9" descr="photo_2025-05-16_21-15-39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943418" y="1170037"/>
            <a:ext cx="3926758" cy="52356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50522_170135_575.jpg"/>
          <p:cNvPicPr>
            <a:picLocks noGrp="1" noChangeAspect="1"/>
          </p:cNvPicPr>
          <p:nvPr>
            <p:ph type="pic" idx="1"/>
          </p:nvPr>
        </p:nvPicPr>
        <p:blipFill>
          <a:blip r:embed="rId1" cstate="print"/>
          <a:srcRect t="21875" b="21875"/>
          <a:stretch>
            <a:fillRect/>
          </a:stretch>
        </p:blipFill>
        <p:spPr>
          <a:xfrm>
            <a:off x="5636700" y="2333420"/>
            <a:ext cx="4033547" cy="302516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20571" y="569196"/>
            <a:ext cx="7528693" cy="1721720"/>
          </a:xfrm>
        </p:spPr>
        <p:txBody>
          <a:bodyPr/>
          <a:lstStyle/>
          <a:p>
            <a:pPr marL="0" lvl="4"/>
            <a:r>
              <a:rPr lang="ru-RU" altLang="zh-CN" sz="3600" dirty="0" smtClean="0">
                <a:solidFill>
                  <a:schemeClr val="accent6">
                    <a:lumMod val="50000"/>
                  </a:schemeClr>
                </a:solidFill>
              </a:rPr>
              <a:t>Плановый осмотр беременных при нормальном течении беременности</a:t>
            </a:r>
            <a:endParaRPr lang="ru-RU" altLang="zh-CN" sz="36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IMG_20250522_170135_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7695" y="1848463"/>
            <a:ext cx="3263081" cy="43507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hoto_2025-05-22_20-24-27.jpg"/>
          <p:cNvPicPr>
            <a:picLocks noChangeAspect="1"/>
          </p:cNvPicPr>
          <p:nvPr/>
        </p:nvPicPr>
        <p:blipFill>
          <a:blip r:embed="rId1" cstate="print"/>
          <a:srcRect r="16025"/>
          <a:stretch>
            <a:fillRect/>
          </a:stretch>
        </p:blipFill>
        <p:spPr>
          <a:xfrm>
            <a:off x="250107" y="1337186"/>
            <a:ext cx="3377996" cy="5363497"/>
          </a:xfrm>
          <a:prstGeom prst="rect">
            <a:avLst/>
          </a:prstGeom>
        </p:spPr>
      </p:pic>
      <p:pic>
        <p:nvPicPr>
          <p:cNvPr id="5" name="Рисунок 4" descr="photo_2025-05-22_20-24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0802" y="2045109"/>
            <a:ext cx="3491681" cy="46555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0142" y="162598"/>
            <a:ext cx="10441858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/>
            <a:r>
              <a:rPr lang="ru-RU" altLang="zh-CN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Осуществление патронажа родильницы ( приглашение на плановой осмотр после родов, выход на дом,  при необходимости контрольные телефонные  звонки).</a:t>
            </a:r>
            <a:endParaRPr lang="zh-CN" altLang="en-US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Объект 5"/>
          <p:cNvSpPr>
            <a:spLocks noGrp="1"/>
          </p:cNvSpPr>
          <p:nvPr>
            <p:ph sz="half" idx="2"/>
          </p:nvPr>
        </p:nvSpPr>
        <p:spPr>
          <a:xfrm>
            <a:off x="6730182" y="257584"/>
            <a:ext cx="4040188" cy="6231705"/>
          </a:xfrm>
        </p:spPr>
        <p:txBody>
          <a:bodyPr/>
          <a:lstStyle/>
          <a:p>
            <a:pPr algn="ctr">
              <a:buNone/>
            </a:pPr>
            <a:r>
              <a:rPr lang="ru-RU" sz="1200" b="1" dirty="0" smtClean="0"/>
              <a:t>КАЧЕСТВО ОКАЗАНИЯ МЕД.ПОМОЩИ АКУШЕРКОЙ</a:t>
            </a:r>
            <a:endParaRPr lang="ru-RU" sz="1200" b="1" dirty="0" smtClean="0"/>
          </a:p>
          <a:p>
            <a:pPr algn="ctr">
              <a:buFont typeface="+mj-lt"/>
              <a:buAutoNum type="arabicPeriod"/>
            </a:pPr>
            <a:r>
              <a:rPr lang="ru-RU" sz="1200" b="1" u="sng" dirty="0" smtClean="0"/>
              <a:t>Укажите ваш возраст:</a:t>
            </a:r>
            <a:endParaRPr lang="ru-RU" sz="1200" b="1" u="sng" dirty="0" smtClean="0"/>
          </a:p>
          <a:p>
            <a:pPr algn="ctr">
              <a:buNone/>
            </a:pPr>
            <a:r>
              <a:rPr lang="ru-RU" sz="1200" dirty="0" smtClean="0"/>
              <a:t> - 18 – 25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 - 25 – 45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 - 45 и старше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2. </a:t>
            </a:r>
            <a:r>
              <a:rPr lang="ru-RU" sz="1200" b="1" u="sng" dirty="0" smtClean="0"/>
              <a:t>Есть у вас беременность?</a:t>
            </a:r>
            <a:endParaRPr lang="ru-RU" sz="1200" b="1" u="sng" dirty="0" smtClean="0"/>
          </a:p>
          <a:p>
            <a:pPr algn="ctr">
              <a:buNone/>
            </a:pPr>
            <a:r>
              <a:rPr lang="ru-RU" sz="1200" dirty="0" smtClean="0"/>
              <a:t>      ДА                          НЕТ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3. Сколько по времени вы ожидали приема акушерки  (указать в минутах).</a:t>
            </a:r>
            <a:endParaRPr lang="ru-RU" sz="1200" b="1" dirty="0" smtClean="0"/>
          </a:p>
          <a:p>
            <a:pPr algn="ctr">
              <a:buNone/>
            </a:pPr>
            <a:r>
              <a:rPr lang="ru-RU" sz="1200" b="1" dirty="0" smtClean="0"/>
              <a:t>___________________________</a:t>
            </a:r>
            <a:endParaRPr lang="ru-RU" sz="1200" b="1" dirty="0" smtClean="0"/>
          </a:p>
          <a:p>
            <a:pPr algn="ctr">
              <a:buNone/>
            </a:pPr>
            <a:r>
              <a:rPr lang="ru-RU" sz="1200" b="1" dirty="0" smtClean="0"/>
              <a:t>4. Удовлетворены ли вы качеством  оказанной мед. помощи на  самостоятельном приеме у акушерки:</a:t>
            </a:r>
            <a:endParaRPr lang="ru-RU" sz="1200" b="1" dirty="0" smtClean="0"/>
          </a:p>
          <a:p>
            <a:pPr algn="ctr">
              <a:buNone/>
            </a:pPr>
            <a:r>
              <a:rPr lang="ru-RU" sz="1200" dirty="0" smtClean="0"/>
              <a:t>да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нет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Затрудняюсь ответить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5. </a:t>
            </a:r>
            <a:r>
              <a:rPr lang="ru-RU" sz="1200" b="1" dirty="0" smtClean="0"/>
              <a:t>Оцените </a:t>
            </a:r>
            <a:r>
              <a:rPr lang="ru-RU" sz="1200" b="1" dirty="0" smtClean="0"/>
              <a:t>компетентность акушерки</a:t>
            </a:r>
            <a:endParaRPr lang="ru-RU" sz="1200" b="1" dirty="0" smtClean="0"/>
          </a:p>
          <a:p>
            <a:pPr algn="ctr">
              <a:buNone/>
            </a:pPr>
            <a:r>
              <a:rPr lang="ru-RU" sz="1200" dirty="0" smtClean="0"/>
              <a:t>           0         1       2        3        4         5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6.Устраивает ли вас распределение  приемов акушерки  и врача ?</a:t>
            </a:r>
            <a:endParaRPr lang="ru-RU" sz="1200" b="1" dirty="0" smtClean="0"/>
          </a:p>
          <a:p>
            <a:pPr algn="ctr">
              <a:buNone/>
            </a:pPr>
            <a:r>
              <a:rPr lang="ru-RU" sz="1200" dirty="0" smtClean="0"/>
              <a:t>Да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Нет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Затрудняюсь ответить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7. Доступность записи к врачу акушер – гинекологу:</a:t>
            </a:r>
            <a:endParaRPr lang="ru-RU" sz="1200" b="1" dirty="0" smtClean="0"/>
          </a:p>
          <a:p>
            <a:pPr algn="ctr">
              <a:buNone/>
            </a:pPr>
            <a:r>
              <a:rPr lang="ru-RU" sz="1200" dirty="0" smtClean="0"/>
              <a:t>1-3 дня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4-7 дней  </a:t>
            </a:r>
            <a:endParaRPr lang="ru-RU" sz="1200" dirty="0" smtClean="0"/>
          </a:p>
          <a:p>
            <a:pPr algn="ctr">
              <a:buNone/>
            </a:pPr>
            <a:r>
              <a:rPr lang="ru-RU" sz="1200" dirty="0" smtClean="0"/>
              <a:t>8-10 дней  </a:t>
            </a:r>
            <a:endParaRPr lang="ru-RU" sz="1200" dirty="0" smtClean="0"/>
          </a:p>
          <a:p>
            <a:pPr algn="ctr">
              <a:buNone/>
            </a:pPr>
            <a:r>
              <a:rPr lang="ru-RU" sz="1200" b="1" dirty="0" smtClean="0"/>
              <a:t> </a:t>
            </a:r>
            <a:endParaRPr lang="ru-RU" sz="1200" b="1" dirty="0" smtClean="0"/>
          </a:p>
          <a:p>
            <a:pPr algn="ctr">
              <a:buNone/>
            </a:pPr>
            <a:endParaRPr lang="ru-RU" sz="1200" dirty="0" smtClean="0"/>
          </a:p>
          <a:p>
            <a:pPr algn="ctr">
              <a:buNone/>
            </a:pPr>
            <a:endParaRPr lang="ru-RU" sz="1050" dirty="0" smtClean="0"/>
          </a:p>
        </p:txBody>
      </p:sp>
      <p:pic>
        <p:nvPicPr>
          <p:cNvPr id="6" name="Рисунок 5" descr="30abe3ea11f2e96cd4b0e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64" y="596293"/>
            <a:ext cx="6119752" cy="5494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Заголовок 1"/>
          <p:cNvSpPr>
            <a:spLocks noGrp="1"/>
          </p:cNvSpPr>
          <p:nvPr>
            <p:ph type="title"/>
          </p:nvPr>
        </p:nvSpPr>
        <p:spPr>
          <a:xfrm>
            <a:off x="1052052" y="263219"/>
            <a:ext cx="10977034" cy="552860"/>
          </a:xfrm>
        </p:spPr>
        <p:txBody>
          <a:bodyPr/>
          <a:lstStyle/>
          <a:p>
            <a:r>
              <a:rPr lang="ru-RU" sz="1400" b="1" dirty="0" smtClean="0"/>
              <a:t>КАЧЕСТВО ОКАЗАНИЯ МЕД.ПОМОЩИ АКУШЕРКОЙ</a:t>
            </a:r>
            <a:br>
              <a:rPr lang="ru-RU" sz="1400" b="1" dirty="0" smtClean="0"/>
            </a:br>
            <a:endParaRPr lang="ru-RU" sz="1400" dirty="0"/>
          </a:p>
        </p:txBody>
      </p:sp>
      <p:sp>
        <p:nvSpPr>
          <p:cNvPr id="1048636" name="Содержимое 3"/>
          <p:cNvSpPr>
            <a:spLocks noGrp="1"/>
          </p:cNvSpPr>
          <p:nvPr>
            <p:ph sz="half" idx="2"/>
          </p:nvPr>
        </p:nvSpPr>
        <p:spPr>
          <a:xfrm>
            <a:off x="231056" y="154347"/>
            <a:ext cx="4150444" cy="589740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ru-RU" sz="1100" b="1" u="sng" dirty="0" smtClean="0"/>
              <a:t>Укажите ваш возраст:</a:t>
            </a:r>
            <a:endParaRPr lang="ru-RU" sz="1100" b="1" u="sng" dirty="0" smtClean="0"/>
          </a:p>
          <a:p>
            <a:pPr>
              <a:buNone/>
            </a:pPr>
            <a:r>
              <a:rPr lang="ru-RU" sz="1100" dirty="0" smtClean="0"/>
              <a:t> - 18 – 25 -32%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- 25 – 45 – 45%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- 45 и старше – 23%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2. </a:t>
            </a:r>
            <a:r>
              <a:rPr lang="ru-RU" sz="1100" b="1" u="sng" dirty="0" smtClean="0"/>
              <a:t>Есть у вас беременность</a:t>
            </a:r>
            <a:r>
              <a:rPr lang="ru-RU" sz="1100" b="1" dirty="0" smtClean="0"/>
              <a:t>?</a:t>
            </a:r>
            <a:endParaRPr lang="ru-RU" sz="1100" b="1" dirty="0" smtClean="0"/>
          </a:p>
          <a:p>
            <a:pPr>
              <a:buNone/>
            </a:pPr>
            <a:r>
              <a:rPr lang="ru-RU" sz="1100" dirty="0" smtClean="0"/>
              <a:t>      ДА -    50%              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       НЕТ -50%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3. </a:t>
            </a:r>
            <a:r>
              <a:rPr lang="ru-RU" sz="1100" b="1" u="sng" dirty="0" smtClean="0"/>
              <a:t>Сколько по времени вы ожидали приема акушерки</a:t>
            </a:r>
            <a:endParaRPr lang="ru-RU" sz="1100" b="1" u="sng" dirty="0" smtClean="0"/>
          </a:p>
          <a:p>
            <a:pPr>
              <a:buNone/>
            </a:pPr>
            <a:r>
              <a:rPr lang="ru-RU" sz="1100" b="1" u="sng" dirty="0" smtClean="0"/>
              <a:t> (указать в минутах)</a:t>
            </a:r>
            <a:endParaRPr lang="ru-RU" sz="1100" b="1" u="sng" dirty="0" smtClean="0"/>
          </a:p>
          <a:p>
            <a:pPr>
              <a:buNone/>
            </a:pPr>
            <a:r>
              <a:rPr lang="ru-RU" sz="1100" dirty="0" smtClean="0"/>
              <a:t>5-15 мин -43%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15-25 мин – 43%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25-30 мин -14 %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4. </a:t>
            </a:r>
            <a:r>
              <a:rPr lang="ru-RU" sz="1100" b="1" u="sng" dirty="0" smtClean="0"/>
              <a:t>Удовлетворены ли вы качеством  оказанной мед. помощи на  самостоятельном приеме у акушерки</a:t>
            </a:r>
            <a:r>
              <a:rPr lang="ru-RU" sz="1100" b="1" dirty="0" smtClean="0"/>
              <a:t>:</a:t>
            </a:r>
            <a:endParaRPr lang="ru-RU" sz="1100" b="1" dirty="0" smtClean="0"/>
          </a:p>
          <a:p>
            <a:pPr>
              <a:buNone/>
            </a:pPr>
            <a:r>
              <a:rPr lang="ru-RU" sz="1100" dirty="0" smtClean="0"/>
              <a:t>да – 67%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нет – 27%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Затрудняюсь ответить – 6%</a:t>
            </a:r>
            <a:endParaRPr lang="ru-RU" sz="1100" dirty="0" smtClean="0"/>
          </a:p>
          <a:p>
            <a:pPr>
              <a:buNone/>
            </a:pPr>
            <a:r>
              <a:rPr lang="ru-RU" sz="1100" b="1" dirty="0" smtClean="0"/>
              <a:t>5. </a:t>
            </a:r>
            <a:r>
              <a:rPr lang="ru-RU" sz="1100" b="1" u="sng" dirty="0" smtClean="0"/>
              <a:t>Оцените компетентность акушерки:</a:t>
            </a:r>
            <a:endParaRPr lang="ru-RU" sz="1100" b="1" u="sng" dirty="0" smtClean="0"/>
          </a:p>
          <a:p>
            <a:pPr>
              <a:buNone/>
            </a:pPr>
            <a:r>
              <a:rPr lang="ru-RU" sz="1100" dirty="0" smtClean="0"/>
              <a:t> 0-2 баллов – 8%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3-4 баллов – 46%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5 баллов- 46%</a:t>
            </a:r>
            <a:endParaRPr lang="ru-RU" sz="1100" dirty="0" smtClean="0"/>
          </a:p>
          <a:p>
            <a:pPr>
              <a:buNone/>
            </a:pPr>
            <a:r>
              <a:rPr lang="ru-RU" sz="1100" b="1" u="sng" dirty="0" smtClean="0"/>
              <a:t>6.Устраивает ли вас распределение  приемов акушерки  и врач</a:t>
            </a:r>
            <a:r>
              <a:rPr lang="ru-RU" sz="1100" b="1" dirty="0" smtClean="0"/>
              <a:t>а</a:t>
            </a:r>
            <a:endParaRPr lang="ru-RU" sz="1100" b="1" dirty="0" smtClean="0"/>
          </a:p>
          <a:p>
            <a:pPr>
              <a:buNone/>
            </a:pPr>
            <a:r>
              <a:rPr lang="ru-RU" sz="1100" dirty="0" smtClean="0"/>
              <a:t>Да -70%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Нет -25%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Затрудняюсь ответить – 5%</a:t>
            </a:r>
            <a:endParaRPr lang="ru-RU" sz="1100" dirty="0" smtClean="0"/>
          </a:p>
          <a:p>
            <a:pPr>
              <a:buNone/>
            </a:pPr>
            <a:r>
              <a:rPr lang="ru-RU" sz="1100" b="1" u="sng" dirty="0" smtClean="0"/>
              <a:t>7. Доступность записи к врачу акушер – гинекологу:</a:t>
            </a:r>
            <a:endParaRPr lang="ru-RU" sz="1100" b="1" u="sng" dirty="0" smtClean="0"/>
          </a:p>
          <a:p>
            <a:pPr>
              <a:buNone/>
            </a:pPr>
            <a:r>
              <a:rPr lang="ru-RU" sz="1100" dirty="0" smtClean="0"/>
              <a:t>1-3 дня    58 %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4-7 дней  39 %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8-10 дней  3 %</a:t>
            </a: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1100" dirty="0"/>
          </a:p>
        </p:txBody>
      </p:sp>
      <p:graphicFrame>
        <p:nvGraphicFramePr>
          <p:cNvPr id="4194305" name="Диаграмма 5"/>
          <p:cNvGraphicFramePr/>
          <p:nvPr/>
        </p:nvGraphicFramePr>
        <p:xfrm>
          <a:off x="4737100" y="857319"/>
          <a:ext cx="729198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Содержимое 2"/>
          <p:cNvSpPr>
            <a:spLocks noGrp="1"/>
          </p:cNvSpPr>
          <p:nvPr>
            <p:ph idx="1"/>
          </p:nvPr>
        </p:nvSpPr>
        <p:spPr>
          <a:xfrm>
            <a:off x="609600" y="216311"/>
            <a:ext cx="10977034" cy="591461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800" u="sng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Проведя анализ работы самостоятельного приема акушерки получились такие результаты:</a:t>
            </a:r>
            <a:endParaRPr lang="ru-RU" sz="2800" u="sng" dirty="0" smtClean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ru-RU" sz="1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endParaRPr lang="ru-RU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charset="0"/>
                <a:cs typeface="Times New Roman" panose="02020603050405020304" charset="0"/>
              </a:rPr>
              <a:t>Пациенты стали более удовлетворены</a:t>
            </a:r>
            <a:endParaRPr lang="ru-RU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anose="02020603050405020304" charset="0"/>
                <a:cs typeface="Times New Roman" panose="02020603050405020304" charset="0"/>
              </a:rPr>
              <a:t> качеством оказания медицинской помощи</a:t>
            </a:r>
            <a:endParaRPr lang="ru-RU" sz="28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Рисунок 5" descr="1675309539_top-fon-com-p-galochka-dlya-prezentatsii-bez-fona-14-1024x576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3948" y="2278626"/>
            <a:ext cx="8141109" cy="4579374"/>
          </a:xfrm>
          <a:prstGeom prst="rect">
            <a:avLst/>
          </a:prstGeom>
        </p:spPr>
      </p:pic>
      <p:pic>
        <p:nvPicPr>
          <p:cNvPr id="2" name="Изображение 1" descr="e6mMCC_ER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" y="3766185"/>
            <a:ext cx="5290185" cy="297624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ataset-card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02" y="1042219"/>
            <a:ext cx="5530645" cy="55306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73521" y="760935"/>
            <a:ext cx="5893757" cy="5717969"/>
          </a:xfrm>
        </p:spPr>
        <p:txBody>
          <a:bodyPr/>
          <a:lstStyle/>
          <a:p>
            <a:pPr algn="ctr">
              <a:buNone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Сократилось время ожидания приема 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с 25 мин до 10 мин</a:t>
            </a:r>
            <a:endParaRPr lang="ru-RU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290" y="639097"/>
            <a:ext cx="6096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rtl="0" eaLnBrk="0" fontAlgn="base" hangingPunct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Район расположен в центре области, преимущественно в левобережье излучины 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hlinkClick r:id="rId1" tooltip="Волга"/>
              </a:rPr>
              <a:t>Волги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, также включает в себя восточную часть полуострова 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  <a:hlinkClick r:id="rId2" tooltip="Самарская Лука"/>
              </a:rPr>
              <a:t>Самарской Луки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. Площадь района — 2481 км². </a:t>
            </a:r>
            <a:endParaRPr lang="ru-RU" sz="20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lvl="0" indent="-228600" rtl="0" eaLnBrk="0" fontAlgn="base" hangingPunct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По площади это один из крупнейших районов области.</a:t>
            </a:r>
            <a:endParaRPr lang="ru-RU" sz="20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lvl="0" indent="-228600" rtl="0" eaLnBrk="0" fontAlgn="base" hangingPunct="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Государственное бюджетное  учреждение здравоохранения  Самарской области </a:t>
            </a:r>
            <a:endParaRPr lang="ru-RU" sz="20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28600" lvl="0" indent="-228600" rtl="0" eaLnBrk="0" fontAlgn="base" hangingPunct="0">
              <a:lnSpc>
                <a:spcPct val="90000"/>
              </a:lnSpc>
              <a:defRPr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   "Волжская РКБ" является одной из самых крупных медицинских организаций Самарской области:</a:t>
            </a:r>
            <a:endParaRPr lang="ru-RU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Wingdings" panose="05000000000000000000" pitchFamily="2" charset="2"/>
              <a:buChar char="ü"/>
              <a:tabLst>
                <a:tab pos="353695" algn="l"/>
              </a:tabLs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11 поликлинических отделений</a:t>
            </a:r>
            <a:endParaRPr lang="en-US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Wingdings" panose="05000000000000000000" pitchFamily="2" charset="2"/>
              <a:buChar char="ü"/>
              <a:tabLst>
                <a:tab pos="353695" algn="l"/>
              </a:tabLst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офисов врачей общей практики</a:t>
            </a:r>
            <a:endParaRPr lang="ru-RU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Wingdings" panose="05000000000000000000" pitchFamily="2" charset="2"/>
              <a:buChar char="ü"/>
              <a:tabLst>
                <a:tab pos="353695" algn="l"/>
              </a:tabLs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2 амбулатории</a:t>
            </a:r>
            <a:endParaRPr lang="ru-RU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Wingdings" panose="05000000000000000000" pitchFamily="2" charset="2"/>
              <a:buChar char="ü"/>
              <a:tabLst>
                <a:tab pos="353695" algn="l"/>
              </a:tabLs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26 фельдшерско-акушерских пунктов</a:t>
            </a:r>
            <a:endParaRPr lang="ru-RU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lvl="0">
              <a:buFont typeface="Wingdings" panose="05000000000000000000" pitchFamily="2" charset="2"/>
              <a:buChar char="ü"/>
              <a:tabLst>
                <a:tab pos="353695" algn="l"/>
              </a:tabLst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 4 круглосуточных стационара</a:t>
            </a:r>
            <a:endParaRPr lang="ru-RU" sz="2000" kern="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942" y="530942"/>
            <a:ext cx="5043948" cy="5584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3742" y="580103"/>
            <a:ext cx="5697111" cy="5550821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endParaRPr lang="ru-RU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Доступность записи к доктору выросла на 33 %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</p:txBody>
      </p:sp>
      <p:pic>
        <p:nvPicPr>
          <p:cNvPr id="5" name="Рисунок 4" descr="2e11c1db4092ce272bb4fdda65bc9b2e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" y="1122045"/>
            <a:ext cx="4316730" cy="5274310"/>
          </a:xfrm>
          <a:prstGeom prst="rect">
            <a:avLst/>
          </a:prstGeom>
        </p:spPr>
      </p:pic>
      <p:pic>
        <p:nvPicPr>
          <p:cNvPr id="2" name="Изображение 1" descr="e6mMCC_ER6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1330" y="-236220"/>
            <a:ext cx="6515735" cy="36652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91431" y="323594"/>
            <a:ext cx="6513189" cy="4529137"/>
          </a:xfrm>
        </p:spPr>
        <p:txBody>
          <a:bodyPr/>
          <a:lstStyle/>
          <a:p>
            <a:pPr>
              <a:buNone/>
            </a:pPr>
            <a:r>
              <a:rPr lang="ru-RU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Таким образом: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пациентоориентированный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подход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работе является показателем высокой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квалификации акушерки и повышение уровня доверия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пациента к акушерке и к медицинской организации.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ru-RU" dirty="0"/>
          </a:p>
        </p:txBody>
      </p:sp>
      <p:pic>
        <p:nvPicPr>
          <p:cNvPr id="6" name="Рисунок 5" descr="767c92f9d65181ca6c86781bff39ea7a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199" y="1563329"/>
            <a:ext cx="5222939" cy="49603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857" y="2957257"/>
            <a:ext cx="8450143" cy="1144587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за внимание !!!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 descr="e6mMCC_ER60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703871" y="184354"/>
            <a:ext cx="10972800" cy="6172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Текстовое поле" descr="Нажмите дважды, чтобы добавить текст "/>
          <p:cNvSpPr>
            <a:spLocks noGrp="1"/>
          </p:cNvSpPr>
          <p:nvPr>
            <p:ph type="body" idx="1"/>
          </p:nvPr>
        </p:nvSpPr>
        <p:spPr>
          <a:xfrm>
            <a:off x="609600" y="323593"/>
            <a:ext cx="5767552" cy="574291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>
              <a:buNone/>
            </a:pPr>
            <a:r>
              <a:rPr lang="ru-RU" sz="2400" b="1" dirty="0" smtClean="0"/>
              <a:t>ГБУЗ СО «Волжская Районная клиническая больница»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включает в себя  12 подразделений, 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одним из которых является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r>
              <a:rPr lang="ru-RU" sz="2000" u="sng" dirty="0" smtClean="0">
                <a:latin typeface="Times New Roman" panose="02020603050405020304" charset="0"/>
                <a:cs typeface="Times New Roman" panose="02020603050405020304" charset="0"/>
              </a:rPr>
              <a:t> Поликлиника Южный город 2.</a:t>
            </a:r>
            <a:endParaRPr lang="ru-RU" sz="2000" u="sng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charset="0"/>
                <a:cs typeface="Times New Roman" panose="02020603050405020304" charset="0"/>
              </a:rPr>
              <a:t>Прикрепленному населению Волжского района (взрослым, детям и подросткам), а это более 130 тысяч человек, сегодня доступна амбулаторно-поликлиническая (диагностическая, лечебная, профилактическая) и консультативная медицинская помощь, в том числе с выездом на дом и по договорам в учреждениях, предприятиях.</a:t>
            </a:r>
            <a:endParaRPr lang="ru-RU" sz="2000" kern="12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anose="02020603050405020304" charset="0"/>
                <a:cs typeface="Times New Roman" panose="02020603050405020304" charset="0"/>
              </a:rPr>
              <a:t> Так как подразделения находятся далеко друг от друга, оказание акушерско-гинекологической помощи бывает затруднено.</a:t>
            </a:r>
            <a:endParaRPr lang="ru-RU" sz="20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0" algn="just">
              <a:buNone/>
            </a:pPr>
            <a:endParaRPr lang="ru-RU" sz="2000" kern="1200" dirty="0" smtClean="0">
              <a:solidFill>
                <a:prstClr val="black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buNone/>
            </a:pPr>
            <a:br>
              <a:rPr lang="ru-RU" sz="2400" dirty="0" smtClean="0"/>
            </a:br>
            <a:br>
              <a:rPr lang="ru-RU" dirty="0" smtClean="0"/>
            </a:br>
            <a:endParaRPr lang="ru-RU" altLang="zh-CN" dirty="0" smtClean="0"/>
          </a:p>
        </p:txBody>
      </p:sp>
      <p:pic>
        <p:nvPicPr>
          <p:cNvPr id="2097153" name="Рисунок 3" descr="5fac5379-6a58-4f56-91be-0550c20dc03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479628" y="1316420"/>
            <a:ext cx="5316953" cy="39877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Gost\Desktop\Братко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6282813" y="500287"/>
            <a:ext cx="3959397" cy="5719130"/>
          </a:xfrm>
          <a:prstGeom prst="rect">
            <a:avLst/>
          </a:prstGeom>
          <a:noFill/>
        </p:spPr>
      </p:pic>
      <p:sp>
        <p:nvSpPr>
          <p:cNvPr id="11" name="Заголовок 12"/>
          <p:cNvSpPr txBox="1"/>
          <p:nvPr/>
        </p:nvSpPr>
        <p:spPr>
          <a:xfrm>
            <a:off x="944857" y="1877503"/>
            <a:ext cx="4699621" cy="331236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normAutofit lnSpcReduction="10000"/>
          </a:bodyPr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Главный врач ГБУЗ СО «Волжская РКБ», </a:t>
            </a:r>
            <a:b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</a:b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кандидат медицинских наук, доцент</a:t>
            </a:r>
            <a:b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</a:br>
            <a:r>
              <a:rPr kumimoji="0" lang="ru-RU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Сергей Николаевич </a:t>
            </a:r>
            <a:r>
              <a:rPr kumimoji="0" lang="ru-RU" sz="2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  <a:t>Братко</a:t>
            </a:r>
            <a:br>
              <a:rPr kumimoji="0" lang="ru-RU" sz="4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charset="0"/>
                <a:ea typeface="SimSun" panose="02010600030101010101" pitchFamily="2" charset="-122"/>
                <a:cs typeface="Times New Roman" panose="02020603050405020304" charset="0"/>
              </a:rPr>
            </a:b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charset="0"/>
              <a:ea typeface="SimSun" panose="02010600030101010101" pitchFamily="2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ПРИСВОЕНИЕ БОЛЬНИЦЕ СТАТУСА «КЛИНИЧЕСКАЯ»</a:t>
            </a:r>
            <a:endParaRPr lang="ru-RU" sz="2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 rotWithShape="1">
          <a:blip r:embed="rId1" cstate="print"/>
          <a:srcRect l="3180" t="2578" r="5189"/>
          <a:stretch>
            <a:fillRect/>
          </a:stretch>
        </p:blipFill>
        <p:spPr>
          <a:xfrm>
            <a:off x="696966" y="1130710"/>
            <a:ext cx="3766879" cy="5309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7478" y="1411090"/>
            <a:ext cx="3276600" cy="3211472"/>
          </a:xfrm>
          <a:prstGeom prst="rect">
            <a:avLst/>
          </a:prstGeom>
        </p:spPr>
      </p:pic>
      <p:pic>
        <p:nvPicPr>
          <p:cNvPr id="8" name="Picture 2" descr="\\192.168.1.59\d\3.Дыбенко\15.ИНФОРМАЦИОННЫЙ ОТДЕЛ\Луенко\Для сайтов\логотип пн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4229" y="1496962"/>
            <a:ext cx="2984230" cy="288587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9" name="Прямоугольник 8"/>
          <p:cNvSpPr/>
          <p:nvPr/>
        </p:nvSpPr>
        <p:spPr>
          <a:xfrm>
            <a:off x="4296697" y="4754714"/>
            <a:ext cx="7462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В мае 2023 года приказом Министерства здравоохранения Самарской области больнице присвоен статус «клиническая». </a:t>
            </a:r>
            <a:endParaRPr lang="ru-RU" sz="2400" b="1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lvl="2" algn="ctr"/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	Наша больница является учебной базой </a:t>
            </a:r>
            <a:r>
              <a:rPr lang="ru-RU" sz="2400" b="1" dirty="0" err="1" smtClean="0">
                <a:latin typeface="Times New Roman" panose="02020603050405020304" charset="0"/>
                <a:cs typeface="Times New Roman" panose="02020603050405020304" charset="0"/>
              </a:rPr>
              <a:t>СамГМУ</a:t>
            </a:r>
            <a:r>
              <a:rPr lang="ru-RU" sz="2400" b="1" dirty="0" smtClean="0">
                <a:latin typeface="Times New Roman" panose="02020603050405020304" charset="0"/>
                <a:cs typeface="Times New Roman" panose="02020603050405020304" charset="0"/>
              </a:rPr>
              <a:t> по 7 кафедрам.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Текстовое поле" descr="Нажмите дважды, чтобы добавить текст "/>
          <p:cNvSpPr>
            <a:spLocks noGrp="1"/>
          </p:cNvSpPr>
          <p:nvPr>
            <p:ph type="body" idx="1"/>
          </p:nvPr>
        </p:nvSpPr>
        <p:spPr>
          <a:xfrm>
            <a:off x="659027" y="433552"/>
            <a:ext cx="10977034" cy="541728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0" indent="0" algn="ctr">
              <a:buNone/>
            </a:pPr>
            <a:r>
              <a:rPr lang="ru-RU" sz="2400" dirty="0" smtClean="0"/>
              <a:t>В современном мире Здравоохранения направлением оказания медицинской помощи стало </a:t>
            </a:r>
            <a:r>
              <a:rPr lang="ru-RU" sz="2400" b="1" u="sng" dirty="0" err="1" smtClean="0">
                <a:solidFill>
                  <a:srgbClr val="C00000"/>
                </a:solidFill>
              </a:rPr>
              <a:t>пациентоориентированность</a:t>
            </a:r>
            <a:r>
              <a:rPr lang="ru-RU" sz="2400" u="sng" dirty="0" smtClean="0"/>
              <a:t> </a:t>
            </a:r>
            <a:endParaRPr lang="ru-RU" sz="2400" u="sng" dirty="0" smtClean="0"/>
          </a:p>
          <a:p>
            <a:pPr marL="0" indent="0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en-US" altLang="zh-CN" sz="2400" u="sng" dirty="0" err="1">
                <a:cs typeface="Droid Sans" charset="0"/>
              </a:rPr>
              <a:t>Пациентоориентированность</a:t>
            </a:r>
            <a:r>
              <a:rPr lang="en-US" altLang="zh-CN" sz="2400" u="sng" dirty="0">
                <a:cs typeface="Droid Sans" charset="0"/>
              </a:rPr>
              <a:t> </a:t>
            </a:r>
            <a:r>
              <a:rPr lang="en-US" altLang="zh-CN" sz="2400" dirty="0">
                <a:cs typeface="Droid Sans" charset="0"/>
              </a:rPr>
              <a:t>– </a:t>
            </a:r>
            <a:r>
              <a:rPr lang="en-US" altLang="zh-CN" sz="2400" dirty="0" err="1">
                <a:cs typeface="Droid Sans" charset="0"/>
              </a:rPr>
              <a:t>это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модель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взаимодействия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медицинского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персонала</a:t>
            </a:r>
            <a:r>
              <a:rPr lang="en-US" altLang="zh-CN" sz="2400" dirty="0">
                <a:cs typeface="Droid Sans" charset="0"/>
              </a:rPr>
              <a:t> с </a:t>
            </a:r>
            <a:r>
              <a:rPr lang="en-US" altLang="zh-CN" sz="2400" dirty="0" err="1">
                <a:cs typeface="Droid Sans" charset="0"/>
              </a:rPr>
              <a:t>пациентом</a:t>
            </a:r>
            <a:r>
              <a:rPr lang="en-US" altLang="zh-CN" sz="2400" dirty="0">
                <a:cs typeface="Droid Sans" charset="0"/>
              </a:rPr>
              <a:t>, </a:t>
            </a:r>
            <a:r>
              <a:rPr lang="en-US" altLang="zh-CN" sz="2400" dirty="0" err="1">
                <a:cs typeface="Droid Sans" charset="0"/>
              </a:rPr>
              <a:t>основанная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на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дружелюбии</a:t>
            </a:r>
            <a:r>
              <a:rPr lang="en-US" altLang="zh-CN" sz="2400" dirty="0">
                <a:cs typeface="Droid Sans" charset="0"/>
              </a:rPr>
              <a:t>, </a:t>
            </a:r>
            <a:r>
              <a:rPr lang="en-US" altLang="zh-CN" sz="2400" dirty="0" err="1">
                <a:cs typeface="Droid Sans" charset="0"/>
              </a:rPr>
              <a:t>уважении</a:t>
            </a:r>
            <a:r>
              <a:rPr lang="en-US" altLang="zh-CN" sz="2400" dirty="0">
                <a:cs typeface="Droid Sans" charset="0"/>
              </a:rPr>
              <a:t>, </a:t>
            </a:r>
            <a:r>
              <a:rPr lang="en-US" altLang="zh-CN" sz="2400" dirty="0" err="1">
                <a:cs typeface="Droid Sans" charset="0"/>
              </a:rPr>
              <a:t>не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конфликтности</a:t>
            </a:r>
            <a:r>
              <a:rPr lang="en-US" altLang="zh-CN" sz="2400" dirty="0">
                <a:cs typeface="Droid Sans" charset="0"/>
              </a:rPr>
              <a:t>, </a:t>
            </a:r>
            <a:r>
              <a:rPr lang="en-US" altLang="zh-CN" sz="2400" dirty="0" err="1">
                <a:cs typeface="Droid Sans" charset="0"/>
              </a:rPr>
              <a:t>понимании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запросов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больного</a:t>
            </a:r>
            <a:r>
              <a:rPr lang="en-US" altLang="zh-CN" sz="2400" dirty="0">
                <a:cs typeface="Droid Sans" charset="0"/>
              </a:rPr>
              <a:t> и </a:t>
            </a:r>
            <a:r>
              <a:rPr lang="en-US" altLang="zh-CN" sz="2400" dirty="0" err="1">
                <a:cs typeface="Droid Sans" charset="0"/>
              </a:rPr>
              <a:t>умении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их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решать</a:t>
            </a:r>
            <a:r>
              <a:rPr lang="en-US" altLang="zh-CN" sz="2400" dirty="0">
                <a:cs typeface="Droid Sans" charset="0"/>
              </a:rPr>
              <a:t>, </a:t>
            </a:r>
            <a:r>
              <a:rPr lang="en-US" altLang="zh-CN" sz="2400" dirty="0" err="1">
                <a:cs typeface="Droid Sans" charset="0"/>
              </a:rPr>
              <a:t>внимании</a:t>
            </a:r>
            <a:r>
              <a:rPr lang="en-US" altLang="zh-CN" sz="2400" dirty="0">
                <a:cs typeface="Droid Sans" charset="0"/>
              </a:rPr>
              <a:t> к </a:t>
            </a:r>
            <a:r>
              <a:rPr lang="en-US" altLang="zh-CN" sz="2400" dirty="0" err="1">
                <a:cs typeface="Droid Sans" charset="0"/>
              </a:rPr>
              <a:t>эмоциональному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состоянию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человека</a:t>
            </a:r>
            <a:r>
              <a:rPr lang="en-US" altLang="zh-CN" sz="2400" dirty="0" smtClean="0">
                <a:cs typeface="Droid Sans" charset="0"/>
              </a:rPr>
              <a:t>.</a:t>
            </a:r>
            <a:endParaRPr lang="ru-RU" altLang="zh-CN" sz="2400" dirty="0" smtClean="0">
              <a:cs typeface="Droid Sans" charset="0"/>
            </a:endParaRPr>
          </a:p>
          <a:p>
            <a:pPr algn="just">
              <a:buNone/>
            </a:pPr>
            <a:endParaRPr lang="en-US" altLang="zh-CN" sz="2400" dirty="0">
              <a:cs typeface="Droid Sans" charset="0"/>
            </a:endParaRPr>
          </a:p>
          <a:p>
            <a:pPr>
              <a:buNone/>
            </a:pPr>
            <a:r>
              <a:rPr lang="en-US" altLang="zh-CN" sz="2400" u="sng" dirty="0" err="1">
                <a:cs typeface="Droid Sans" charset="0"/>
              </a:rPr>
              <a:t>Основная</a:t>
            </a:r>
            <a:r>
              <a:rPr lang="en-US" altLang="zh-CN" sz="2400" u="sng" dirty="0">
                <a:cs typeface="Droid Sans" charset="0"/>
              </a:rPr>
              <a:t> </a:t>
            </a:r>
            <a:r>
              <a:rPr lang="en-US" altLang="zh-CN" sz="2400" u="sng" dirty="0" err="1" smtClean="0">
                <a:cs typeface="Droid Sans" charset="0"/>
              </a:rPr>
              <a:t>задача</a:t>
            </a:r>
            <a:r>
              <a:rPr lang="en-US" altLang="zh-CN" sz="2400" u="sng" dirty="0" smtClean="0">
                <a:cs typeface="Droid Sans" charset="0"/>
              </a:rPr>
              <a:t> </a:t>
            </a:r>
            <a:r>
              <a:rPr lang="en-US" altLang="zh-CN" sz="2400" u="sng" dirty="0" err="1">
                <a:cs typeface="Droid Sans" charset="0"/>
              </a:rPr>
              <a:t>пациентоориентированности</a:t>
            </a:r>
            <a:r>
              <a:rPr lang="en-US" altLang="zh-CN" sz="2400" u="sng" dirty="0">
                <a:cs typeface="Droid Sans" charset="0"/>
              </a:rPr>
              <a:t> </a:t>
            </a:r>
            <a:r>
              <a:rPr lang="ru-RU" altLang="zh-CN" sz="2400" dirty="0" smtClean="0">
                <a:cs typeface="Droid Sans" charset="0"/>
              </a:rPr>
              <a:t>:</a:t>
            </a:r>
            <a:endParaRPr lang="ru-RU" altLang="zh-CN" sz="2400" dirty="0" smtClean="0">
              <a:cs typeface="Droid Sans" charset="0"/>
            </a:endParaRPr>
          </a:p>
          <a:p>
            <a:pPr>
              <a:buNone/>
            </a:pPr>
            <a:r>
              <a:rPr lang="en-US" altLang="zh-CN" sz="2400" dirty="0" smtClean="0">
                <a:cs typeface="Droid Sans" charset="0"/>
              </a:rPr>
              <a:t> </a:t>
            </a:r>
            <a:r>
              <a:rPr lang="ru-RU" altLang="zh-CN" sz="2400" dirty="0" smtClean="0">
                <a:cs typeface="Droid Sans" charset="0"/>
              </a:rPr>
              <a:t>Ф</a:t>
            </a:r>
            <a:r>
              <a:rPr lang="en-US" altLang="zh-CN" sz="2400" dirty="0" err="1" smtClean="0">
                <a:cs typeface="Droid Sans" charset="0"/>
              </a:rPr>
              <a:t>ормирование</a:t>
            </a:r>
            <a:r>
              <a:rPr lang="en-US" altLang="zh-CN" sz="2400" dirty="0" smtClean="0">
                <a:cs typeface="Droid Sans" charset="0"/>
              </a:rPr>
              <a:t> </a:t>
            </a:r>
            <a:r>
              <a:rPr lang="en-US" altLang="zh-CN" sz="2400" dirty="0" err="1" smtClean="0">
                <a:cs typeface="Droid Sans" charset="0"/>
              </a:rPr>
              <a:t>эфф</a:t>
            </a:r>
            <a:r>
              <a:rPr lang="ru-RU" altLang="zh-CN" sz="2400" dirty="0" smtClean="0">
                <a:cs typeface="Droid Sans" charset="0"/>
              </a:rPr>
              <a:t>е</a:t>
            </a:r>
            <a:r>
              <a:rPr lang="en-US" altLang="zh-CN" sz="2400" dirty="0" err="1" smtClean="0">
                <a:cs typeface="Droid Sans" charset="0"/>
              </a:rPr>
              <a:t>ктивной</a:t>
            </a:r>
            <a:r>
              <a:rPr lang="en-US" altLang="zh-CN" sz="2400" dirty="0" smtClean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коммуникации</a:t>
            </a:r>
            <a:r>
              <a:rPr lang="en-US" altLang="zh-CN" sz="2400" dirty="0">
                <a:cs typeface="Droid Sans" charset="0"/>
              </a:rPr>
              <a:t> </a:t>
            </a:r>
            <a:r>
              <a:rPr lang="en-US" altLang="zh-CN" sz="2400" dirty="0" err="1">
                <a:cs typeface="Droid Sans" charset="0"/>
              </a:rPr>
              <a:t>между</a:t>
            </a:r>
            <a:r>
              <a:rPr lang="en-US" altLang="zh-CN" sz="2400" dirty="0">
                <a:cs typeface="Droid Sans" charset="0"/>
              </a:rPr>
              <a:t> </a:t>
            </a:r>
            <a:endParaRPr lang="ru-RU" altLang="zh-CN" sz="2400" dirty="0" smtClean="0">
              <a:cs typeface="Droid Sans" charset="0"/>
            </a:endParaRPr>
          </a:p>
          <a:p>
            <a:pPr>
              <a:buNone/>
            </a:pPr>
            <a:r>
              <a:rPr lang="ru-RU" altLang="zh-CN" sz="2400" dirty="0" smtClean="0">
                <a:cs typeface="Droid Sans" charset="0"/>
              </a:rPr>
              <a:t>пациентами  и </a:t>
            </a:r>
            <a:r>
              <a:rPr lang="en-US" altLang="zh-CN" sz="2400" dirty="0" smtClean="0">
                <a:cs typeface="Droid Sans" charset="0"/>
              </a:rPr>
              <a:t> </a:t>
            </a:r>
            <a:r>
              <a:rPr lang="en-US" altLang="zh-CN" sz="2400" dirty="0" err="1" smtClean="0">
                <a:cs typeface="Droid Sans" charset="0"/>
              </a:rPr>
              <a:t>сотрудниками</a:t>
            </a:r>
            <a:r>
              <a:rPr lang="ru-RU" altLang="zh-CN" sz="2400" dirty="0" smtClean="0">
                <a:cs typeface="Droid Sans" charset="0"/>
              </a:rPr>
              <a:t> поликлиники.</a:t>
            </a:r>
            <a:endParaRPr lang="zh-CN" altLang="en-US" sz="2400" dirty="0"/>
          </a:p>
          <a:p>
            <a:pPr marL="0" indent="0">
              <a:buNone/>
            </a:pP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br>
              <a:rPr lang="ru-RU" dirty="0" smtClean="0"/>
            </a:br>
            <a:endParaRPr lang="zh-CN" altLang="en-US" dirty="0"/>
          </a:p>
        </p:txBody>
      </p:sp>
      <p:pic>
        <p:nvPicPr>
          <p:cNvPr id="3" name="Picture 2" descr="C:\Users\Gost\Desktop\Исследование для РКО\Работа с пиациентами\10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67868" y="3090533"/>
            <a:ext cx="2614764" cy="31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9BEBE3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Текстовое поле" descr="Нажмите дважды, чтобы добавить текст "/>
          <p:cNvSpPr>
            <a:spLocks noGrp="1"/>
          </p:cNvSpPr>
          <p:nvPr>
            <p:ph type="body" idx="1"/>
          </p:nvPr>
        </p:nvSpPr>
        <p:spPr>
          <a:xfrm>
            <a:off x="4847302" y="645710"/>
            <a:ext cx="6975305" cy="579984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algn="ctr"/>
            <a:r>
              <a:rPr lang="en-US" altLang="zh-CN" sz="1600" u="sng" dirty="0" err="1" smtClean="0"/>
              <a:t>Первый</a:t>
            </a:r>
            <a:r>
              <a:rPr lang="en-US" altLang="zh-CN" sz="1600" u="sng" dirty="0" smtClean="0"/>
              <a:t> </a:t>
            </a:r>
            <a:r>
              <a:rPr lang="en-US" altLang="zh-CN" sz="1600" u="sng" dirty="0" err="1" smtClean="0"/>
              <a:t>принцип</a:t>
            </a:r>
            <a:r>
              <a:rPr lang="en-US" altLang="zh-CN" sz="1600" u="sng" dirty="0" smtClean="0"/>
              <a:t> </a:t>
            </a:r>
            <a:r>
              <a:rPr lang="en-US" altLang="zh-CN" sz="1600" dirty="0" err="1" smtClean="0"/>
              <a:t>пациенториентированности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заключается</a:t>
            </a:r>
            <a:r>
              <a:rPr lang="en-US" altLang="zh-CN" sz="1600" dirty="0" smtClean="0"/>
              <a:t> в </a:t>
            </a:r>
            <a:r>
              <a:rPr lang="en-US" altLang="zh-CN" sz="1600" dirty="0" err="1" smtClean="0"/>
              <a:t>уважении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потребительских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ценностей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потребностей</a:t>
            </a:r>
            <a:r>
              <a:rPr lang="en-US" altLang="zh-CN" sz="1600" dirty="0" smtClean="0"/>
              <a:t> и </a:t>
            </a:r>
            <a:r>
              <a:rPr lang="en-US" altLang="zh-CN" sz="1600" dirty="0" err="1" smtClean="0"/>
              <a:t>предпочтений</a:t>
            </a:r>
            <a:r>
              <a:rPr lang="ru-RU" altLang="en-US" sz="1600" dirty="0" err="1" smtClean="0"/>
              <a:t>.</a:t>
            </a:r>
            <a:endParaRPr lang="ru-RU" altLang="zh-CN" sz="1600" dirty="0" smtClean="0"/>
          </a:p>
          <a:p>
            <a:pPr algn="ctr">
              <a:buNone/>
            </a:pPr>
            <a:endParaRPr lang="ru-RU" altLang="zh-CN" sz="1600" dirty="0"/>
          </a:p>
          <a:p>
            <a:pPr marL="342900" lvl="4" indent="-342900" algn="ctr"/>
            <a:r>
              <a:rPr lang="ru-RU" sz="1600" u="sng" dirty="0"/>
              <a:t> Второй принцип </a:t>
            </a:r>
            <a:r>
              <a:rPr lang="ru-RU" sz="1600" dirty="0"/>
              <a:t>– целостность, логичность и преемственность лечебно-диагностического </a:t>
            </a:r>
            <a:r>
              <a:rPr lang="ru-RU" sz="1600" dirty="0" smtClean="0"/>
              <a:t>процесса. </a:t>
            </a:r>
            <a:r>
              <a:rPr lang="ru-RU" sz="1600" dirty="0"/>
              <a:t>Пациент, видя согласованность действий со стороны медицинских работников, вселяет в себя надежду на скорейшее выздоровление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342900" lvl="4" indent="-342900" algn="ctr">
              <a:buNone/>
            </a:pPr>
            <a:endParaRPr lang="ru-RU" sz="1600" dirty="0" smtClean="0"/>
          </a:p>
          <a:p>
            <a:pPr marL="342900" lvl="4" indent="-342900" algn="ctr"/>
            <a:r>
              <a:rPr lang="ru-RU" sz="1600" dirty="0"/>
              <a:t> </a:t>
            </a:r>
            <a:r>
              <a:rPr lang="ru-RU" sz="1600" u="sng" dirty="0"/>
              <a:t>Третий принцип </a:t>
            </a:r>
            <a:r>
              <a:rPr lang="ru-RU" sz="1600" dirty="0"/>
              <a:t>– информированность пациента обо всех деталях лечебно-диагностического процесса, о ходе медико-социальной реабилитации и т.д. </a:t>
            </a:r>
            <a:endParaRPr lang="ru-RU" sz="1600" dirty="0" smtClean="0"/>
          </a:p>
          <a:p>
            <a:pPr marL="342900" lvl="4" indent="-342900" algn="ctr">
              <a:buNone/>
            </a:pPr>
            <a:endParaRPr lang="ru-RU" sz="1600" dirty="0"/>
          </a:p>
          <a:p>
            <a:pPr marL="342900" lvl="4" indent="-342900" algn="ctr"/>
            <a:r>
              <a:rPr lang="ru-RU" sz="1600" u="sng" dirty="0"/>
              <a:t>Четвертый принцип </a:t>
            </a:r>
            <a:r>
              <a:rPr lang="ru-RU" sz="1600" dirty="0"/>
              <a:t>– создание комфортных условий пребывания пациента в процессе оказания ему медицинской помощи на всех этапах: в амбулаторно-поликлиническом учреждении, в стационаре, в отделениях реабилитации и т.д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marL="342900" lvl="4" indent="-342900"/>
            <a:endParaRPr lang="ru-RU" dirty="0"/>
          </a:p>
          <a:p>
            <a:pPr marL="342900" lvl="4" indent="-342900">
              <a:buNone/>
            </a:pPr>
            <a:endParaRPr lang="ru-RU" dirty="0"/>
          </a:p>
          <a:p>
            <a:pPr marL="342900" lvl="4" indent="-342900"/>
            <a:endParaRPr lang="zh-CN" altLang="en-US" dirty="0"/>
          </a:p>
          <a:p>
            <a:endParaRPr lang="zh-CN" altLang="en-US" sz="1800" dirty="0"/>
          </a:p>
        </p:txBody>
      </p:sp>
      <p:pic>
        <p:nvPicPr>
          <p:cNvPr id="2097154" name="Рисунок 4" descr="photo_2025-05-16_21-15-0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7423" y="294966"/>
            <a:ext cx="4583062" cy="61107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>
          <a:xfrm>
            <a:off x="501446" y="1070845"/>
            <a:ext cx="6253316" cy="5172639"/>
          </a:xfrm>
        </p:spPr>
        <p:txBody>
          <a:bodyPr/>
          <a:lstStyle/>
          <a:p>
            <a:pPr marL="342900" lvl="4" indent="-342900" algn="ctr"/>
            <a:r>
              <a:rPr lang="ru-RU" sz="1600" u="sng" dirty="0" smtClean="0"/>
              <a:t>Пятый принцип </a:t>
            </a:r>
            <a:r>
              <a:rPr lang="ru-RU" sz="1600" dirty="0" smtClean="0"/>
              <a:t>– обеспечение эмоциональной поддержки в отношении пациента. В реализации данного принципа медицинский работник должен учитывать такие факторы, как обеспокоенность пациента по поводу своего состояния, а также исхода заболевания. </a:t>
            </a:r>
            <a:endParaRPr lang="ru-RU" sz="1600" dirty="0" smtClean="0"/>
          </a:p>
          <a:p>
            <a:pPr marL="342900" lvl="4" indent="-342900" algn="ctr">
              <a:buNone/>
            </a:pPr>
            <a:endParaRPr lang="ru-RU" sz="1600" dirty="0" smtClean="0"/>
          </a:p>
          <a:p>
            <a:pPr marL="342900" lvl="4" indent="-342900" algn="ctr"/>
            <a:r>
              <a:rPr lang="ru-RU" sz="1600" u="sng" dirty="0" smtClean="0"/>
              <a:t>Шестой принцип </a:t>
            </a:r>
            <a:r>
              <a:rPr lang="ru-RU" sz="1600" dirty="0" smtClean="0"/>
              <a:t>– создание условий общения пациента с его ближайшим окружением. </a:t>
            </a:r>
            <a:endParaRPr lang="ru-RU" sz="1600" dirty="0" smtClean="0"/>
          </a:p>
          <a:p>
            <a:pPr marL="342900" lvl="4" indent="-342900" algn="ctr"/>
            <a:endParaRPr lang="ru-RU" sz="1600" dirty="0" smtClean="0"/>
          </a:p>
          <a:p>
            <a:pPr marL="342900" lvl="4" indent="-342900" algn="ctr"/>
            <a:r>
              <a:rPr lang="ru-RU" sz="1600" u="sng" dirty="0" smtClean="0"/>
              <a:t>Седьмой принцип </a:t>
            </a:r>
            <a:r>
              <a:rPr lang="ru-RU" sz="1600" dirty="0" smtClean="0"/>
              <a:t>– обеспечение непрерывности лечебного процесса, а также оправдание ожиданий в части его видоизменения со временем. </a:t>
            </a:r>
            <a:endParaRPr lang="ru-RU" sz="1600" dirty="0" smtClean="0"/>
          </a:p>
          <a:p>
            <a:pPr marL="342900" lvl="4" indent="-342900" algn="ctr"/>
            <a:endParaRPr lang="ru-RU" sz="1600" dirty="0" smtClean="0"/>
          </a:p>
          <a:p>
            <a:pPr marL="342900" lvl="4" indent="-342900" algn="ctr"/>
            <a:r>
              <a:rPr lang="ru-RU" sz="1600" u="sng" dirty="0" smtClean="0"/>
              <a:t>Восьмой принцип </a:t>
            </a:r>
            <a:r>
              <a:rPr lang="ru-RU" sz="1600" dirty="0" smtClean="0"/>
              <a:t>является базовым и формирующим все предыдущие принципы. Он заключается в надлежащем обеспечении доступности медицинской помощи для потенциального пациента. </a:t>
            </a:r>
            <a:endParaRPr lang="ru-RU" sz="1600" dirty="0" smtClean="0"/>
          </a:p>
          <a:p>
            <a:endParaRPr lang="ru-RU" sz="3600" dirty="0"/>
          </a:p>
        </p:txBody>
      </p:sp>
      <p:pic>
        <p:nvPicPr>
          <p:cNvPr id="2097155" name="Рисунок 6" descr="136113014e0ae0376e5623c4ad7fcd12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E1D9C2"/>
              </a:clrFrom>
              <a:clrTo>
                <a:srgbClr val="E1D9C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78984" y="447675"/>
            <a:ext cx="5962650" cy="59626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Объект 4"/>
          <p:cNvSpPr>
            <a:spLocks noGrp="1"/>
          </p:cNvSpPr>
          <p:nvPr>
            <p:ph sz="half" idx="1"/>
          </p:nvPr>
        </p:nvSpPr>
        <p:spPr>
          <a:xfrm>
            <a:off x="1450259" y="-1455508"/>
            <a:ext cx="4038600" cy="175080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/>
              <a:t>Для того, чтобы понять на каком уровне оказания медицинской помощи мы находимся, внедрили анонимное анкетирование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48614" name="Объект 5"/>
          <p:cNvSpPr>
            <a:spLocks noGrp="1"/>
          </p:cNvSpPr>
          <p:nvPr>
            <p:ph sz="half" idx="2"/>
          </p:nvPr>
        </p:nvSpPr>
        <p:spPr>
          <a:xfrm>
            <a:off x="6048108" y="204359"/>
            <a:ext cx="4776952" cy="6412751"/>
          </a:xfrm>
        </p:spPr>
        <p:txBody>
          <a:bodyPr/>
          <a:lstStyle/>
          <a:p>
            <a:pPr algn="ctr">
              <a:buNone/>
            </a:pPr>
            <a:r>
              <a:rPr lang="ru-RU" sz="1400" b="1" dirty="0" smtClean="0"/>
              <a:t>КАЧЕСТВО ОКАЗАНИЯ МЕД.ПОМОЩИ</a:t>
            </a:r>
            <a:endParaRPr lang="ru-RU" sz="1400" b="1" dirty="0" smtClean="0"/>
          </a:p>
          <a:p>
            <a:pPr algn="ctr">
              <a:buAutoNum type="arabicPeriod"/>
            </a:pPr>
            <a:r>
              <a:rPr lang="ru-RU" sz="1400" b="1" u="sng" dirty="0" smtClean="0"/>
              <a:t>Укажите ваш возраст: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- 18 – 25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- 25 – 45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 - 45 и старше</a:t>
            </a: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2. </a:t>
            </a:r>
            <a:r>
              <a:rPr lang="ru-RU" sz="1400" b="1" u="sng" dirty="0" smtClean="0"/>
              <a:t>Есть у вас беременность?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     ДА                          НЕТ</a:t>
            </a: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3. </a:t>
            </a:r>
            <a:r>
              <a:rPr lang="ru-RU" sz="1400" b="1" u="sng" dirty="0" smtClean="0"/>
              <a:t>Как часто вы обращались за мед. помощью в поликлинику Южный город 2?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b="1" dirty="0" smtClean="0"/>
              <a:t>4. </a:t>
            </a:r>
            <a:r>
              <a:rPr lang="ru-RU" sz="1400" b="1" u="sng" dirty="0" smtClean="0"/>
              <a:t>Сколько по времени вы ожидали приема доктора (указать в минутах)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b="1" dirty="0" smtClean="0"/>
              <a:t>5.  </a:t>
            </a:r>
            <a:r>
              <a:rPr lang="ru-RU" sz="1400" b="1" u="sng" dirty="0" smtClean="0"/>
              <a:t>Оцените качество оказанной акушерской помощи на приеме: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          0         1       2        3        4         5</a:t>
            </a:r>
            <a:endParaRPr lang="ru-RU" sz="1400" dirty="0"/>
          </a:p>
          <a:p>
            <a:pPr algn="ctr">
              <a:buNone/>
            </a:pPr>
            <a:r>
              <a:rPr lang="ru-RU" sz="1400" b="1" dirty="0" smtClean="0"/>
              <a:t>6. </a:t>
            </a:r>
            <a:r>
              <a:rPr lang="ru-RU" sz="1400" b="1" u="sng" dirty="0" smtClean="0"/>
              <a:t>Оцените компетентность врача: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          0         1       2        3        4         5</a:t>
            </a: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7</a:t>
            </a:r>
            <a:r>
              <a:rPr lang="ru-RU" sz="1400" b="1" u="sng" dirty="0" smtClean="0"/>
              <a:t>. Оцените компетентность акушерки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          0         1       2        3        4         5</a:t>
            </a:r>
            <a:endParaRPr lang="ru-RU" sz="1400" dirty="0" smtClean="0"/>
          </a:p>
          <a:p>
            <a:pPr algn="ctr">
              <a:buNone/>
            </a:pPr>
            <a:r>
              <a:rPr lang="ru-RU" sz="1400" b="1" u="sng" dirty="0" smtClean="0"/>
              <a:t>8. Доступность записи к врачу акушер – гинекологу: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1-3 дня   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4-7 дней  </a:t>
            </a: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8-10 дней  </a:t>
            </a:r>
            <a:endParaRPr lang="ru-RU" sz="1400" dirty="0" smtClean="0"/>
          </a:p>
          <a:p>
            <a:pPr algn="ctr">
              <a:buNone/>
            </a:pPr>
            <a:r>
              <a:rPr lang="ru-RU" sz="1400" b="1" dirty="0" smtClean="0"/>
              <a:t>9. </a:t>
            </a:r>
            <a:r>
              <a:rPr lang="ru-RU" sz="1400" b="1" u="sng" dirty="0" smtClean="0"/>
              <a:t>Порекомендуете ли вы для посещения поликлинику Южного города 2 близким и друзьям ?</a:t>
            </a:r>
            <a:endParaRPr lang="ru-RU" sz="1400" b="1" u="sng" dirty="0" smtClean="0"/>
          </a:p>
          <a:p>
            <a:pPr algn="ctr">
              <a:buNone/>
            </a:pPr>
            <a:r>
              <a:rPr lang="ru-RU" sz="1400" dirty="0" smtClean="0"/>
              <a:t>     да	           нет         затрудняюсь ответить</a:t>
            </a:r>
            <a:endParaRPr lang="ru-RU" sz="1400" b="1" dirty="0" smtClean="0"/>
          </a:p>
        </p:txBody>
      </p:sp>
      <p:pic>
        <p:nvPicPr>
          <p:cNvPr id="2097156" name="Рисунок 3" descr="опрос.jp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761" y="2408903"/>
            <a:ext cx="4272116" cy="42721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8420</Words>
  <Application>WPS Presentation</Application>
  <PresentationFormat>Широкоэкранный</PresentationFormat>
  <Paragraphs>241</Paragraphs>
  <Slides>22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SimSun</vt:lpstr>
      <vt:lpstr>Wingdings</vt:lpstr>
      <vt:lpstr>Droid Sans</vt:lpstr>
      <vt:lpstr>Segoe Print</vt:lpstr>
      <vt:lpstr>Times New Roman</vt:lpstr>
      <vt:lpstr>Lucida Sans</vt:lpstr>
      <vt:lpstr>Roboto</vt:lpstr>
      <vt:lpstr>Microsoft YaHei</vt:lpstr>
      <vt:lpstr>Arial Unicode MS</vt:lpstr>
      <vt:lpstr>Calibri</vt:lpstr>
      <vt:lpstr>DotumChe</vt:lpstr>
      <vt:lpstr>FangSong</vt:lpstr>
      <vt:lpstr>Franklin Gothic Demi Cond</vt:lpstr>
      <vt:lpstr>MingLiU_HKSCS</vt:lpstr>
      <vt:lpstr>Verdana</vt:lpstr>
      <vt:lpstr>Тема Office</vt:lpstr>
      <vt:lpstr>Анализ качества оказания акушерской помощи на самостоятельном приеме  в районной поликлинике.  Опыт работы  ГБУЗ СО «Волжская РКБ»</vt:lpstr>
      <vt:lpstr>PowerPoint 演示文稿</vt:lpstr>
      <vt:lpstr>PowerPoint 演示文稿</vt:lpstr>
      <vt:lpstr>PowerPoint 演示文稿</vt:lpstr>
      <vt:lpstr>ПРИСВОЕНИЕ БОЛЬНИЦЕ СТАТУСА «КЛИНИЧЕСКАЯ»</vt:lpstr>
      <vt:lpstr>PowerPoint 演示文稿</vt:lpstr>
      <vt:lpstr>PowerPoint 演示文稿</vt:lpstr>
      <vt:lpstr>PowerPoint 演示文稿</vt:lpstr>
      <vt:lpstr>PowerPoint 演示文稿</vt:lpstr>
      <vt:lpstr>Анализ оказываемой акушерской помощи в поликлинике  Южный город 2</vt:lpstr>
      <vt:lpstr>PowerPoint 演示文稿</vt:lpstr>
      <vt:lpstr>PowerPoint 演示文稿</vt:lpstr>
      <vt:lpstr>Обязанности акушерки на самостоятельном приеме</vt:lpstr>
      <vt:lpstr>PowerPoint 演示文稿</vt:lpstr>
      <vt:lpstr>PowerPoint 演示文稿</vt:lpstr>
      <vt:lpstr>PowerPoint 演示文稿</vt:lpstr>
      <vt:lpstr>КАЧЕСТВО ОКАЗАНИЯ МЕД.ПОМОЩИ АКУШЕРКОЙ </vt:lpstr>
      <vt:lpstr>PowerPoint 演示文稿</vt:lpstr>
      <vt:lpstr>PowerPoint 演示文稿</vt:lpstr>
      <vt:lpstr>PowerPoint 演示文稿</vt:lpstr>
      <vt:lpstr>PowerPoint 演示文稿</vt:lpstr>
      <vt:lpstr>Спасибо за внимание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Пациентоориентированный подход в работе акушерки районной поликлиники</dc:title>
  <dc:creator>User</dc:creator>
  <cp:lastModifiedBy>User</cp:lastModifiedBy>
  <cp:revision>25</cp:revision>
  <dcterms:created xsi:type="dcterms:W3CDTF">2024-01-30T20:14:00Z</dcterms:created>
  <dcterms:modified xsi:type="dcterms:W3CDTF">2025-05-28T19:32:47Z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0B029D4A853D4784B9C5239A93339C30_13</vt:lpwstr>
  </property>
  <property fmtid="{D5CDD505-2E9C-101B-9397-08002B2CF9AE}" pid="3" name="KSOProductBuildVer">
    <vt:lpwstr>1049-12.2.0.21179</vt:lpwstr>
  </property>
</Properties>
</file>