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5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38" r:id="rId12"/>
    <p:sldId id="339" r:id="rId13"/>
    <p:sldId id="299" r:id="rId14"/>
    <p:sldId id="340" r:id="rId15"/>
    <p:sldId id="341" r:id="rId16"/>
    <p:sldId id="262" r:id="rId17"/>
  </p:sldIdLst>
  <p:sldSz cx="12192000" cy="6858000"/>
  <p:notesSz cx="9942513" cy="6761163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ebas Neue Bold" charset="0"/>
      <p:bold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868" autoAdjust="0"/>
    <p:restoredTop sz="93716" autoAdjust="0"/>
  </p:normalViewPr>
  <p:slideViewPr>
    <p:cSldViewPr>
      <p:cViewPr>
        <p:scale>
          <a:sx n="70" d="100"/>
          <a:sy n="70" d="100"/>
        </p:scale>
        <p:origin x="-228" y="-16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557F9AAC-7B0F-3E5F-9701-A2F49495C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0B233EC9-5983-1C34-3CBF-C7387356CC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D1C5-94E7-074D-8A9D-45E15EFB2F99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CB1E099F-0137-3798-CE22-E49D106E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EADA-E836-5F4C-8491-B6EE3D9B83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031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61AAADFB-81C8-2CBD-2BC0-13459DAB5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3F289E1C-43AD-21EE-0ADA-7C7D076EE8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445B-B0C1-CB4E-BFDB-072B1CA12923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889EC70F-0912-30D6-F870-7C85E4F5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A138-8767-484F-AA40-8A2866A669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2936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941DA1AF-EF31-BFE1-4A86-9457FE780B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6BDC14F0-EB5F-C5CD-21A5-1EFA677A54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334B50-ED15-744A-A928-15FB3F264508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="" xmlns:a16="http://schemas.microsoft.com/office/drawing/2014/main" id="{E95BF236-52A3-0089-AEF1-06D93D3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D084B-3998-A94A-A5CF-6037C5E67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714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="" xmlns:a16="http://schemas.microsoft.com/office/drawing/2014/main" id="{04390DE6-A918-84CC-EA1D-86D913C6C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>
            <a:extLst>
              <a:ext uri="{FF2B5EF4-FFF2-40B4-BE49-F238E27FC236}">
                <a16:creationId xmlns="" xmlns:a16="http://schemas.microsoft.com/office/drawing/2014/main" id="{C9DE0F4D-0EE4-2D30-CDC5-0626847A3D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731E-5C4A-D543-984B-7DEE0CDE0FB2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5" name="Holder 6">
            <a:extLst>
              <a:ext uri="{FF2B5EF4-FFF2-40B4-BE49-F238E27FC236}">
                <a16:creationId xmlns="" xmlns:a16="http://schemas.microsoft.com/office/drawing/2014/main" id="{D1EB30CD-FF2E-C044-51B0-586BCA85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4F1D-1680-A84B-B098-031722488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002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="" xmlns:a16="http://schemas.microsoft.com/office/drawing/2014/main" id="{A1F533BF-1312-32FE-48AD-735FB17C88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>
            <a:extLst>
              <a:ext uri="{FF2B5EF4-FFF2-40B4-BE49-F238E27FC236}">
                <a16:creationId xmlns="" xmlns:a16="http://schemas.microsoft.com/office/drawing/2014/main" id="{6ECA49E3-DA68-8AB5-C8A1-134684661DF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8E99F-63EB-F44D-A6EF-8EC1ABC28152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4" name="Holder 6">
            <a:extLst>
              <a:ext uri="{FF2B5EF4-FFF2-40B4-BE49-F238E27FC236}">
                <a16:creationId xmlns="" xmlns:a16="http://schemas.microsoft.com/office/drawing/2014/main" id="{EFE349EC-66FA-FE0F-F979-C1D5578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46510-6717-1C4E-A9FB-2878B7826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52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>
            <a:extLst>
              <a:ext uri="{FF2B5EF4-FFF2-40B4-BE49-F238E27FC236}">
                <a16:creationId xmlns="" xmlns:a16="http://schemas.microsoft.com/office/drawing/2014/main" id="{5C7BBB7B-2BED-B732-DF6B-BCD61A6B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0 w 12192000"/>
              <a:gd name="T1" fmla="*/ 0 h 6858000"/>
              <a:gd name="T2" fmla="*/ 12192000 w 12192000"/>
              <a:gd name="T3" fmla="*/ 6858000 h 6858000"/>
            </a:gdLst>
            <a:ahLst/>
            <a:cxnLst/>
            <a:rect l="T0" t="T1" r="T2" b="T3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" name="Holder 2">
            <a:extLst>
              <a:ext uri="{FF2B5EF4-FFF2-40B4-BE49-F238E27FC236}">
                <a16:creationId xmlns="" xmlns:a16="http://schemas.microsoft.com/office/drawing/2014/main" id="{D4288591-429E-2D1D-00CC-009F46E41E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9088" y="209550"/>
            <a:ext cx="62785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3" name="Holder 3">
            <a:extLst>
              <a:ext uri="{FF2B5EF4-FFF2-40B4-BE49-F238E27FC236}">
                <a16:creationId xmlns="" xmlns:a16="http://schemas.microsoft.com/office/drawing/2014/main" id="{EADD0B43-328E-A9E8-7D26-949CE52FF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513" y="1982788"/>
            <a:ext cx="5994400" cy="2471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50" b="1" i="0">
                <a:solidFill>
                  <a:srgbClr val="185292"/>
                </a:solidFill>
                <a:latin typeface="Bebas Neue Bold"/>
                <a:cs typeface="Bebas Neue Bold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AEAA34C7-FA65-A49A-CADF-BDEE640037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6C63EEB5-E24E-1D18-85BF-DB95E89A921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ker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9D06A9-51CF-1743-823B-DEB72954715D}" type="datetimeFigureOut">
              <a:rPr lang="en-US"/>
              <a:pPr>
                <a:defRPr/>
              </a:pPr>
              <a:t>9/2/2025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A3771F86-E003-3D9B-9BEB-F2B6FAF9E5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780838" y="6440488"/>
            <a:ext cx="160337" cy="2174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638"/>
              </a:lnSpc>
              <a:defRPr sz="1400">
                <a:solidFill>
                  <a:srgbClr val="185292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fld id="{C3C60881-09CF-DA4E-9F23-A2A1F6700B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1" r:id="rId3"/>
    <p:sldLayoutId id="2147483669" r:id="rId4"/>
    <p:sldLayoutId id="214748367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B3D63B-A3A3-44A3-DB2D-0CCCBAEE89A7}"/>
              </a:ext>
            </a:extLst>
          </p:cNvPr>
          <p:cNvSpPr txBox="1"/>
          <p:nvPr/>
        </p:nvSpPr>
        <p:spPr>
          <a:xfrm>
            <a:off x="1201738" y="2420888"/>
            <a:ext cx="94662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инфекций, связанных с оказанием медицинской помощи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E387CD-2036-0E9A-72BA-4E9893411C07}"/>
              </a:ext>
            </a:extLst>
          </p:cNvPr>
          <p:cNvSpPr txBox="1"/>
          <p:nvPr/>
        </p:nvSpPr>
        <p:spPr>
          <a:xfrm>
            <a:off x="608013" y="6007100"/>
            <a:ext cx="990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2025</a:t>
            </a:r>
          </a:p>
        </p:txBody>
      </p:sp>
      <p:sp>
        <p:nvSpPr>
          <p:cNvPr id="3082" name="object 43">
            <a:extLst>
              <a:ext uri="{FF2B5EF4-FFF2-40B4-BE49-F238E27FC236}">
                <a16:creationId xmlns="" xmlns:a16="http://schemas.microsoft.com/office/drawing/2014/main" id="{EEE01E03-3516-7026-6FB4-FE93198B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6007100"/>
            <a:ext cx="1958975" cy="0"/>
          </a:xfrm>
          <a:custGeom>
            <a:avLst/>
            <a:gdLst>
              <a:gd name="T0" fmla="*/ 0 w 1958975"/>
              <a:gd name="T1" fmla="*/ 1958975 w 1958975"/>
            </a:gdLst>
            <a:ahLst/>
            <a:cxnLst/>
            <a:rect l="T0" t="0" r="T1" b="0"/>
            <a:pathLst>
              <a:path w="1958975">
                <a:moveTo>
                  <a:pt x="0" y="0"/>
                </a:moveTo>
                <a:lnTo>
                  <a:pt x="1958873" y="0"/>
                </a:lnTo>
              </a:path>
            </a:pathLst>
          </a:custGeom>
          <a:noFill/>
          <a:ln w="9525">
            <a:solidFill>
              <a:srgbClr val="1D1D1B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83" name="Рисунок 36">
            <a:extLst>
              <a:ext uri="{FF2B5EF4-FFF2-40B4-BE49-F238E27FC236}">
                <a16:creationId xmlns="" xmlns:a16="http://schemas.microsoft.com/office/drawing/2014/main" id="{2A117901-DC53-16A6-D261-A27E7476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4800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F97900-FB74-FAE2-56CC-F50BA401FD59}"/>
              </a:ext>
            </a:extLst>
          </p:cNvPr>
          <p:cNvSpPr txBox="1"/>
          <p:nvPr/>
        </p:nvSpPr>
        <p:spPr>
          <a:xfrm>
            <a:off x="154113" y="5629771"/>
            <a:ext cx="220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Белоножкина</a:t>
            </a:r>
            <a:r>
              <a:rPr lang="ru-RU" dirty="0"/>
              <a:t> О. 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017AD85-318E-FDD5-F8A8-C040A9B25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4023" t="17644" b="23807"/>
          <a:stretch/>
        </p:blipFill>
        <p:spPr>
          <a:xfrm>
            <a:off x="8468856" y="4437112"/>
            <a:ext cx="3127560" cy="2080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973E5-AACA-E301-21BC-F9E190B215C8}"/>
              </a:ext>
            </a:extLst>
          </p:cNvPr>
          <p:cNvSpPr txBox="1"/>
          <p:nvPr/>
        </p:nvSpPr>
        <p:spPr>
          <a:xfrm>
            <a:off x="0" y="1659285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ctr"/>
            <a:r>
              <a:rPr lang="ru-RU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требований к организации и проведению дезинфекции и стерилизации</a:t>
            </a:r>
          </a:p>
          <a:p>
            <a:pPr marL="266700"/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Вакцинация пациентов и персонала 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прививки снижают риск заражения опасными инфекциями</a:t>
            </a:r>
          </a:p>
          <a:p>
            <a:pPr marL="266700"/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персонала </a:t>
            </a: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проведение инструктажа с медицинским персоналом</a:t>
            </a:r>
          </a:p>
        </p:txBody>
      </p:sp>
    </p:spTree>
    <p:extLst>
      <p:ext uri="{BB962C8B-B14F-4D97-AF65-F5344CB8AC3E}">
        <p14:creationId xmlns="" xmlns:p14="http://schemas.microsoft.com/office/powerpoint/2010/main" val="333395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5785C46-4538-61C9-291B-31CA4B096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2" y="1982788"/>
            <a:ext cx="10736063" cy="3234732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Аварийная ситуация </a:t>
            </a:r>
            <a:r>
              <a:rPr lang="ru-RU" sz="2800" b="1" dirty="0">
                <a:solidFill>
                  <a:schemeClr val="tx1"/>
                </a:solidFill>
              </a:rPr>
              <a:t>– это </a:t>
            </a:r>
            <a:r>
              <a:rPr lang="ru-RU" sz="2800" b="0" dirty="0">
                <a:solidFill>
                  <a:schemeClr val="tx1"/>
                </a:solidFill>
              </a:rPr>
              <a:t>контакт с кровью и другими биологическими жидкостями вследствие попадания их под кожу (проколы, порезы), на слизистые и поврежденную кожу, произошедший при выполнении служебных обязанностей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36">
            <a:extLst>
              <a:ext uri="{FF2B5EF4-FFF2-40B4-BE49-F238E27FC236}">
                <a16:creationId xmlns="" xmlns:a16="http://schemas.microsoft.com/office/drawing/2014/main" id="{6C7C43A6-B3D1-9328-1B53-0EEA4244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56EC5C-F88A-448B-75AB-0EDE64404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210300"/>
            <a:ext cx="10801200" cy="4699748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местах, где возможно возникновение аварийной ситуации, должна быть «Укладка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первой помощи с применением медицинских изделий и лекарственных препаратов для профилактики парентеральных инфекций лицам, оказывающим медицинскую помощь».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Основание: Приказ МЗ РФ от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апреля 2025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189н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ru-RU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контаминация при работе с кровью и другими биологическими жидкостями.</a:t>
            </a:r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2" name="Рисунок 36">
            <a:extLst>
              <a:ext uri="{FF2B5EF4-FFF2-40B4-BE49-F238E27FC236}">
                <a16:creationId xmlns="" xmlns:a16="http://schemas.microsoft.com/office/drawing/2014/main" id="{67B33934-44A0-C032-37C5-3A78B0BB4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265286-D906-BBEE-4901-1BDF97183147}"/>
              </a:ext>
            </a:extLst>
          </p:cNvPr>
          <p:cNvSpPr txBox="1"/>
          <p:nvPr/>
        </p:nvSpPr>
        <p:spPr>
          <a:xfrm>
            <a:off x="2567608" y="260648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меры, предусмотренные санитарно-эпидемиологическими нормами и правилами СанПиН – 3.3686-21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3F9275C-F941-7888-73B4-5A94D9EE5C94}"/>
              </a:ext>
            </a:extLst>
          </p:cNvPr>
          <p:cNvSpPr txBox="1"/>
          <p:nvPr/>
        </p:nvSpPr>
        <p:spPr>
          <a:xfrm>
            <a:off x="0" y="1650280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крови или других биологических жидкостей на кожные покровы рук или других незащищенных участков тела необходимо вымыть руки (или другой загрязненный участок) с мылом под проточной водой (при отсутствии условий на месте аварии предварительно обработать руки или загрязненный участок спиртсодержащим кожным антисептиком или 70 % спиртом), высушить одноразовым полотенцем и обработать спиртсодержащим кожным антисептиком или 70 % спиртом;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порезов и уколов немедленно снять перчатки, предварительно обработав их раствором дезинфицирующего средства, вымыть руки с мылом под проточной водой, обработать руки 70 % спиртом, смазать ранку 5 % спиртовым раствором йода, заклеить рану лейкопластырем;</a:t>
            </a:r>
          </a:p>
        </p:txBody>
      </p:sp>
    </p:spTree>
    <p:extLst>
      <p:ext uri="{BB962C8B-B14F-4D97-AF65-F5344CB8AC3E}">
        <p14:creationId xmlns="" xmlns:p14="http://schemas.microsoft.com/office/powerpoint/2010/main" val="71813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265286-D906-BBEE-4901-1BDF97183147}"/>
              </a:ext>
            </a:extLst>
          </p:cNvPr>
          <p:cNvSpPr txBox="1"/>
          <p:nvPr/>
        </p:nvSpPr>
        <p:spPr>
          <a:xfrm>
            <a:off x="2639616" y="260648"/>
            <a:ext cx="6696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меры, предусмотренные санитарно-эпидемиологическими нормами и правилами СанПиН – 3.3686-21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941D52-D954-BDE3-3F91-D3C107ED60AB}"/>
              </a:ext>
            </a:extLst>
          </p:cNvPr>
          <p:cNvSpPr txBox="1"/>
          <p:nvPr/>
        </p:nvSpPr>
        <p:spPr>
          <a:xfrm>
            <a:off x="119336" y="1650280"/>
            <a:ext cx="120726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крови и других биологических жидкостей пациента на слизистую глаз, носа и рта: ротовую полость, слизистую оболочку носа и глаз обильно промыть водой (не тереть);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крови и других биологических жидкостей пациента на халат, одежду: снять рабочую одежду и погрузить в дезинфицирующий раствор или в бикс (бак) для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автоклавирования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либо в герметичном мешке направить для стирки с дезинфекцией в прачечную, осуществляющую стирку больничного белья;</a:t>
            </a:r>
          </a:p>
          <a:p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порезах, уколах, попадании крови пациента на слизистые оболочки глаз, носа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необходимо оценить риск заражения ВИЧ и,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наличии обеспечить наличии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постконтактной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профилактики ВИЧ путем приема антиретровирусных препаратов.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42500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E0F9D5-CFEB-9673-3F4D-3262B36B61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8362" y="89489"/>
            <a:ext cx="9327294" cy="662237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5" name="Рисунок 36">
            <a:extLst>
              <a:ext uri="{FF2B5EF4-FFF2-40B4-BE49-F238E27FC236}">
                <a16:creationId xmlns="" xmlns:a16="http://schemas.microsoft.com/office/drawing/2014/main" id="{B6F29636-98DA-89FF-F977-FCEA7B489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7059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7" name="object 37">
            <a:extLst>
              <a:ext uri="{FF2B5EF4-FFF2-40B4-BE49-F238E27FC236}">
                <a16:creationId xmlns="" xmlns:a16="http://schemas.microsoft.com/office/drawing/2014/main" id="{39C8A765-B484-E8D1-7443-237113389E54}"/>
              </a:ext>
            </a:extLst>
          </p:cNvPr>
          <p:cNvGrpSpPr>
            <a:grpSpLocks/>
          </p:cNvGrpSpPr>
          <p:nvPr/>
        </p:nvGrpSpPr>
        <p:grpSpPr bwMode="auto">
          <a:xfrm>
            <a:off x="7278688" y="558800"/>
            <a:ext cx="4913312" cy="5927725"/>
            <a:chOff x="7278099" y="558069"/>
            <a:chExt cx="4913901" cy="5928414"/>
          </a:xfrm>
        </p:grpSpPr>
        <p:pic>
          <p:nvPicPr>
            <p:cNvPr id="25625" name="object 38">
              <a:extLst>
                <a:ext uri="{FF2B5EF4-FFF2-40B4-BE49-F238E27FC236}">
                  <a16:creationId xmlns="" xmlns:a16="http://schemas.microsoft.com/office/drawing/2014/main" id="{841983DD-EFD6-E87B-4880-13629E1B3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099" y="558069"/>
              <a:ext cx="4913901" cy="56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object 39">
              <a:extLst>
                <a:ext uri="{FF2B5EF4-FFF2-40B4-BE49-F238E27FC236}">
                  <a16:creationId xmlns="" xmlns:a16="http://schemas.microsoft.com/office/drawing/2014/main" id="{AACBBAB8-B14C-EA96-E08E-5DB983569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1905000"/>
              <a:ext cx="3280700" cy="458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88F2518-8FB1-A0B9-50AA-9C0D4C9809BB}"/>
              </a:ext>
            </a:extLst>
          </p:cNvPr>
          <p:cNvSpPr txBox="1"/>
          <p:nvPr/>
        </p:nvSpPr>
        <p:spPr>
          <a:xfrm>
            <a:off x="1362438" y="2334882"/>
            <a:ext cx="59055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0" dirty="0">
                <a:solidFill>
                  <a:srgbClr val="C00000"/>
                </a:solidFill>
                <a:latin typeface="+mj-lt"/>
              </a:rPr>
              <a:t>Благодарю за внимание!</a:t>
            </a:r>
          </a:p>
        </p:txBody>
      </p:sp>
      <p:pic>
        <p:nvPicPr>
          <p:cNvPr id="25613" name="Рисунок 44">
            <a:extLst>
              <a:ext uri="{FF2B5EF4-FFF2-40B4-BE49-F238E27FC236}">
                <a16:creationId xmlns="" xmlns:a16="http://schemas.microsoft.com/office/drawing/2014/main" id="{FBADB0E1-2604-6937-AAC5-F2A64BC12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4800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7CB090-6B5B-0067-3056-10DCC093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09600"/>
            <a:ext cx="9677400" cy="3810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099" name="Номер слайда 3">
            <a:extLst>
              <a:ext uri="{FF2B5EF4-FFF2-40B4-BE49-F238E27FC236}">
                <a16:creationId xmlns="" xmlns:a16="http://schemas.microsoft.com/office/drawing/2014/main" id="{6C6140E9-8C49-6A1D-22A9-B928765F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62000" y="6172200"/>
            <a:ext cx="27432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6E36BE23-536A-7E4B-9BB7-ED1D0D048281}" type="slidenum">
              <a:rPr lang="ru-RU" altLang="ru-RU">
                <a:solidFill>
                  <a:srgbClr val="185292"/>
                </a:solidFill>
                <a:latin typeface="Bebas Neue Regular"/>
              </a:rPr>
              <a:pPr eaLnBrk="1" hangingPunct="1">
                <a:lnSpc>
                  <a:spcPct val="100000"/>
                </a:lnSpc>
              </a:pPr>
              <a:t>2</a:t>
            </a:fld>
            <a:endParaRPr lang="ru-RU" altLang="ru-RU">
              <a:solidFill>
                <a:srgbClr val="185292"/>
              </a:solidFill>
              <a:latin typeface="Bebas Neue Regular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74A42EF6-FE30-2764-815B-8589940C4F05}"/>
              </a:ext>
            </a:extLst>
          </p:cNvPr>
          <p:cNvSpPr txBox="1">
            <a:spLocks/>
          </p:cNvSpPr>
          <p:nvPr/>
        </p:nvSpPr>
        <p:spPr>
          <a:xfrm>
            <a:off x="552450" y="152400"/>
            <a:ext cx="10083800" cy="685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E79541D4-3B35-D125-6347-B9A450AB2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04800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546A26-D556-CA55-BD22-4A77DA5D6318}"/>
              </a:ext>
            </a:extLst>
          </p:cNvPr>
          <p:cNvSpPr txBox="1"/>
          <p:nvPr/>
        </p:nvSpPr>
        <p:spPr>
          <a:xfrm>
            <a:off x="325698" y="304800"/>
            <a:ext cx="11879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ИСМП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любые инфекционные заболевания, которые развиваются у пациента и у медицинского персонала </a:t>
            </a:r>
          </a:p>
          <a:p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оказании медицинской помощи.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1082DC9-6AE3-F567-426C-C884E4EC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5032" y="1908562"/>
            <a:ext cx="8712968" cy="4657292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D1D0E93-5A58-53FA-27BC-5BA10A54D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16632"/>
            <a:ext cx="11888191" cy="7112716"/>
          </a:xfrm>
        </p:spPr>
        <p:txBody>
          <a:bodyPr/>
          <a:lstStyle/>
          <a:p>
            <a:pPr algn="ctr">
              <a:buNone/>
            </a:pPr>
            <a:r>
              <a:rPr lang="ru-RU" sz="40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документы, которые регламентируют  требования к профилактике ИСМП: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21.11. 2011 № 323-ФЗ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44 СанПиН 3.3686-21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СанПиН 2.1.3684-21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концепция профилактики инфекций, связанных с оказанием медицинской помощи от 06.11.2011 ( </a:t>
            </a:r>
            <a:r>
              <a:rPr lang="ru-RU" sz="40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утв.Главным</a:t>
            </a:r>
            <a:r>
              <a:rPr lang="ru-RU" sz="4000" b="0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госсанврачом</a:t>
            </a:r>
            <a:r>
              <a:rPr lang="ru-RU" sz="40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6" name="Рисунок 36">
            <a:extLst>
              <a:ext uri="{FF2B5EF4-FFF2-40B4-BE49-F238E27FC236}">
                <a16:creationId xmlns="" xmlns:a16="http://schemas.microsoft.com/office/drawing/2014/main" id="{7B8BCD89-C045-898E-9939-E802757F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46252E-AF4B-3684-1643-5EA9219DAC60}"/>
              </a:ext>
            </a:extLst>
          </p:cNvPr>
          <p:cNvSpPr txBox="1"/>
          <p:nvPr/>
        </p:nvSpPr>
        <p:spPr>
          <a:xfrm>
            <a:off x="191344" y="548680"/>
            <a:ext cx="1180931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ctr"/>
            <a:r>
              <a:rPr lang="ru-RU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ИСМП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ИСМП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</a:t>
            </a:r>
            <a:r>
              <a:rPr lang="ru-RU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антропонозные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заболевания, то есть вызвать их может только человек. 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источникам относят: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пациентов с острой, хронической либо другой формой инфекционных болезней, в том числе носителей условно патогенных микроорганизмов;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посетителей: родственников, ухаживающих за пациентами, сиделок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медперсонал: врачей, 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редний и младший медперсонал</a:t>
            </a:r>
          </a:p>
          <a:p>
            <a:pPr marL="266700"/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пациентов, которые длительно находятся на стационарном лечении. Чем больше пациент лежит в стационаре, тем больше у него возможности заболеть ИМСП и заразить других пациентов. </a:t>
            </a:r>
          </a:p>
        </p:txBody>
      </p:sp>
      <p:pic>
        <p:nvPicPr>
          <p:cNvPr id="8" name="Рисунок 36">
            <a:extLst>
              <a:ext uri="{FF2B5EF4-FFF2-40B4-BE49-F238E27FC236}">
                <a16:creationId xmlns="" xmlns:a16="http://schemas.microsoft.com/office/drawing/2014/main" id="{81B33A4A-653C-9D8F-AA5C-4907BFD3C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B1B78A-6A52-F9C3-FA28-2B00642F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37" y="260648"/>
            <a:ext cx="11628574" cy="7672870"/>
          </a:xfrm>
        </p:spPr>
        <p:txBody>
          <a:bodyPr/>
          <a:lstStyle/>
          <a:p>
            <a:pPr marL="266700" algn="ctr">
              <a:buNone/>
            </a:pPr>
            <a:r>
              <a:rPr lang="ru-RU" sz="24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Возбудители ИСМП</a:t>
            </a:r>
          </a:p>
          <a:p>
            <a:pPr marL="266700"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бактерии: условно-патогенные микроорганизмы, то есть те, которые в норме существуют в кишечнике, на коже, в носоглотке. Это стафилококки, стрептококки, кишечная палочка, клебсиелла, синегнойная палочка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бактерии: патогенные микроорганизмы, которые в норме не присутствуют в организме человека. Это сальмонеллы, шигеллы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вирусы: вирусы иммунодефицита человека, вирусы парентеральных гепатитов В и С, вирусы </a:t>
            </a:r>
            <a:r>
              <a:rPr lang="ru-RU" sz="24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энтеральных</a:t>
            </a: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гепатитов, ротавирусы, </a:t>
            </a:r>
            <a:r>
              <a:rPr lang="ru-RU" sz="24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норовирусы</a:t>
            </a: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коронавирусы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грибы: кандиды, </a:t>
            </a:r>
            <a:r>
              <a:rPr lang="ru-RU" sz="24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асперггиллы</a:t>
            </a:r>
            <a:endParaRPr lang="ru-RU" sz="2400" b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-эктопаразиты: возбудители чесотки (чесоточный клещ) и возбудители педикулеза (вши)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криптоспородии</a:t>
            </a:r>
            <a:r>
              <a:rPr lang="ru-RU" sz="2400" b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пневмоцисты: ИСМП, вызванные ими, возникают у пациентов с первичными и вторичными иммунодефицитами – ВИЧ-инфицированных, у пациентов с трансплантацией костного мозга, органов и тканей, у детей с вырожденными иммунодефицитом.</a:t>
            </a:r>
          </a:p>
          <a:p>
            <a:endParaRPr lang="ru-RU" dirty="0"/>
          </a:p>
        </p:txBody>
      </p:sp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438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B1B78A-6A52-F9C3-FA28-2B00642F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" y="190233"/>
            <a:ext cx="10520039" cy="2022092"/>
          </a:xfrm>
        </p:spPr>
        <p:txBody>
          <a:bodyPr/>
          <a:lstStyle/>
          <a:p>
            <a:pPr marL="266700" algn="ctr">
              <a:buNone/>
            </a:pPr>
            <a:r>
              <a:rPr lang="ru-RU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передачи возбудителей ИСМП</a:t>
            </a:r>
          </a:p>
          <a:p>
            <a:pPr marL="266700"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>
              <a:buNone/>
            </a:pPr>
            <a:r>
              <a:rPr lang="ru-RU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передачи : естественные и искусственные</a:t>
            </a:r>
          </a:p>
          <a:p>
            <a:endParaRPr lang="ru-RU" dirty="0"/>
          </a:p>
        </p:txBody>
      </p:sp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482F99-A26C-F5DB-EB63-9DDA1AF717B5}"/>
              </a:ext>
            </a:extLst>
          </p:cNvPr>
          <p:cNvSpPr txBox="1"/>
          <p:nvPr/>
        </p:nvSpPr>
        <p:spPr>
          <a:xfrm>
            <a:off x="-162838" y="1343232"/>
            <a:ext cx="123419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/>
            <a:r>
              <a:rPr lang="ru-RU" sz="2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Естественные механизмы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заразиться можно не только в больнице, но и в любом другом месте- дома, на работе, на улице. К естественным механизмам передачи возбудителей  ИСМП относят: </a:t>
            </a:r>
          </a:p>
          <a:p>
            <a:pPr marL="266700"/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аэрогенный: воздушно-капельный и воздушно-пылевой пути передачи. Воздушно -капельным путем передаются корь, грипп и другие формы ОРВИ. Воздушно -пылевым путем передается туберкулез.</a:t>
            </a:r>
          </a:p>
          <a:p>
            <a:pPr marL="266700"/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-фекально-оральный: водный, пищевой и контактно-бытовой.  </a:t>
            </a:r>
          </a:p>
          <a:p>
            <a:pPr marL="266700"/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трансмиссивный. </a:t>
            </a:r>
          </a:p>
          <a:p>
            <a:pPr marL="266700"/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контактный механизм : прямой и непрямой путь. Прямым путем передается чесотка, непрямым- микоз. </a:t>
            </a:r>
          </a:p>
        </p:txBody>
      </p:sp>
    </p:spTree>
    <p:extLst>
      <p:ext uri="{BB962C8B-B14F-4D97-AF65-F5344CB8AC3E}">
        <p14:creationId xmlns="" xmlns:p14="http://schemas.microsoft.com/office/powerpoint/2010/main" val="203738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B1B78A-6A52-F9C3-FA28-2B00642FB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72" y="1412776"/>
            <a:ext cx="11305256" cy="3887218"/>
          </a:xfrm>
        </p:spPr>
        <p:txBody>
          <a:bodyPr/>
          <a:lstStyle/>
          <a:p>
            <a:pPr marL="266700">
              <a:buNone/>
            </a:pPr>
            <a:r>
              <a:rPr lang="ru-RU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механизм </a:t>
            </a:r>
            <a:r>
              <a:rPr lang="ru-RU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заразить инфекцией таким путем можно только в медицинской организации или в процессе оказания медицинской помощи.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типа передачи 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-передача при инвазивных манипуляциях: операциях, инъекциях, катетеризации</a:t>
            </a:r>
          </a:p>
          <a:p>
            <a:pPr marL="266700">
              <a:buNone/>
            </a:pPr>
            <a:r>
              <a:rPr lang="ru-RU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 –  передача при неинвазивных медицинских процедурах. Такие ИСМП возникают при использовании ингаляторов и небулайзеров.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810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973E5-AACA-E301-21BC-F9E190B215C8}"/>
              </a:ext>
            </a:extLst>
          </p:cNvPr>
          <p:cNvSpPr txBox="1"/>
          <p:nvPr/>
        </p:nvSpPr>
        <p:spPr>
          <a:xfrm>
            <a:off x="0" y="1019920"/>
            <a:ext cx="121920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algn="ctr"/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факторов профилактики ИСМП  </a:t>
            </a:r>
            <a:r>
              <a:rPr lang="ru-RU" sz="24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безопасность медицинского персонала.</a:t>
            </a:r>
          </a:p>
          <a:p>
            <a:pPr marL="266700"/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профилактические и санитарно-противоэпидемические мероприятия  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Соблюдение гигиены рук</a:t>
            </a:r>
          </a:p>
          <a:p>
            <a:pPr marL="266700"/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Три уровня обработки рук: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социальный уровень (бытовой)  мытье простым мылом и водой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гигиенический уровень – мытье рук с использованием антисептических средств, проводится до и после инвазивных процедур, до ухода за пациентами, после ухода с пациентами, после контакта с биологическими жидкостями или при возможном микробном загрязнении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хирургический уровень – специальная обработка рук перед любым хирургическим вмешательством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ACC2A9-C409-D1EE-49CA-0E9D617C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2348880"/>
            <a:ext cx="1679638" cy="16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108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6">
            <a:extLst>
              <a:ext uri="{FF2B5EF4-FFF2-40B4-BE49-F238E27FC236}">
                <a16:creationId xmlns="" xmlns:a16="http://schemas.microsoft.com/office/drawing/2014/main" id="{A84A7B2B-B851-3A00-D690-B892909A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942" y="116632"/>
            <a:ext cx="152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A973E5-AACA-E301-21BC-F9E190B215C8}"/>
              </a:ext>
            </a:extLst>
          </p:cNvPr>
          <p:cNvSpPr txBox="1"/>
          <p:nvPr/>
        </p:nvSpPr>
        <p:spPr>
          <a:xfrm>
            <a:off x="0" y="620688"/>
            <a:ext cx="10344472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средств индивидуальной защиты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при проведении любых мероприятий использовать медицинскую одежду, маски, перчатки</a:t>
            </a:r>
          </a:p>
          <a:p>
            <a:pPr marL="266700"/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Медицинская одежда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длинным рукавом для защиты предплечья от возможного загрязнения биологическими жидкостями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перчатки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универсальное средство индивидуальной защиты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перчатки должны плотно прилегать к руке в течение всего времени использования и не создавая дискомфорта, усталости и напряжения в руках, обеспечивали хорошую тактильную чувствительность</a:t>
            </a:r>
          </a:p>
          <a:p>
            <a:pPr marL="266700"/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/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защиты лица, глаз 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использовать маски, лицевые щитки, защитные очки</a:t>
            </a:r>
          </a:p>
          <a:p>
            <a:pPr marL="266700"/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/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algn="ctr"/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CA83FC-022D-0292-85B6-C01F71330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4370" y="2322095"/>
            <a:ext cx="2494715" cy="166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96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607</Words>
  <Application>Microsoft Macintosh PowerPoint</Application>
  <PresentationFormat>Произвольный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Bebas Neue Bold</vt:lpstr>
      <vt:lpstr>Bebas Neue Regular</vt:lpstr>
      <vt:lpstr>Times New Roman</vt:lpstr>
      <vt:lpstr>Office Theme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1</dc:title>
  <dc:creator>Мячина Валерия Олеговна</dc:creator>
  <cp:lastModifiedBy>Vimark5066</cp:lastModifiedBy>
  <cp:revision>302</cp:revision>
  <cp:lastPrinted>2024-01-24T07:56:11Z</cp:lastPrinted>
  <dcterms:created xsi:type="dcterms:W3CDTF">2023-08-02T04:59:17Z</dcterms:created>
  <dcterms:modified xsi:type="dcterms:W3CDTF">2025-09-02T10:15:03Z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2023-08-02T00:00:00Z</vt:filetime>
  </property>
  <property fmtid="{D5CDD505-2E9C-101B-9397-08002B2CF9AE}" pid="3" name="Creator">
    <vt:lpwstr>Adobe Illustrator 26.5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2023-08-02T00:00:00Z</vt:filetime>
  </property>
  <property fmtid="{D5CDD505-2E9C-101B-9397-08002B2CF9AE}" pid="6" name="Producer">
    <vt:lpwstr>Adobe PDF library 16.07</vt:lpwstr>
  </property>
</Properties>
</file>