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66" r:id="rId3"/>
    <p:sldId id="267" r:id="rId4"/>
    <p:sldId id="268" r:id="rId5"/>
    <p:sldId id="269" r:id="rId6"/>
    <p:sldId id="276" r:id="rId7"/>
    <p:sldId id="277" r:id="rId8"/>
    <p:sldId id="278" r:id="rId9"/>
    <p:sldId id="279" r:id="rId10"/>
    <p:sldId id="280" r:id="rId11"/>
    <p:sldId id="270" r:id="rId12"/>
    <p:sldId id="271" r:id="rId13"/>
    <p:sldId id="272" r:id="rId14"/>
    <p:sldId id="273" r:id="rId15"/>
    <p:sldId id="274" r:id="rId16"/>
    <p:sldId id="285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4" autoAdjust="0"/>
    <p:restoredTop sz="93473" autoAdjust="0"/>
  </p:normalViewPr>
  <p:slideViewPr>
    <p:cSldViewPr snapToGrid="0">
      <p:cViewPr>
        <p:scale>
          <a:sx n="80" d="100"/>
          <a:sy n="80" d="100"/>
        </p:scale>
        <p:origin x="-94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CF12F-A03E-48A4-B8C3-2155C90E5371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C529-08D4-46FE-B41F-D7A49A2B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1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0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2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9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4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7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7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6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1FD2-F636-49F0-B5B2-466DB302E2A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08AB-EEB0-4A56-B607-DABD07A2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7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62643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Организация безопасного пространства для пациентов в ФГБУЗ МРЦ «Сергиевские минеральные воды» ФМБА России</a:t>
            </a:r>
          </a:p>
          <a:p>
            <a:pPr algn="ctr"/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Самара 202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5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г.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05849" y="3613666"/>
            <a:ext cx="3624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Старшая </a:t>
            </a:r>
            <a:r>
              <a:rPr lang="ru-RU" b="1" dirty="0"/>
              <a:t>медицинская сестра отделения медицинской </a:t>
            </a:r>
            <a:r>
              <a:rPr lang="ru-RU" b="1" dirty="0" smtClean="0"/>
              <a:t>реабилитации</a:t>
            </a:r>
          </a:p>
          <a:p>
            <a:pPr algn="r"/>
            <a:r>
              <a:rPr lang="ru-RU" b="1" dirty="0" smtClean="0"/>
              <a:t>Арефьева Ирина </a:t>
            </a:r>
            <a:r>
              <a:rPr lang="ru-RU" b="1" dirty="0"/>
              <a:t>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1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031" y="1377538"/>
            <a:ext cx="10213768" cy="106877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исследования, за указанный период, нам удалось выявить и организовать безопасное пространство для 100%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776" y="2458193"/>
            <a:ext cx="10723419" cy="3718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 «Регламент по профилактике падений лиц находящихся на территории ФГБУЗ МРЦ «Сергиевские минеральные воды» ФМБА России, создана комиссия  по разбору случаев непредотвращенного риска падения в состав которой входят зав. отделений, старшие медицинские сестры и руководители технических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031" y="1306286"/>
            <a:ext cx="10213768" cy="1128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данного Регламента у нас проводятся  следующие мероприятия, направленные на повышение информированности пациентов, их родственников и других посетителей о риске падений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766" y="2624447"/>
            <a:ext cx="5973289" cy="3552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холлах и коридорах Центра  размещены  информационные плакаты для пациентов с информацией о факторах риска падений и мерах профилактики падений, физической активности и физических упражнениях для профилактики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9872" r="4778" b="3504"/>
          <a:stretch/>
        </p:blipFill>
        <p:spPr>
          <a:xfrm>
            <a:off x="7006442" y="2517569"/>
            <a:ext cx="4595750" cy="32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3174"/>
            <a:ext cx="10573987" cy="4383789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посещении  Центра  пациентам или их родственникам/ухаживающим лицам выдаются памятки с информацией о факторах риска падений и мерах профилактики падений, физической активности, физическим упражнениях для профилактики падений, организации безопасного быта, правильному подбору обуви, поведению после падения.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Пациент, поступающий в Центр , а также лицам, осуществляющим уход, выдается памятка, которая помимо прочей информации содержит рекомендации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подбору обуви, которую пациент должен иметь с собой вовремя госпитализации (недопустимость тапочек без задников, шлепанцев, о необходимости наличия спортивной обуви для занятий физическими упражнениями);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необходимости иметь с собой очки, слуховой аппарат (если пациент ими пользуется в повседневной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67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531917"/>
            <a:ext cx="10570029" cy="49638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сестры, младшие медицинские сестры по уходу за больными, принимающие пациента, должны убедиться, что обувь пациента для ношения во время нахождения в учреждении, соответствующим образом подобрана, пациент имеет при себе обувь для занятий физическими упражнениями. При выявлении проблем персонал просит пациента приобрести необходимые вещи в ближайшее время.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проводит обучение пациента и лиц, осуществляющих уход, по профилактике падения: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вставать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спеша: 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вставать с постели/стула одному, не вставать резко, особенно если кружится голова, после процедур, после приема лекарственных средств.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помощь лицо, осуществляющее уход, или вызывать медперсонал по кнопке вызова, если нужно в туалет, душ, выйти из палаты.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носить нескользкую обувь, с задниками, с каблуком 1,5-3 см.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важность чистоты и сухости пола, пациент/лицо, осуществляющее уход, должны обращать внимание на знак "Осторожно, мокрый пол!", не допускать наличие проводов, шнуров от личных электронных приборов (зарядка мобильного телефона, ноутбука и т.д.).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проливе жидкости на пол палаты/коридора немедленно информировать медицинский персонал и попросить вытереть мокрое место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81299"/>
            <a:ext cx="10467109" cy="4395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при обнаружении пациента с риском падения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обнаружении пациента с высоким риском падения без сопровождения или без приспособлений для безопасного перемещения (костыль, трость и др.), остановить пациента и сопровождать его до ближайшего стула,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проходящий персонал вызвать сопровождающего с креслом-каталкой из отделения, где находится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пациентом до прибытия сопровождающего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креслом-каталкой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факте предотвращенного риска падения в профильное отделение пациента старшей медицинской сестре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037613" cy="459892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при обнаружении факта падения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состояние пациента, позвать на помощь персонал отделения, где произошел факт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падение произошло в местах общего пользования, позвать на помощь проходящего медицинского работника/вызвать медицинского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Прибывший медицинский персонал при отсутствии травм транспортирует пациента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травм: пациента,  транспортировать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районную больницу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оказания помощи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факт падения пациента произошел в присутствии их родственника/ухаживающего, он должен предоставить письменное объяснения по факту произошедшего, в котором должны быть указаны дата, время и обстоятельства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2796" r="11249" b="2990"/>
          <a:stretch/>
        </p:blipFill>
        <p:spPr bwMode="auto">
          <a:xfrm>
            <a:off x="7125181" y="1959427"/>
            <a:ext cx="4595750" cy="31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031" y="1377538"/>
            <a:ext cx="10213768" cy="10687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следующие меры по снижению риска падения: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777" y="2458193"/>
            <a:ext cx="4857008" cy="371877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достаточного освещения во всех местах пребывания пациентов. Максимально возможное использование освещения с датчиками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29" y="2428832"/>
            <a:ext cx="2983428" cy="39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5550725" cy="43481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 среды во всех местах пребывания пациентов, устранение препятствий на пути потенциального передвижения пациентов (провода и 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Стулья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кушетки, предназначенные для пациентов, должны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неиспользуемых помещений должны быть закрыты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 перилами достаточной длины с нескользкой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коридоров поручнями с обеих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туалетов поручнями с обеих сторон, установка высокого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унитаза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44" y="1775690"/>
            <a:ext cx="3304061" cy="44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повреждений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палат, туалетов, душевых кнопками вызова медицинского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вызова персонала, включения/выключения света должны быть легко достижимы при нахождении пациента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душевых и ванных комнат должны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нескользкими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палат, столовых, мест отдыха устойчивыми стульями и столами. Стулья должны быть достаточного веса и иметь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подлокотники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углы мебели должны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с регулируемой высотой для обеспечения соответствия росту пациента, а также его безопасного перемещения на кресло и/или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кроватных колес должны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 средства, используемые в отделении, должны быть исправны, их техническое состояние должно регулярно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54375"/>
            <a:ext cx="11037125" cy="4373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важнейших аспектов заботы о здоровье и безопасности пациентов в различных медицинских учреждениях - является организация безопасного пространства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t="12921" r="72280" b="65731"/>
          <a:stretch/>
        </p:blipFill>
        <p:spPr bwMode="auto">
          <a:xfrm>
            <a:off x="4286992" y="2968834"/>
            <a:ext cx="3633850" cy="36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53;p34"/>
          <p:cNvSpPr txBox="1">
            <a:spLocks/>
          </p:cNvSpPr>
          <p:nvPr/>
        </p:nvSpPr>
        <p:spPr>
          <a:xfrm>
            <a:off x="641268" y="1382784"/>
            <a:ext cx="6027673" cy="473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в медицинских организациях являются серьезной социальной и экономической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проблемой, т.к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падения пациента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госпитализации в ряде случаев могут нанести серьезный ущерб их здоровью, что соответственно приводит к увеличению продолжительности и стоимости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89" y="1876301"/>
            <a:ext cx="4791774" cy="33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внимание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3353" y="1789999"/>
            <a:ext cx="525384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оценка риска падения с определением индивидуальных факторов падения, выделение зон риска падения, всестороннее информирование пациентов и членов его семьи по профилактике падения, обучение медицинского персонала (в первую очередь, медицинских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сестер и младших медицинских сестер),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 анализ всех случаев падения,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важными компонентами профилактики падения,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повышение безопасности пациентов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МРЦ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Сергиевские минеральные воды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ФМБА России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Z:\1 Отдел Маркетинга\Все фото\территория СМВ\10 корпус\СМВ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68" y="1910072"/>
            <a:ext cx="5545123" cy="36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6275119" cy="4348163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падения пациентов во многих странах принята как объективный показатель безопасной организации пространства и качества медицинской помощи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данным источников, чаще всего падения случаются в лечебных отделениях (52-82% всех случаев): из них в 37-50% - в палате (когда пациенты идут в туалет), 8-25% в ванной или душевой, 6-7,4% на лестнице или в коридоре, в 8-16% случаев пациенты падают со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02" y="2351314"/>
            <a:ext cx="4498039" cy="24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655" y="1995055"/>
            <a:ext cx="5866409" cy="4158156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Центре в системе  внутреннего контроля качества  реализован  комплекс  мер, направленных на организацию безопасной среды и профилактику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разработки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 по профилактике падений 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находящихся на территории ФГБУЗ МРЦ «Сергиевские минеральные воды» ФМБА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было проведено исследование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было проведено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01.12.2024 по 31.07.2025гг. Всего в исследовании приняло участие 80 пациентов, перенесших ишемический инсульт и имеющие двигательные и когнитивные нарушения разной степени тяжести. Перед началом комплексной реабилитации у всех пациентов средним медицинским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персоналом проводилась диагностика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5" y="2268186"/>
            <a:ext cx="5208634" cy="354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47553"/>
            <a:ext cx="4458195" cy="422941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в возрасте старше 65 лет оценивались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Анкете с целью выявления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86" y="1745673"/>
            <a:ext cx="4629150" cy="46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1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4778829" cy="4348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 с высоким риском падений по данной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одевает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браслет красного цвета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маркирует красным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карту стационарного больного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аналогичный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крепит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дверь палаты, информационную доску (окно) функциональной кровати с указанием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пациента, даты рождения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5282" r="4771"/>
          <a:stretch/>
        </p:blipFill>
        <p:spPr>
          <a:xfrm>
            <a:off x="5670467" y="1711382"/>
            <a:ext cx="1989118" cy="287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85" y="1711382"/>
            <a:ext cx="2158824" cy="287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" b="-58686"/>
          <a:stretch/>
        </p:blipFill>
        <p:spPr>
          <a:xfrm>
            <a:off x="6623206" y="4589814"/>
            <a:ext cx="2138300" cy="312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930735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инструктажа фиксируется медицинской сестрой в Анкете пациентов для выявления риска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падений. Пациент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 ухаживающее лицо подписью подтверждают ознакомление с правилами внутреннего распорядка и правилами профилактики падений.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риска падения амбулаторных пациентов проводил врач. Каждый пациент опрошен на предмет: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анамнеза падений с травмами или без в течение последних 12 мес. с уточнением количества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изменений походки, появления нарушений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наличия страха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0" y="1888176"/>
            <a:ext cx="4778624" cy="31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27759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персонал учреждения обращает внимание на пациента, который визуально ослаблен, с низким уровнем мобильности, использует вспомогательные средства (костыли, трость, ходунки и т.д.), имеет явные нарушения зрения и равновесия, если пациент только что перенес процедуру, после которой может быть головокружение или слабость (инвазивная процедура, внутривенные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забор крови, услуги стоматолога и др.), если пациент амбулаторно посещает отделение физиотерапии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7" b="8023"/>
          <a:stretch/>
        </p:blipFill>
        <p:spPr bwMode="auto">
          <a:xfrm>
            <a:off x="7138266" y="1769423"/>
            <a:ext cx="3382736" cy="43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1243</Words>
  <Application>Microsoft Office PowerPoint</Application>
  <PresentationFormat>Произвольный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результате исследования, за указанный период, нам удалось выявить и организовать безопасное пространство для 100% пациентов </vt:lpstr>
      <vt:lpstr>Согласно данного Регламента у нас проводятся  следующие мероприятия, направленные на повышение информированности пациентов, их родственников и других посетителей о риске падений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Были приняты следующие меры по снижению риска падения: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Терра</dc:creator>
  <cp:lastModifiedBy>Новикова Светлана Владимировна</cp:lastModifiedBy>
  <cp:revision>120</cp:revision>
  <dcterms:created xsi:type="dcterms:W3CDTF">2024-07-25T07:42:34Z</dcterms:created>
  <dcterms:modified xsi:type="dcterms:W3CDTF">2025-11-24T12:22:34Z</dcterms:modified>
</cp:coreProperties>
</file>