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5" r:id="rId2"/>
    <p:sldId id="294" r:id="rId3"/>
    <p:sldId id="267" r:id="rId4"/>
    <p:sldId id="295" r:id="rId5"/>
    <p:sldId id="268" r:id="rId6"/>
    <p:sldId id="270" r:id="rId7"/>
    <p:sldId id="283" r:id="rId8"/>
    <p:sldId id="271" r:id="rId9"/>
    <p:sldId id="272" r:id="rId10"/>
    <p:sldId id="302" r:id="rId11"/>
    <p:sldId id="303" r:id="rId12"/>
    <p:sldId id="298" r:id="rId13"/>
    <p:sldId id="300" r:id="rId14"/>
    <p:sldId id="299" r:id="rId15"/>
    <p:sldId id="301" r:id="rId16"/>
    <p:sldId id="273" r:id="rId17"/>
    <p:sldId id="276" r:id="rId18"/>
    <p:sldId id="275" r:id="rId19"/>
    <p:sldId id="296" r:id="rId20"/>
    <p:sldId id="290" r:id="rId21"/>
    <p:sldId id="284" r:id="rId22"/>
    <p:sldId id="286" r:id="rId23"/>
    <p:sldId id="291" r:id="rId24"/>
    <p:sldId id="292" r:id="rId25"/>
    <p:sldId id="289" r:id="rId26"/>
    <p:sldId id="304" r:id="rId27"/>
    <p:sldId id="305" r:id="rId28"/>
    <p:sldId id="297" r:id="rId29"/>
    <p:sldId id="279" r:id="rId30"/>
    <p:sldId id="28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ADE4"/>
    <a:srgbClr val="376092"/>
    <a:srgbClr val="66FFFF"/>
    <a:srgbClr val="8ED3F6"/>
    <a:srgbClr val="99FFCC"/>
    <a:srgbClr val="C1E7F5"/>
    <a:srgbClr val="00B4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4" autoAdjust="0"/>
    <p:restoredTop sz="92874" autoAdjust="0"/>
  </p:normalViewPr>
  <p:slideViewPr>
    <p:cSldViewPr snapToGrid="0">
      <p:cViewPr varScale="1">
        <p:scale>
          <a:sx n="102" d="100"/>
          <a:sy n="102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442746976402608"/>
          <c:y val="5.6013613720927717E-2"/>
          <c:w val="0.50575164092791547"/>
          <c:h val="0.749431960141993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66FFFF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DF7-43D4-A527-F3079109A9FA}"/>
              </c:ext>
            </c:extLst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F7-43D4-A527-F3079109A9FA}"/>
              </c:ext>
            </c:extLst>
          </c:dPt>
          <c:dPt>
            <c:idx val="2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DF7-43D4-A527-F3079109A9FA}"/>
              </c:ext>
            </c:extLst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F7-43D4-A527-F3079109A9FA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F7-43D4-A527-F3079109A9FA}"/>
            </c:ext>
          </c:extLst>
        </c:ser>
        <c:gapWidth val="100"/>
        <c:axId val="175638784"/>
        <c:axId val="175637248"/>
      </c:barChart>
      <c:valAx>
        <c:axId val="175637248"/>
        <c:scaling>
          <c:orientation val="minMax"/>
        </c:scaling>
        <c:axPos val="l"/>
        <c:majorGridlines>
          <c:spPr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majorGridlines>
        <c:numFmt formatCode="General" sourceLinked="1"/>
        <c:tickLblPos val="nextTo"/>
        <c:spPr>
          <a:ln w="19050">
            <a:solidFill>
              <a:srgbClr val="1CADE4"/>
            </a:solidFill>
          </a:ln>
        </c:spPr>
        <c:crossAx val="175638784"/>
        <c:crosses val="autoZero"/>
        <c:crossBetween val="between"/>
      </c:valAx>
      <c:catAx>
        <c:axId val="175638784"/>
        <c:scaling>
          <c:orientation val="minMax"/>
        </c:scaling>
        <c:axPos val="b"/>
        <c:numFmt formatCode="General" sourceLinked="1"/>
        <c:tickLblPos val="nextTo"/>
        <c:crossAx val="175637248"/>
        <c:crosses val="autoZero"/>
        <c:auto val="1"/>
        <c:lblAlgn val="ctr"/>
        <c:lblOffset val="100"/>
      </c:cat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376092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376092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376092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37609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7647149717411781"/>
          <c:y val="0.214139814724772"/>
          <c:w val="0.17676927164719763"/>
          <c:h val="0.3824682430716755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2085952782030145"/>
          <c:y val="0.11233986710739473"/>
          <c:w val="0.53251159301447282"/>
          <c:h val="0.836291770500718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Pt>
            <c:idx val="0"/>
            <c:spPr>
              <a:solidFill>
                <a:srgbClr val="66FFFF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DE-4784-95F9-8539C8AD6323}"/>
              </c:ext>
            </c:extLst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DE-4784-95F9-8539C8AD6323}"/>
              </c:ext>
            </c:extLst>
          </c:dPt>
          <c:dPt>
            <c:idx val="2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1DE-4784-95F9-8539C8AD6323}"/>
              </c:ext>
            </c:extLst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DE-4784-95F9-8539C8AD632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DE-4784-95F9-8539C8AD6323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786867674730864"/>
          <c:y val="0.18177187143977475"/>
          <c:w val="0.20584391808332841"/>
          <c:h val="0.49091256367677066"/>
        </c:manualLayout>
      </c:layout>
      <c:txPr>
        <a:bodyPr/>
        <a:lstStyle/>
        <a:p>
          <a:pPr>
            <a:defRPr b="1">
              <a:solidFill>
                <a:srgbClr val="376092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0197931843643668"/>
          <c:y val="7.3789158833512919E-2"/>
          <c:w val="0.51392164458205125"/>
          <c:h val="0.654864517884941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66FFFF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253-45CE-A74E-F6BDC5CB5882}"/>
              </c:ext>
            </c:extLst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53-45CE-A74E-F6BDC5CB5882}"/>
              </c:ext>
            </c:extLst>
          </c:dPt>
          <c:dPt>
            <c:idx val="2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253-45CE-A74E-F6BDC5CB5882}"/>
              </c:ext>
            </c:extLst>
          </c:dPt>
          <c:dPt>
            <c:idx val="3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53-45CE-A74E-F6BDC5CB5882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19.3</c:v>
                </c:pt>
                <c:pt idx="1">
                  <c:v>19</c:v>
                </c:pt>
                <c:pt idx="2">
                  <c:v>18.5</c:v>
                </c:pt>
                <c:pt idx="3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53-45CE-A74E-F6BDC5CB5882}"/>
            </c:ext>
          </c:extLst>
        </c:ser>
        <c:gapWidth val="100"/>
        <c:axId val="175945216"/>
        <c:axId val="175943680"/>
      </c:barChart>
      <c:valAx>
        <c:axId val="175943680"/>
        <c:scaling>
          <c:orientation val="minMax"/>
        </c:scaling>
        <c:axPos val="l"/>
        <c:majorGridlines>
          <c:spPr>
            <a:ln w="190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</c:majorGridlines>
        <c:numFmt formatCode="General" sourceLinked="1"/>
        <c:tickLblPos val="nextTo"/>
        <c:spPr>
          <a:ln w="19050">
            <a:solidFill>
              <a:srgbClr val="1CADE4"/>
            </a:solidFill>
          </a:ln>
        </c:spPr>
        <c:crossAx val="175945216"/>
        <c:crosses val="autoZero"/>
        <c:crossBetween val="between"/>
      </c:valAx>
      <c:catAx>
        <c:axId val="175945216"/>
        <c:scaling>
          <c:orientation val="minMax"/>
        </c:scaling>
        <c:axPos val="b"/>
        <c:numFmt formatCode="General" sourceLinked="1"/>
        <c:tickLblPos val="nextTo"/>
        <c:crossAx val="175943680"/>
        <c:crosses val="autoZero"/>
        <c:auto val="1"/>
        <c:lblAlgn val="ctr"/>
        <c:lblOffset val="100"/>
      </c:cat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376092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376092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376092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37609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892605653716568"/>
          <c:y val="0.19597355381212472"/>
          <c:w val="0.18948942946300482"/>
          <c:h val="0.4224214138209209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F12F-A03E-48A4-B8C3-2155C90E5371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C529-08D4-46FE-B41F-D7A49A2BE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51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655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0C529-08D4-46FE-B41F-D7A49A2BE0A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0804765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12200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094683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910864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054740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17990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67867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13258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396822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27684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9894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1FD2-F636-49F0-B5B2-466DB302E2AF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08AB-EEB0-4A56-B607-DABD07A269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37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jpeg"/><Relationship Id="rId7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.jpeg"/><Relationship Id="rId7" Type="http://schemas.openxmlformats.org/officeDocument/2006/relationships/image" Target="../media/image5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3.jpeg"/><Relationship Id="rId9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https://butovo.narcology.center/upload/medialibrary/4b9/4b9ae0b67895f77a5de1af1f7cff51aa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3.jpeg"/><Relationship Id="rId10" Type="http://schemas.openxmlformats.org/officeDocument/2006/relationships/image" Target="../media/image82.png"/><Relationship Id="rId4" Type="http://schemas.openxmlformats.org/officeDocument/2006/relationships/image" Target="../media/image4.jpeg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85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87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88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66625" y="3709358"/>
            <a:ext cx="492568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b="1" dirty="0"/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0777" y="1388225"/>
            <a:ext cx="8842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ГИС-технологии как компонент модернизации профессиональной деятельности медицинской сестры в работе скорой медицинской помощи (на примере ГБУЗ СО «</a:t>
            </a:r>
            <a:r>
              <a:rPr lang="ru-RU" sz="2000" b="1" dirty="0" err="1"/>
              <a:t>Сызранская</a:t>
            </a:r>
            <a:r>
              <a:rPr lang="ru-RU" sz="2000" b="1" dirty="0"/>
              <a:t> ЦГРБ»)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3114" y="6341549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2025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35970" y="2854156"/>
            <a:ext cx="4106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Участник: 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фельдшер по приему и передаче вызов выездным бригадам СМП ГБУЗ СО «</a:t>
            </a:r>
            <a:r>
              <a:rPr lang="ru-RU" sz="2000" dirty="0" err="1"/>
              <a:t>Сызранская</a:t>
            </a:r>
            <a:r>
              <a:rPr lang="ru-RU" sz="2000" dirty="0"/>
              <a:t> центральная городская и районная больница» 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b="1" i="1" dirty="0"/>
              <a:t>Попова Марина Александровна </a:t>
            </a:r>
          </a:p>
        </p:txBody>
      </p:sp>
      <p:pic>
        <p:nvPicPr>
          <p:cNvPr id="11" name="Рисунок 10" descr="C:\Users\User\Desktop\Марина\2024-11-29 Марина (resized)\2024-11-29 Марина (resized)\Готово\DSC02282_resized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78301" y="2449902"/>
            <a:ext cx="5995358" cy="380534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474161713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666020" y="331430"/>
            <a:ext cx="5011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1CADE4"/>
                </a:solidFill>
              </a:rPr>
              <a:t>Заполнение карты вызова </a:t>
            </a:r>
            <a:r>
              <a:rPr lang="ru-RU" sz="2400" b="1" i="1" dirty="0" smtClean="0">
                <a:solidFill>
                  <a:srgbClr val="1CADE4"/>
                </a:solidFill>
              </a:rPr>
              <a:t>раньше</a:t>
            </a:r>
            <a:endParaRPr lang="ru-RU" sz="2400" b="1" i="1" dirty="0">
              <a:solidFill>
                <a:srgbClr val="1CADE4"/>
              </a:solidFill>
            </a:endParaRPr>
          </a:p>
        </p:txBody>
      </p:sp>
      <p:pic>
        <p:nvPicPr>
          <p:cNvPr id="56322" name="Picture 2" descr="C:\Users\User\Desktop\IMG_20251123_152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581" y="1381571"/>
            <a:ext cx="4098606" cy="509387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6327" name="Picture 7" descr="C:\Users\User\Downloads\medical-record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6629">
            <a:off x="8606737" y="242595"/>
            <a:ext cx="1010841" cy="1010841"/>
          </a:xfrm>
          <a:prstGeom prst="rect">
            <a:avLst/>
          </a:prstGeom>
          <a:noFill/>
        </p:spPr>
      </p:pic>
      <p:pic>
        <p:nvPicPr>
          <p:cNvPr id="1026" name="Picture 2" descr="C:\Users\User\Desktop\IMG_202511235_153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6318" y="1379515"/>
            <a:ext cx="3993501" cy="51454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pic>
        <p:nvPicPr>
          <p:cNvPr id="10" name="Picture 3" descr="C:\Users\User\Desktop\IMG_20251123_152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989" y="1041712"/>
            <a:ext cx="3912457" cy="49810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16643" y="304067"/>
            <a:ext cx="2957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1CADE4"/>
                </a:solidFill>
              </a:rPr>
              <a:t>Переход на цифровой формат </a:t>
            </a:r>
          </a:p>
        </p:txBody>
      </p:sp>
      <p:pic>
        <p:nvPicPr>
          <p:cNvPr id="57354" name="Picture 10" descr="C:\Users\User\Desktop\Рисунок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8168" y="1325269"/>
            <a:ext cx="6594231" cy="455678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71900" y="443984"/>
            <a:ext cx="5038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1CADE4"/>
                </a:solidFill>
              </a:rPr>
              <a:t>Прием информации стационаром</a:t>
            </a:r>
          </a:p>
        </p:txBody>
      </p:sp>
      <p:pic>
        <p:nvPicPr>
          <p:cNvPr id="2050" name="Picture 2" descr="C:\Users\User\Desktop\IMG_20251123_214049_5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3387" y="1292158"/>
            <a:ext cx="8905875" cy="5217081"/>
          </a:xfrm>
          <a:prstGeom prst="rect">
            <a:avLst/>
          </a:prstGeom>
          <a:noFill/>
        </p:spPr>
      </p:pic>
      <p:pic>
        <p:nvPicPr>
          <p:cNvPr id="17" name="Picture 6" descr="C:\Users\User\Downloads\health-te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2318" y="196788"/>
            <a:ext cx="955557" cy="9555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76675" y="434459"/>
            <a:ext cx="461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1CADE4"/>
                </a:solidFill>
              </a:rPr>
              <a:t>Передача актива в поликлинику</a:t>
            </a:r>
          </a:p>
        </p:txBody>
      </p:sp>
      <p:pic>
        <p:nvPicPr>
          <p:cNvPr id="8" name="Picture 6" descr="C:\Users\User\Downloads\medical-histo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9649" y="342899"/>
            <a:ext cx="842963" cy="842963"/>
          </a:xfrm>
          <a:prstGeom prst="rect">
            <a:avLst/>
          </a:prstGeom>
          <a:noFill/>
        </p:spPr>
      </p:pic>
      <p:pic>
        <p:nvPicPr>
          <p:cNvPr id="59394" name="Picture 2" descr="C:\Users\User\Desktop\IMG_20251123_214050_0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3836" y="1622142"/>
            <a:ext cx="9881379" cy="49098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15" name="Рисунок 14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4774224"/>
            <a:ext cx="3019425" cy="2083776"/>
          </a:xfrm>
          <a:prstGeom prst="rect">
            <a:avLst/>
          </a:prstGeom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9" name="Picture 15" descr="C:\Users\User\Desktop\IMG_20251123_214049_8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623" y="1650461"/>
            <a:ext cx="9859773" cy="489907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068805" y="439460"/>
            <a:ext cx="3789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1CADE4"/>
                </a:solidFill>
              </a:rPr>
              <a:t>Отчетность и контроль</a:t>
            </a:r>
          </a:p>
        </p:txBody>
      </p:sp>
      <p:pic>
        <p:nvPicPr>
          <p:cNvPr id="18" name="Picture 2" descr="C:\Users\User\Downloads\growth-ch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84638"/>
            <a:ext cx="1225062" cy="12250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52" y="423594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81501" y="367784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1CADE4"/>
                </a:solidFill>
              </a:rPr>
              <a:t>Интеграция системы</a:t>
            </a:r>
          </a:p>
        </p:txBody>
      </p:sp>
      <p:pic>
        <p:nvPicPr>
          <p:cNvPr id="58371" name="Picture 3" descr="C:\Users\User\Downloads\technolog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194" y="2074252"/>
            <a:ext cx="3448048" cy="34480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446548" y="2009776"/>
            <a:ext cx="1324744" cy="471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76092"/>
                </a:solidFill>
              </a:rPr>
              <a:t>ТЦМК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7590" y="3565253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76092"/>
                </a:solidFill>
              </a:rPr>
              <a:t>112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57946" y="4339709"/>
            <a:ext cx="114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76092"/>
                </a:solidFill>
              </a:rPr>
              <a:t>ЕМИАС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2848" y="2737310"/>
            <a:ext cx="973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376092"/>
                </a:solidFill>
              </a:rPr>
              <a:t> ЕДДС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38369" y="5047963"/>
            <a:ext cx="198592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2400" b="1" dirty="0">
                <a:solidFill>
                  <a:srgbClr val="376092"/>
                </a:solidFill>
              </a:rPr>
              <a:t>ЭРА-ГЛОНАСС</a:t>
            </a:r>
            <a:endParaRPr lang="ru-RU" sz="2400" b="1" dirty="0">
              <a:solidFill>
                <a:srgbClr val="376092"/>
              </a:solidFill>
              <a:ea typeface="Times New Roman"/>
              <a:cs typeface="Times New Roman"/>
            </a:endParaRPr>
          </a:p>
        </p:txBody>
      </p:sp>
      <p:pic>
        <p:nvPicPr>
          <p:cNvPr id="58373" name="Picture 5" descr="C:\Users\User\Downloads\resc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2910" y="1655884"/>
            <a:ext cx="895350" cy="895350"/>
          </a:xfrm>
          <a:prstGeom prst="rect">
            <a:avLst/>
          </a:prstGeom>
          <a:noFill/>
        </p:spPr>
      </p:pic>
      <p:pic>
        <p:nvPicPr>
          <p:cNvPr id="58375" name="Picture 7" descr="C:\Users\User\Downloads\satelli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2210" y="5114193"/>
            <a:ext cx="809625" cy="809625"/>
          </a:xfrm>
          <a:prstGeom prst="rect">
            <a:avLst/>
          </a:prstGeom>
          <a:noFill/>
        </p:spPr>
      </p:pic>
      <p:pic>
        <p:nvPicPr>
          <p:cNvPr id="58376" name="Picture 8" descr="C:\Users\User\Downloads\emergency-c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5527" y="3451713"/>
            <a:ext cx="685800" cy="685800"/>
          </a:xfrm>
          <a:prstGeom prst="rect">
            <a:avLst/>
          </a:prstGeom>
          <a:noFill/>
        </p:spPr>
      </p:pic>
      <p:pic>
        <p:nvPicPr>
          <p:cNvPr id="58377" name="Picture 9" descr="C:\Users\User\Downloads\monitor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1985" y="4229099"/>
            <a:ext cx="745879" cy="745879"/>
          </a:xfrm>
          <a:prstGeom prst="rect">
            <a:avLst/>
          </a:prstGeom>
          <a:noFill/>
        </p:spPr>
      </p:pic>
      <p:pic>
        <p:nvPicPr>
          <p:cNvPr id="58378" name="Picture 10" descr="C:\Users\User\Downloads\call 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31348" y="2664801"/>
            <a:ext cx="714375" cy="714375"/>
          </a:xfrm>
          <a:prstGeom prst="rect">
            <a:avLst/>
          </a:prstGeom>
          <a:noFill/>
        </p:spPr>
      </p:pic>
      <p:pic>
        <p:nvPicPr>
          <p:cNvPr id="58379" name="Picture 11" descr="C:\Users\User\Downloads\integrated-syste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8099" y="169005"/>
            <a:ext cx="1125417" cy="1125417"/>
          </a:xfrm>
          <a:prstGeom prst="rect">
            <a:avLst/>
          </a:prstGeom>
          <a:noFill/>
        </p:spPr>
      </p:pic>
      <p:pic>
        <p:nvPicPr>
          <p:cNvPr id="2050" name="Picture 2" descr="C:\Users\User\Desktop\службы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79831" y="1537729"/>
            <a:ext cx="6268916" cy="31929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pic>
        <p:nvPicPr>
          <p:cNvPr id="1027" name="Picture 3" descr="C:\Users\User\Desktop\Марина\2024-11-29 Марина\2024-11-29 Марина\Готово\DSC02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899" y="1698672"/>
            <a:ext cx="5134708" cy="35503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0" name="Picture 2" descr="C:\Users\User\Downloads\c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445" y="5398020"/>
            <a:ext cx="867686" cy="8676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33469" y="5433363"/>
            <a:ext cx="457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76092"/>
                </a:solidFill>
              </a:rPr>
              <a:t>Медицинская сестра по приему вызовов фиксирует вызов в системе.</a:t>
            </a:r>
            <a:endParaRPr lang="ru-RU" sz="2000" dirty="0"/>
          </a:p>
        </p:txBody>
      </p:sp>
      <p:pic>
        <p:nvPicPr>
          <p:cNvPr id="7172" name="Picture 4" descr="C:\Users\User\Downloads\smartphone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1080518" y="5591906"/>
            <a:ext cx="956151" cy="956151"/>
          </a:xfrm>
          <a:prstGeom prst="rect">
            <a:avLst/>
          </a:prstGeom>
          <a:noFill/>
        </p:spPr>
      </p:pic>
      <p:pic>
        <p:nvPicPr>
          <p:cNvPr id="7175" name="Picture 7" descr="C:\Users\User\Downloads\outboun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21912" y="5741374"/>
            <a:ext cx="850889" cy="85088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045444" y="5368390"/>
            <a:ext cx="5524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76092"/>
                </a:solidFill>
              </a:rPr>
              <a:t>Диспетчер направления мгновенно передает информацию о вызове на планшет.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3080519-6CC4-4E1F-8A47-36D6D8C275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6" y="1699685"/>
            <a:ext cx="5046784" cy="35753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81500" y="367784"/>
            <a:ext cx="412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1CADE4"/>
                </a:solidFill>
              </a:rPr>
              <a:t>Прием и передача вызова</a:t>
            </a:r>
            <a:endParaRPr lang="ru-RU" sz="2400" b="1" i="1" dirty="0">
              <a:solidFill>
                <a:srgbClr val="1CADE4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2223" y="1453832"/>
            <a:ext cx="4809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1CADE4"/>
              </a:buClr>
            </a:pP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Бригада получает на планшете полную информацию о вызове: адрес, повод к вызову, данные пациента. </a:t>
            </a:r>
          </a:p>
        </p:txBody>
      </p:sp>
      <p:pic>
        <p:nvPicPr>
          <p:cNvPr id="10242" name="Picture 2" descr="C:\Users\User\Downloads\call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0746" y="1525100"/>
            <a:ext cx="879229" cy="910806"/>
          </a:xfrm>
          <a:prstGeom prst="rect">
            <a:avLst/>
          </a:prstGeom>
          <a:noFill/>
        </p:spPr>
      </p:pic>
      <p:pic>
        <p:nvPicPr>
          <p:cNvPr id="2050" name="Picture 2" descr="C:\Users\User\Downloads\profi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19337" y="1468699"/>
            <a:ext cx="800101" cy="800101"/>
          </a:xfrm>
          <a:prstGeom prst="rect">
            <a:avLst/>
          </a:prstGeom>
          <a:noFill/>
        </p:spPr>
      </p:pic>
      <p:pic>
        <p:nvPicPr>
          <p:cNvPr id="11" name="Picture 1" descr="F:\КОНФЕРЕНЦИЯ\DSC_37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4145" y="2530135"/>
            <a:ext cx="5946531" cy="39205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2" descr="C:\Users\User\Desktop\IMG_20251123_1526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574" y="2534340"/>
            <a:ext cx="4599112" cy="39455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204439" y="1417712"/>
            <a:ext cx="48650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1CADE4"/>
              </a:buClr>
            </a:pP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Через планшет медицинский работник может получить доступ к истории вызовов пациента.</a:t>
            </a:r>
            <a:endParaRPr lang="ru-RU" sz="2000" b="1" dirty="0">
              <a:solidFill>
                <a:srgbClr val="376092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1693" y="350199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1CADE4"/>
                </a:solidFill>
              </a:rPr>
              <a:t>Работа с планшетом</a:t>
            </a:r>
            <a:endParaRPr lang="ru-RU" sz="2400" b="1" i="1" dirty="0">
              <a:solidFill>
                <a:srgbClr val="1CADE4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4"/>
            <a:ext cx="3019425" cy="208377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7602" y="293299"/>
            <a:ext cx="6998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Планшеты оснащены встроенными картографическими сервисами, которые помогают сотрудникам 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точно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 адрес  вызова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cs typeface="Arial" pitchFamily="34" charset="0"/>
            </a:endParaRPr>
          </a:p>
        </p:txBody>
      </p:sp>
      <p:pic>
        <p:nvPicPr>
          <p:cNvPr id="9" name="Picture 7" descr="F:\Новая папка\JruoFJHAOjqdNBk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034" y="3050931"/>
            <a:ext cx="5131511" cy="337624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1" name="Picture 7" descr="C:\Users\User\Downloads\free-icon-ambulance-46926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9715" y="1170370"/>
            <a:ext cx="1496162" cy="1496162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3733912" y="1946585"/>
            <a:ext cx="2122097" cy="293297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4"/>
          <p:cNvCxnSpPr/>
          <p:nvPr/>
        </p:nvCxnSpPr>
        <p:spPr>
          <a:xfrm flipV="1">
            <a:off x="7577973" y="1936243"/>
            <a:ext cx="2113473" cy="31127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5" name="Picture 11" descr="C:\Users\User\Downloads\loc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15601" y="1279476"/>
            <a:ext cx="997010" cy="997010"/>
          </a:xfrm>
          <a:prstGeom prst="rect">
            <a:avLst/>
          </a:prstGeom>
          <a:noFill/>
        </p:spPr>
      </p:pic>
      <p:pic>
        <p:nvPicPr>
          <p:cNvPr id="1026" name="Picture 2" descr="C:\Users\User\Downloads\map-locati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3180" y="1205674"/>
            <a:ext cx="1593191" cy="1593191"/>
          </a:xfrm>
          <a:prstGeom prst="rect">
            <a:avLst/>
          </a:prstGeom>
          <a:noFill/>
        </p:spPr>
      </p:pic>
      <p:pic>
        <p:nvPicPr>
          <p:cNvPr id="24577" name="Picture 1" descr="C:\Users\User\Desktop\IMG_20251123_2140ор49_44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69739" y="2980591"/>
            <a:ext cx="4912052" cy="3365255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404" y="422862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440323" y="3807068"/>
            <a:ext cx="4901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Диспетчер автоматически получает уведомление о завершении вызова и освобождении бригады для следующей задачи.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92" y="161882"/>
            <a:ext cx="5196254" cy="334987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2530" name="Picture 2" descr="F:\КОНФЕРЕНЦИЯ\IMG_83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513" y="3068515"/>
            <a:ext cx="5774824" cy="34817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76780" y="1269885"/>
            <a:ext cx="4851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   По окончании оказания помощи бригада отмечает вызов как выполненный на планшете</a:t>
            </a:r>
            <a:r>
              <a:rPr lang="ru-RU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10" name="Picture 9" descr="C:\Users\User\Downloads\tabl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25249">
            <a:off x="4984366" y="2077074"/>
            <a:ext cx="830629" cy="8306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4"/>
            <a:ext cx="3019425" cy="2083776"/>
          </a:xfrm>
          <a:prstGeom prst="rect">
            <a:avLst/>
          </a:prstGeom>
        </p:spPr>
      </p:pic>
      <p:pic>
        <p:nvPicPr>
          <p:cNvPr id="12" name="Рисунок 11" descr="5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66625" y="3709358"/>
            <a:ext cx="492568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b="1" dirty="0"/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20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050" name="Изображение 3" descr="Picture background"/>
          <p:cNvPicPr>
            <a:picLocks noChangeAspect="1" noChangeArrowheads="1"/>
          </p:cNvPicPr>
          <p:nvPr/>
        </p:nvPicPr>
        <p:blipFill>
          <a:blip r:embed="rId6" r:link="rId7" cstate="print"/>
          <a:srcRect l="16245" t="24182" r="18059" b="19505"/>
          <a:stretch>
            <a:fillRect/>
          </a:stretch>
        </p:blipFill>
        <p:spPr bwMode="auto">
          <a:xfrm>
            <a:off x="9569750" y="4752975"/>
            <a:ext cx="1684895" cy="14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1445815"/>
            <a:ext cx="5451231" cy="385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657851" y="1870413"/>
            <a:ext cx="5495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  </a:t>
            </a:r>
            <a:r>
              <a:rPr lang="ru-RU" sz="2000" b="1" dirty="0">
                <a:solidFill>
                  <a:srgbClr val="376092"/>
                </a:solidFill>
              </a:rPr>
              <a:t>1 ноября 2022 года на базе медицинских учреждений Сызрани и </a:t>
            </a:r>
            <a:r>
              <a:rPr lang="ru-RU" sz="2000" b="1" dirty="0" err="1">
                <a:solidFill>
                  <a:srgbClr val="376092"/>
                </a:solidFill>
              </a:rPr>
              <a:t>Сызранского</a:t>
            </a:r>
            <a:r>
              <a:rPr lang="ru-RU" sz="2000" b="1" dirty="0">
                <a:solidFill>
                  <a:srgbClr val="376092"/>
                </a:solidFill>
              </a:rPr>
              <a:t> района было создано единое территориальное медицинское объединение — </a:t>
            </a:r>
            <a:r>
              <a:rPr lang="ru-RU" sz="2000" b="1" dirty="0" err="1">
                <a:solidFill>
                  <a:srgbClr val="376092"/>
                </a:solidFill>
              </a:rPr>
              <a:t>Сызранская</a:t>
            </a:r>
            <a:r>
              <a:rPr lang="ru-RU" sz="2000" b="1" dirty="0">
                <a:solidFill>
                  <a:srgbClr val="376092"/>
                </a:solidFill>
              </a:rPr>
              <a:t> центральная городская и районная больница (ЦГРБ). В её состав также вошла станция скорой медицинской помощи, которая теперь является структурным подразделением ЦГРБ.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9994" y="281327"/>
            <a:ext cx="3881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1CADE4"/>
                </a:solidFill>
              </a:rPr>
              <a:t>Сызранская</a:t>
            </a:r>
            <a:r>
              <a:rPr lang="ru-RU" sz="2400" b="1" i="1" dirty="0">
                <a:solidFill>
                  <a:srgbClr val="1CADE4"/>
                </a:solidFill>
              </a:rPr>
              <a:t> ЦГРБ</a:t>
            </a:r>
          </a:p>
        </p:txBody>
      </p:sp>
    </p:spTree>
    <p:extLst>
      <p:ext uri="{BB962C8B-B14F-4D97-AF65-F5344CB8AC3E}">
        <p14:creationId xmlns="" xmlns:p14="http://schemas.microsoft.com/office/powerpoint/2010/main" val="474161713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pic>
        <p:nvPicPr>
          <p:cNvPr id="29" name="Picture 2" descr="F:\СТАТЬЯ ПОПОВА\Статья и фото\-5364037132341077489_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9155" y="1433146"/>
            <a:ext cx="4189554" cy="504575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5380893" y="1275077"/>
            <a:ext cx="5117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После вызова бригада возвращается на станцию, где производится проверка сумки на предмет наличия медикаментов и расходных материалов.</a:t>
            </a:r>
          </a:p>
        </p:txBody>
      </p:sp>
      <p:pic>
        <p:nvPicPr>
          <p:cNvPr id="22529" name="Picture 1" descr="C:\Users\User\Downloads\Чемодан-уклад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0815" y="1224017"/>
            <a:ext cx="2378319" cy="1338208"/>
          </a:xfrm>
          <a:prstGeom prst="rect">
            <a:avLst/>
          </a:prstGeom>
          <a:noFill/>
        </p:spPr>
      </p:pic>
      <p:pic>
        <p:nvPicPr>
          <p:cNvPr id="1026" name="Picture 2" descr="C:\Users\User\Desktop\апте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4067" y="2625951"/>
            <a:ext cx="5953856" cy="381001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60880" y="298910"/>
            <a:ext cx="4532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1CADE4"/>
                </a:solidFill>
              </a:rPr>
              <a:t>Дозаправка медицинской сумки</a:t>
            </a:r>
            <a:endParaRPr lang="ru-RU" sz="2400" i="1" dirty="0">
              <a:solidFill>
                <a:srgbClr val="1CADE4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14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563540" y="1551097"/>
            <a:ext cx="4743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• Программы ДПО по ГИС и цифровым компетенциям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• Регулярное обновление навыков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1338" y="320143"/>
            <a:ext cx="506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1CADE4"/>
                </a:solidFill>
                <a:ea typeface="Times New Roman" pitchFamily="18" charset="0"/>
                <a:cs typeface="Times New Roman" pitchFamily="18" charset="0"/>
              </a:rPr>
              <a:t>Обучение  - основа трансформации</a:t>
            </a:r>
            <a:endParaRPr lang="ru-RU" sz="2400" b="1" i="1" dirty="0">
              <a:solidFill>
                <a:srgbClr val="1CADE4"/>
              </a:solidFill>
              <a:cs typeface="Arial" pitchFamily="34" charset="0"/>
            </a:endParaRPr>
          </a:p>
        </p:txBody>
      </p:sp>
      <p:pic>
        <p:nvPicPr>
          <p:cNvPr id="12" name="Picture 2" descr="C:\Users\User\Desktop\Марина\2024-11-29 Марина\2024-11-29 Марина\Готово\DSC022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0023" y="2870885"/>
            <a:ext cx="5536956" cy="36514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User\Downloads\elearn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8165" y="1492809"/>
            <a:ext cx="1161390" cy="1161390"/>
          </a:xfrm>
          <a:prstGeom prst="rect">
            <a:avLst/>
          </a:prstGeom>
          <a:noFill/>
        </p:spPr>
      </p:pic>
      <p:pic>
        <p:nvPicPr>
          <p:cNvPr id="1026" name="Picture 2" descr="C:\Users\User\Desktop\КОНФЕРЕНЦИЯ\IMG_83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29460" y="1443149"/>
            <a:ext cx="3905250" cy="50793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622431" y="624244"/>
            <a:ext cx="68404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 Рост профессионального статуса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 Укрепление позиций в команде СМП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Повышение мотивации и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востребованности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 специалиста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97" y="118448"/>
            <a:ext cx="5647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1CADE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Результаты повышения квалификации</a:t>
            </a:r>
            <a:endParaRPr lang="ru-RU" sz="2400" b="1" i="1" dirty="0">
              <a:solidFill>
                <a:srgbClr val="1CADE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F:\СТАТЬЯ ПОПОВА\Статья и фото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9958" y="1978269"/>
            <a:ext cx="6086611" cy="42679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385" name="Picture 1" descr="F:\КОНФЕРЕНЦИЯ\photo_2025-03-06_15-20-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3340" y="1756751"/>
            <a:ext cx="3903783" cy="47739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C:\Users\User\Downloads\cod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44" y="2380890"/>
            <a:ext cx="1171755" cy="1171755"/>
          </a:xfrm>
          <a:prstGeom prst="rect">
            <a:avLst/>
          </a:prstGeom>
          <a:noFill/>
        </p:spPr>
      </p:pic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9" name="Hexagon 70">
            <a:extLst>
              <a:ext uri="{FF2B5EF4-FFF2-40B4-BE49-F238E27FC236}">
                <a16:creationId xmlns="" xmlns:a16="http://schemas.microsoft.com/office/drawing/2014/main" id="{990D8D22-0879-4F70-B51D-044850B830A8}"/>
              </a:ext>
            </a:extLst>
          </p:cNvPr>
          <p:cNvSpPr/>
          <p:nvPr/>
        </p:nvSpPr>
        <p:spPr>
          <a:xfrm rot="16200000">
            <a:off x="3786996" y="1207695"/>
            <a:ext cx="3890513" cy="3614467"/>
          </a:xfrm>
          <a:prstGeom prst="hexagon">
            <a:avLst>
              <a:gd name="adj" fmla="val 24450"/>
              <a:gd name="vf" fmla="val 11547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" name="Group 17">
            <a:extLst>
              <a:ext uri="{FF2B5EF4-FFF2-40B4-BE49-F238E27FC236}">
                <a16:creationId xmlns="" xmlns:a16="http://schemas.microsoft.com/office/drawing/2014/main" id="{239CFF0F-8D76-453D-9D94-1DC53C5B1576}"/>
              </a:ext>
            </a:extLst>
          </p:cNvPr>
          <p:cNvGrpSpPr/>
          <p:nvPr/>
        </p:nvGrpSpPr>
        <p:grpSpPr>
          <a:xfrm>
            <a:off x="4169453" y="1215840"/>
            <a:ext cx="994954" cy="1119770"/>
            <a:chOff x="4773302" y="1949084"/>
            <a:chExt cx="994954" cy="1119770"/>
          </a:xfrm>
          <a:solidFill>
            <a:srgbClr val="66FFFF"/>
          </a:solidFill>
        </p:grpSpPr>
        <p:sp>
          <p:nvSpPr>
            <p:cNvPr id="11" name="Hexagon 48">
              <a:extLst>
                <a:ext uri="{FF2B5EF4-FFF2-40B4-BE49-F238E27FC236}">
                  <a16:creationId xmlns="" xmlns:a16="http://schemas.microsoft.com/office/drawing/2014/main" id="{D086B405-C6E7-4006-AE5C-721E41138317}"/>
                </a:ext>
              </a:extLst>
            </p:cNvPr>
            <p:cNvSpPr/>
            <p:nvPr/>
          </p:nvSpPr>
          <p:spPr>
            <a:xfrm rot="16200000">
              <a:off x="4710894" y="2011492"/>
              <a:ext cx="1119770" cy="994954"/>
            </a:xfrm>
            <a:prstGeom prst="hexagon">
              <a:avLst>
                <a:gd name="adj" fmla="val 24450"/>
                <a:gd name="vf" fmla="val 11547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99288C8-62DF-4E01-81E8-F89C959A023A}"/>
                </a:ext>
              </a:extLst>
            </p:cNvPr>
            <p:cNvSpPr txBox="1"/>
            <p:nvPr/>
          </p:nvSpPr>
          <p:spPr>
            <a:xfrm>
              <a:off x="4834764" y="2356636"/>
              <a:ext cx="872030" cy="39517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id-ID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="" xmlns:a16="http://schemas.microsoft.com/office/drawing/2014/main" id="{55EB5E78-0D94-448E-A133-EACA94B8074C}"/>
              </a:ext>
            </a:extLst>
          </p:cNvPr>
          <p:cNvGrpSpPr/>
          <p:nvPr/>
        </p:nvGrpSpPr>
        <p:grpSpPr>
          <a:xfrm>
            <a:off x="6313975" y="1189957"/>
            <a:ext cx="994954" cy="1119770"/>
            <a:chOff x="6374361" y="1949084"/>
            <a:chExt cx="994954" cy="1119770"/>
          </a:xfrm>
          <a:solidFill>
            <a:srgbClr val="1CADE4"/>
          </a:solidFill>
        </p:grpSpPr>
        <p:sp>
          <p:nvSpPr>
            <p:cNvPr id="14" name="Hexagon 47">
              <a:extLst>
                <a:ext uri="{FF2B5EF4-FFF2-40B4-BE49-F238E27FC236}">
                  <a16:creationId xmlns="" xmlns:a16="http://schemas.microsoft.com/office/drawing/2014/main" id="{5EEC2366-06DF-4812-932F-7A3488B88D9F}"/>
                </a:ext>
              </a:extLst>
            </p:cNvPr>
            <p:cNvSpPr/>
            <p:nvPr/>
          </p:nvSpPr>
          <p:spPr>
            <a:xfrm rot="16200000">
              <a:off x="6311953" y="2011492"/>
              <a:ext cx="1119770" cy="994954"/>
            </a:xfrm>
            <a:prstGeom prst="hexagon">
              <a:avLst>
                <a:gd name="adj" fmla="val 24450"/>
                <a:gd name="vf" fmla="val 11547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59B3C1B-45FF-4596-AC45-E7B07B23FC58}"/>
                </a:ext>
              </a:extLst>
            </p:cNvPr>
            <p:cNvSpPr txBox="1"/>
            <p:nvPr/>
          </p:nvSpPr>
          <p:spPr>
            <a:xfrm>
              <a:off x="6435823" y="2356636"/>
              <a:ext cx="872030" cy="39517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d-ID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="" xmlns:a16="http://schemas.microsoft.com/office/drawing/2014/main" id="{7FC1DBF5-377C-4C65-8B11-FC8790766072}"/>
              </a:ext>
            </a:extLst>
          </p:cNvPr>
          <p:cNvGrpSpPr/>
          <p:nvPr/>
        </p:nvGrpSpPr>
        <p:grpSpPr>
          <a:xfrm>
            <a:off x="6219985" y="3857308"/>
            <a:ext cx="994954" cy="1119770"/>
            <a:chOff x="6383886" y="4737203"/>
            <a:chExt cx="994954" cy="1119770"/>
          </a:xfrm>
          <a:solidFill>
            <a:srgbClr val="66FFFF"/>
          </a:solidFill>
        </p:grpSpPr>
        <p:sp>
          <p:nvSpPr>
            <p:cNvPr id="23" name="Hexagon 41">
              <a:extLst>
                <a:ext uri="{FF2B5EF4-FFF2-40B4-BE49-F238E27FC236}">
                  <a16:creationId xmlns="" xmlns:a16="http://schemas.microsoft.com/office/drawing/2014/main" id="{5F1DF520-BC49-42E7-A80F-DEB6821D38A3}"/>
                </a:ext>
              </a:extLst>
            </p:cNvPr>
            <p:cNvSpPr/>
            <p:nvPr/>
          </p:nvSpPr>
          <p:spPr>
            <a:xfrm rot="16200000">
              <a:off x="6321478" y="4799611"/>
              <a:ext cx="1119770" cy="994954"/>
            </a:xfrm>
            <a:prstGeom prst="hexagon">
              <a:avLst>
                <a:gd name="adj" fmla="val 24450"/>
                <a:gd name="vf" fmla="val 11547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A6119D4-D943-4086-BE44-09060965559A}"/>
                </a:ext>
              </a:extLst>
            </p:cNvPr>
            <p:cNvSpPr txBox="1"/>
            <p:nvPr/>
          </p:nvSpPr>
          <p:spPr>
            <a:xfrm>
              <a:off x="6435823" y="5144755"/>
              <a:ext cx="872030" cy="39517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id-ID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16">
            <a:extLst>
              <a:ext uri="{FF2B5EF4-FFF2-40B4-BE49-F238E27FC236}">
                <a16:creationId xmlns="" xmlns:a16="http://schemas.microsoft.com/office/drawing/2014/main" id="{3118BF46-8B9D-468C-A4C5-8ACCD6B82B9B}"/>
              </a:ext>
            </a:extLst>
          </p:cNvPr>
          <p:cNvGrpSpPr/>
          <p:nvPr/>
        </p:nvGrpSpPr>
        <p:grpSpPr>
          <a:xfrm>
            <a:off x="4164355" y="3830550"/>
            <a:ext cx="994954" cy="1119770"/>
            <a:chOff x="3965946" y="3347472"/>
            <a:chExt cx="994954" cy="1119770"/>
          </a:xfrm>
          <a:solidFill>
            <a:srgbClr val="1CADE4"/>
          </a:solidFill>
        </p:grpSpPr>
        <p:sp>
          <p:nvSpPr>
            <p:cNvPr id="26" name="Hexagon 39">
              <a:extLst>
                <a:ext uri="{FF2B5EF4-FFF2-40B4-BE49-F238E27FC236}">
                  <a16:creationId xmlns="" xmlns:a16="http://schemas.microsoft.com/office/drawing/2014/main" id="{BA8E029F-27DA-416F-AD1E-8B59C406DC4F}"/>
                </a:ext>
              </a:extLst>
            </p:cNvPr>
            <p:cNvSpPr/>
            <p:nvPr/>
          </p:nvSpPr>
          <p:spPr>
            <a:xfrm rot="16200000">
              <a:off x="3903538" y="3409880"/>
              <a:ext cx="1119770" cy="994954"/>
            </a:xfrm>
            <a:prstGeom prst="hexagon">
              <a:avLst>
                <a:gd name="adj" fmla="val 24450"/>
                <a:gd name="vf" fmla="val 11547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7BB52CF9-AF1A-4142-B013-04EF10FB8683}"/>
                </a:ext>
              </a:extLst>
            </p:cNvPr>
            <p:cNvSpPr txBox="1"/>
            <p:nvPr/>
          </p:nvSpPr>
          <p:spPr>
            <a:xfrm>
              <a:off x="4027408" y="3755025"/>
              <a:ext cx="872030" cy="39517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id-ID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9" name="Picture 4" descr="C:\Users\User\Downloads\smartphone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171148">
            <a:off x="6000059" y="3061560"/>
            <a:ext cx="756462" cy="756462"/>
          </a:xfrm>
          <a:prstGeom prst="rect">
            <a:avLst/>
          </a:prstGeom>
          <a:noFill/>
        </p:spPr>
      </p:pic>
      <p:pic>
        <p:nvPicPr>
          <p:cNvPr id="31" name="Picture 4" descr="C:\Users\User\Downloads\wifi-sign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2628" y="2210598"/>
            <a:ext cx="876079" cy="876079"/>
          </a:xfrm>
          <a:prstGeom prst="rect">
            <a:avLst/>
          </a:prstGeom>
          <a:noFill/>
        </p:spPr>
      </p:pic>
      <p:pic>
        <p:nvPicPr>
          <p:cNvPr id="32" name="Picture 5" descr="C:\Users\User\Downloads\ta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50469" y="2008861"/>
            <a:ext cx="1029861" cy="1029861"/>
          </a:xfrm>
          <a:prstGeom prst="rect">
            <a:avLst/>
          </a:prstGeom>
          <a:noFill/>
        </p:spPr>
      </p:pic>
      <p:pic>
        <p:nvPicPr>
          <p:cNvPr id="33" name="Picture 3" descr="C:\Users\User\Downloads\service-clou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05181" y="4757653"/>
            <a:ext cx="1036478" cy="1036478"/>
          </a:xfrm>
          <a:prstGeom prst="rect">
            <a:avLst/>
          </a:prstGeom>
          <a:noFill/>
        </p:spPr>
      </p:pic>
      <p:pic>
        <p:nvPicPr>
          <p:cNvPr id="34" name="Picture 2" descr="C:\Users\User\Downloads\brok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5151" y="4723958"/>
            <a:ext cx="1114134" cy="1114134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1206039" y="1466491"/>
            <a:ext cx="2544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 Проблемы связи в отдалённых районах</a:t>
            </a:r>
            <a:endParaRPr lang="ru-RU" sz="2000" b="1" dirty="0">
              <a:solidFill>
                <a:srgbClr val="376092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79476" y="1290784"/>
            <a:ext cx="2862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Недостаток цифровых навыков</a:t>
            </a:r>
            <a:endParaRPr lang="ru-RU" sz="20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726327" y="3986370"/>
            <a:ext cx="2762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Необходимость </a:t>
            </a:r>
            <a:r>
              <a:rPr lang="ru-RU" sz="2000" b="1" dirty="0" err="1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техподдержки</a:t>
            </a:r>
            <a:endParaRPr lang="ru-RU" sz="2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147596" y="3949541"/>
            <a:ext cx="2527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Организационная инерция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552523" y="233715"/>
            <a:ext cx="2728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1CADE4"/>
                </a:solidFill>
                <a:ea typeface="Times New Roman" pitchFamily="18" charset="0"/>
                <a:cs typeface="Times New Roman" pitchFamily="18" charset="0"/>
              </a:rPr>
              <a:t>Вызовы и барьеры</a:t>
            </a:r>
            <a:endParaRPr lang="ru-RU" sz="2400" b="1" i="1" dirty="0">
              <a:solidFill>
                <a:srgbClr val="1CADE4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0641" y="200939"/>
            <a:ext cx="3811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1CADE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Практический опыт внедрения системы</a:t>
            </a:r>
            <a:endParaRPr lang="ru-RU" sz="2400" b="1" i="1" dirty="0">
              <a:solidFill>
                <a:srgbClr val="1CADE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="" xmlns:a16="http://schemas.microsoft.com/office/drawing/2014/main" id="{5BA837FC-6314-42A6-A8E7-C750AB2AA21E}"/>
              </a:ext>
            </a:extLst>
          </p:cNvPr>
          <p:cNvGrpSpPr/>
          <p:nvPr/>
        </p:nvGrpSpPr>
        <p:grpSpPr>
          <a:xfrm>
            <a:off x="232548" y="1863968"/>
            <a:ext cx="3794329" cy="3597882"/>
            <a:chOff x="970445" y="1698850"/>
            <a:chExt cx="3971534" cy="3971534"/>
          </a:xfrm>
        </p:grpSpPr>
        <p:sp>
          <p:nvSpPr>
            <p:cNvPr id="10" name="Block Arc 4">
              <a:extLst>
                <a:ext uri="{FF2B5EF4-FFF2-40B4-BE49-F238E27FC236}">
                  <a16:creationId xmlns="" xmlns:a16="http://schemas.microsoft.com/office/drawing/2014/main" id="{2DBBE01D-20E3-4BC3-888B-687223F35ADA}"/>
                </a:ext>
              </a:extLst>
            </p:cNvPr>
            <p:cNvSpPr/>
            <p:nvPr/>
          </p:nvSpPr>
          <p:spPr>
            <a:xfrm>
              <a:off x="970445" y="1698850"/>
              <a:ext cx="3971534" cy="3971534"/>
            </a:xfrm>
            <a:prstGeom prst="blockArc">
              <a:avLst>
                <a:gd name="adj1" fmla="val 5343192"/>
                <a:gd name="adj2" fmla="val 16846695"/>
                <a:gd name="adj3" fmla="val 1125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5">
              <a:extLst>
                <a:ext uri="{FF2B5EF4-FFF2-40B4-BE49-F238E27FC236}">
                  <a16:creationId xmlns="" xmlns:a16="http://schemas.microsoft.com/office/drawing/2014/main" id="{49B59539-4F12-463A-93B8-2C8CA65BE1CC}"/>
                </a:ext>
              </a:extLst>
            </p:cNvPr>
            <p:cNvSpPr/>
            <p:nvPr/>
          </p:nvSpPr>
          <p:spPr>
            <a:xfrm>
              <a:off x="1408959" y="2137365"/>
              <a:ext cx="3094506" cy="3094503"/>
            </a:xfrm>
            <a:prstGeom prst="blockArc">
              <a:avLst>
                <a:gd name="adj1" fmla="val 5338088"/>
                <a:gd name="adj2" fmla="val 19611721"/>
                <a:gd name="adj3" fmla="val 1657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254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6">
              <a:extLst>
                <a:ext uri="{FF2B5EF4-FFF2-40B4-BE49-F238E27FC236}">
                  <a16:creationId xmlns="" xmlns:a16="http://schemas.microsoft.com/office/drawing/2014/main" id="{2EA94259-F358-4604-A12D-41061F98691B}"/>
                </a:ext>
              </a:extLst>
            </p:cNvPr>
            <p:cNvSpPr/>
            <p:nvPr/>
          </p:nvSpPr>
          <p:spPr>
            <a:xfrm>
              <a:off x="1894997" y="2623401"/>
              <a:ext cx="2122431" cy="2122431"/>
            </a:xfrm>
            <a:prstGeom prst="blockArc">
              <a:avLst>
                <a:gd name="adj1" fmla="val 5334772"/>
                <a:gd name="adj2" fmla="val 21567870"/>
                <a:gd name="adj3" fmla="val 21054"/>
              </a:avLst>
            </a:prstGeom>
            <a:solidFill>
              <a:srgbClr val="8ED3F6"/>
            </a:solidFill>
            <a:ln>
              <a:noFill/>
            </a:ln>
            <a:effectLst>
              <a:outerShdw blurRad="254000" algn="ctr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7889" name="Picture 1" descr="C:\Users\User\Downloads\present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6754" y="3353679"/>
            <a:ext cx="581132" cy="58113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388669" y="2034974"/>
            <a:ext cx="430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76092"/>
                </a:solidFill>
              </a:rPr>
              <a:t>За 2021–2024 гг. все ключевые временные показатели работы СМП продемонстрировали положительную динамику, что говорит об общей оптимизации процессов — от приёма вызова до прибытия бригады к пациенту.</a:t>
            </a:r>
          </a:p>
        </p:txBody>
      </p:sp>
      <p:pic>
        <p:nvPicPr>
          <p:cNvPr id="13" name="Picture 3" descr="C:\Users\User\Desktop\для доклада\6c3f50676660e8055b03dcd78a7c1e2b.jpg">
            <a:extLst>
              <a:ext uri="{FF2B5EF4-FFF2-40B4-BE49-F238E27FC236}">
                <a16:creationId xmlns="" xmlns:a16="http://schemas.microsoft.com/office/drawing/2014/main" id="{32E900E4-FFFE-47D6-AE75-45219021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1532" y="727903"/>
            <a:ext cx="4141176" cy="551969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pic>
        <p:nvPicPr>
          <p:cNvPr id="12" name="Picture 1" descr="C:\Users\User\Downloads\emergency-contac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8533" y="219807"/>
            <a:ext cx="669376" cy="734750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098989662"/>
              </p:ext>
            </p:extLst>
          </p:nvPr>
        </p:nvGraphicFramePr>
        <p:xfrm>
          <a:off x="5073162" y="1424355"/>
          <a:ext cx="7118838" cy="473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234963" y="277124"/>
            <a:ext cx="2957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1CADE4"/>
                </a:solidFill>
              </a:rPr>
              <a:t>СРЕДНЕЕ ВРЕМЯ </a:t>
            </a:r>
          </a:p>
          <a:p>
            <a:pPr algn="ctr"/>
            <a:r>
              <a:rPr lang="ru-RU" sz="2000" b="1" i="1" dirty="0">
                <a:solidFill>
                  <a:srgbClr val="1CADE4"/>
                </a:solidFill>
              </a:rPr>
              <a:t>РЕГИСТРАЦИИ ВЫЗОВА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A1B8A6-1F54-4A8F-A804-6F338B15C8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2" y="1584161"/>
            <a:ext cx="5105292" cy="382896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pic>
        <p:nvPicPr>
          <p:cNvPr id="8" name="Picture 2" descr="C:\Users\User\Downloads\emergenc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7423" y="2697792"/>
            <a:ext cx="893251" cy="893251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525036984"/>
              </p:ext>
            </p:extLst>
          </p:nvPr>
        </p:nvGraphicFramePr>
        <p:xfrm>
          <a:off x="3290203" y="775351"/>
          <a:ext cx="6988907" cy="445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25901" y="2048833"/>
            <a:ext cx="561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8607" y="4245484"/>
            <a:ext cx="4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9021" y="1688390"/>
            <a:ext cx="75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1597" y="3067823"/>
            <a:ext cx="4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87213" y="260941"/>
            <a:ext cx="2957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1CADE4"/>
                </a:solidFill>
              </a:rPr>
              <a:t>СРЕДНЕЕ ВРЕМЯ ВЫЕЗДА (МИНУТЫ)</a:t>
            </a: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pic>
        <p:nvPicPr>
          <p:cNvPr id="8" name="Picture 2" descr="C:\Users\User\Downloads\emergency-servic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2050" y="0"/>
            <a:ext cx="826478" cy="826478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666753284"/>
              </p:ext>
            </p:extLst>
          </p:nvPr>
        </p:nvGraphicFramePr>
        <p:xfrm>
          <a:off x="2751992" y="959924"/>
          <a:ext cx="7514809" cy="546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529503" y="256115"/>
            <a:ext cx="2957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1CADE4"/>
                </a:solidFill>
              </a:rPr>
              <a:t>СРЕДНЕЕ ВРЕМЯ ДОЕЗДА</a:t>
            </a: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1548153"/>
            <a:ext cx="66198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Подводя итог проделанной работы, можно сделать заключение, что 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1CADE4"/>
                </a:solidFill>
                <a:effectLst/>
                <a:ea typeface="Times New Roman" pitchFamily="18" charset="0"/>
                <a:cs typeface="Times New Roman" pitchFamily="18" charset="0"/>
              </a:rPr>
              <a:t>внедрение планшетов и ГИС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 в работу службы СМП в ГБУЗ СО «</a:t>
            </a:r>
            <a:r>
              <a:rPr kumimoji="0" lang="ru-RU" sz="2000" b="1" u="none" strike="noStrike" cap="none" normalizeH="0" baseline="0" dirty="0" err="1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Сызранская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 ЦГРБ» 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1CADE4"/>
                </a:solidFill>
                <a:effectLst/>
                <a:ea typeface="Times New Roman" pitchFamily="18" charset="0"/>
                <a:cs typeface="Times New Roman" pitchFamily="18" charset="0"/>
              </a:rPr>
              <a:t>привело к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 значительным изменениям и </a:t>
            </a: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1CADE4"/>
                </a:solidFill>
                <a:effectLst/>
                <a:ea typeface="Times New Roman" pitchFamily="18" charset="0"/>
                <a:cs typeface="Times New Roman" pitchFamily="18" charset="0"/>
              </a:rPr>
              <a:t>улучшениям: </a:t>
            </a:r>
            <a:endParaRPr lang="en-US" sz="2000" b="1" dirty="0">
              <a:solidFill>
                <a:srgbClr val="1CADE4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293" y="2922191"/>
            <a:ext cx="68407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CADE4"/>
                </a:solidFill>
              </a:rPr>
              <a:t>✔ </a:t>
            </a:r>
            <a:r>
              <a:rPr lang="ru-RU" sz="2000" b="1" dirty="0">
                <a:solidFill>
                  <a:srgbClr val="376092"/>
                </a:solidFill>
                <a:cs typeface="Times New Roman" pitchFamily="18" charset="0"/>
              </a:rPr>
              <a:t>У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скорение обработки вызовов и распределения задач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CADE4"/>
                </a:solidFill>
              </a:rPr>
              <a:t>✔ </a:t>
            </a:r>
            <a:r>
              <a:rPr lang="ru-RU" sz="2000" b="1" dirty="0">
                <a:solidFill>
                  <a:srgbClr val="376092"/>
                </a:solidFill>
                <a:cs typeface="Times New Roman" pitchFamily="18" charset="0"/>
              </a:rPr>
              <a:t>П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овышение точности данных</a:t>
            </a:r>
          </a:p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CADE4"/>
                </a:solidFill>
              </a:rPr>
              <a:t>✔ </a:t>
            </a:r>
            <a:r>
              <a:rPr lang="ru-RU" sz="2000" b="1" dirty="0">
                <a:solidFill>
                  <a:srgbClr val="376092"/>
                </a:solidFill>
                <a:cs typeface="Times New Roman" pitchFamily="18" charset="0"/>
              </a:rPr>
              <a:t>У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лучшение доступа к информации 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CADE4"/>
                </a:solidFill>
              </a:rPr>
              <a:t>✔</a:t>
            </a:r>
            <a:r>
              <a:rPr lang="ru-RU" sz="2000" b="1" dirty="0">
                <a:solidFill>
                  <a:srgbClr val="376092"/>
                </a:solidFill>
                <a:cs typeface="Times New Roman" pitchFamily="18" charset="0"/>
              </a:rPr>
              <a:t>О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птимизация маршрутизации для сокращения времени          прибытия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CADE4"/>
                </a:solidFill>
              </a:rPr>
              <a:t>✔ 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ГИС - стратегический компонент модернизации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CADE4"/>
                </a:solidFill>
              </a:rPr>
              <a:t>✔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Медсестра - центральное звено цифровой трансформации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1CADE4"/>
                </a:solidFill>
              </a:rPr>
              <a:t>✔ 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Успех = технологии + обучение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pic>
        <p:nvPicPr>
          <p:cNvPr id="8" name="Picture 2" descr="F:\СТАТЬЯ ПОПОВА\Статья и фото\Мероприятие дежурств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8378" y="795315"/>
            <a:ext cx="4095558" cy="53823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4114" y="423496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1CADE4"/>
                </a:solidFill>
                <a:cs typeface="Arial" pitchFamily="34" charset="0"/>
              </a:rPr>
              <a:t>Выводы</a:t>
            </a:r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82197" y="1391658"/>
            <a:ext cx="571160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Внедрение ГИС СМП - это не только цифровой прорыв, но и признание ключевой роли медицинской сестры: технологии делают её работу точнее и быстрее, а она превращает эти технологии в настоящую, человеческую помощь.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    Именно поэтому внедрение ГИС СМП – это не только цифровой прорыв, но и признание ключевой роли медицинской сестры как незаменимого звена спасения жизней.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СТАТЬЯ ПОПОВА\Статья и фото\IMG_8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925" y="1309098"/>
            <a:ext cx="4106006" cy="51971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15487" y="310908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1CADE4"/>
                </a:solidFill>
                <a:cs typeface="Arial" pitchFamily="34" charset="0"/>
              </a:rPr>
              <a:t>Заключение</a:t>
            </a:r>
          </a:p>
        </p:txBody>
      </p:sp>
      <p:pic>
        <p:nvPicPr>
          <p:cNvPr id="8" name="Picture 1" descr="C:\Users\User\Downloads\health-serv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77044" y="4387361"/>
            <a:ext cx="1177069" cy="117706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9775" y="6616700"/>
            <a:ext cx="2562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4"/>
            <a:ext cx="3019425" cy="20837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66420" y="117207"/>
            <a:ext cx="488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1CADE4"/>
                </a:solidFill>
              </a:rPr>
              <a:t>Сызранская</a:t>
            </a:r>
            <a:r>
              <a:rPr lang="ru-RU" sz="2400" b="1" i="1" dirty="0">
                <a:solidFill>
                  <a:srgbClr val="1CADE4"/>
                </a:solidFill>
              </a:rPr>
              <a:t> СМП: </a:t>
            </a:r>
          </a:p>
          <a:p>
            <a:pPr algn="ctr"/>
            <a:r>
              <a:rPr lang="ru-RU" sz="2400" b="1" i="1" dirty="0">
                <a:solidFill>
                  <a:srgbClr val="1CADE4"/>
                </a:solidFill>
              </a:rPr>
              <a:t>территория обслуживания</a:t>
            </a:r>
          </a:p>
        </p:txBody>
      </p:sp>
      <p:pic>
        <p:nvPicPr>
          <p:cNvPr id="33794" name="Picture 2" descr="C:\Users\User\Desktop\IMG_20251123_1732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65" y="1123950"/>
            <a:ext cx="5682266" cy="52768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2450" y="2079963"/>
            <a:ext cx="5314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76092"/>
                </a:solidFill>
              </a:rPr>
              <a:t>   </a:t>
            </a:r>
            <a:r>
              <a:rPr lang="ru-RU" sz="2000" b="1" dirty="0" err="1">
                <a:solidFill>
                  <a:srgbClr val="376092"/>
                </a:solidFill>
              </a:rPr>
              <a:t>Сызранская</a:t>
            </a:r>
            <a:r>
              <a:rPr lang="ru-RU" sz="2000" b="1" dirty="0">
                <a:solidFill>
                  <a:srgbClr val="376092"/>
                </a:solidFill>
              </a:rPr>
              <a:t> станция скорой медицинской помощи оказывает экстренную медицинскую помощь населению Правобережья.</a:t>
            </a:r>
          </a:p>
          <a:p>
            <a:pPr algn="just"/>
            <a:r>
              <a:rPr lang="ru-RU" sz="2000" b="1" dirty="0">
                <a:solidFill>
                  <a:srgbClr val="376092"/>
                </a:solidFill>
              </a:rPr>
              <a:t>   Кроме того, обслуживает федеральную трассу  М5(Урал) Москва - Челябинск и трассы Сызрань - Ульяновск и Сызрань - Саратов, новую автодорогу «обход Тольятти» в пределах зоны своей ответственности.</a:t>
            </a:r>
          </a:p>
        </p:txBody>
      </p:sp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368" y="5460521"/>
            <a:ext cx="4134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БЛАГОДАРЮ ЗА ВНИМАНИЕ</a:t>
            </a:r>
          </a:p>
        </p:txBody>
      </p:sp>
      <p:sp>
        <p:nvSpPr>
          <p:cNvPr id="6" name="Freeform: Shape 10">
            <a:extLst>
              <a:ext uri="{FF2B5EF4-FFF2-40B4-BE49-F238E27FC236}">
                <a16:creationId xmlns="" xmlns:a16="http://schemas.microsoft.com/office/drawing/2014/main" id="{4B6EC73C-CD1B-46BC-AC5A-5F238E839CFE}"/>
              </a:ext>
            </a:extLst>
          </p:cNvPr>
          <p:cNvSpPr/>
          <p:nvPr/>
        </p:nvSpPr>
        <p:spPr>
          <a:xfrm>
            <a:off x="2562046" y="5469147"/>
            <a:ext cx="1753305" cy="323119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gradFill flip="none" rotWithShape="1">
              <a:gsLst>
                <a:gs pos="51000">
                  <a:schemeClr val="accent1"/>
                </a:gs>
                <a:gs pos="26928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reeform: Shape 10">
            <a:extLst>
              <a:ext uri="{FF2B5EF4-FFF2-40B4-BE49-F238E27FC236}">
                <a16:creationId xmlns="" xmlns:a16="http://schemas.microsoft.com/office/drawing/2014/main" id="{4B6EC73C-CD1B-46BC-AC5A-5F238E839CFE}"/>
              </a:ext>
            </a:extLst>
          </p:cNvPr>
          <p:cNvSpPr/>
          <p:nvPr/>
        </p:nvSpPr>
        <p:spPr>
          <a:xfrm>
            <a:off x="8139000" y="5548412"/>
            <a:ext cx="1714512" cy="234900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gradFill flip="none" rotWithShape="1">
              <a:gsLst>
                <a:gs pos="51000">
                  <a:schemeClr val="accent1"/>
                </a:gs>
                <a:gs pos="26928">
                  <a:schemeClr val="accent1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0515" y="741871"/>
            <a:ext cx="4845254" cy="480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9775" y="6616700"/>
            <a:ext cx="2562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4"/>
            <a:ext cx="3019425" cy="20837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0840" y="3381873"/>
            <a:ext cx="3335551" cy="15799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lnSpc>
                <a:spcPts val="2850"/>
              </a:lnSpc>
            </a:pP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Увеличение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количества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вызовов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СМП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на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фоне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старения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населения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и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роста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хронических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заболеваний</a:t>
            </a:r>
            <a:endParaRPr lang="en-US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7662" y="3364630"/>
            <a:ext cx="28553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Без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цифровых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решений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—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задержки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,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ошибки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в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передаче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данных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и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понижение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качества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помощи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4824" y="3321491"/>
            <a:ext cx="2579297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50"/>
              </a:lnSpc>
            </a:pP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Нагрузка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требует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скоординированных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процессов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,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быстрой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маршрутизации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и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контроля</a:t>
            </a:r>
            <a:r>
              <a:rPr lang="en-US" sz="2000" b="1" dirty="0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Manrope" pitchFamily="34" charset="-122"/>
                <a:cs typeface="Manrope" pitchFamily="34" charset="-120"/>
              </a:rPr>
              <a:t>ресурсов</a:t>
            </a:r>
            <a:endParaRPr lang="en-US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69045" y="2797855"/>
            <a:ext cx="1668405" cy="429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750"/>
              </a:lnSpc>
            </a:pPr>
            <a:r>
              <a:rPr lang="en-US" sz="2000" b="1" dirty="0" err="1">
                <a:solidFill>
                  <a:srgbClr val="5B6E8C"/>
                </a:solidFill>
                <a:ea typeface="Alexandria Medium" pitchFamily="34" charset="-122"/>
                <a:cs typeface="Alexandria Medium" pitchFamily="34" charset="-120"/>
              </a:rPr>
              <a:t>Рост</a:t>
            </a:r>
            <a:r>
              <a:rPr lang="en-US" sz="2000" b="1" dirty="0">
                <a:solidFill>
                  <a:srgbClr val="5B6E8C"/>
                </a:solidFill>
                <a:ea typeface="Alexandria Medium" pitchFamily="34" charset="-122"/>
                <a:cs typeface="Alexandria Medium" pitchFamily="34" charset="-120"/>
              </a:rPr>
              <a:t> </a:t>
            </a:r>
            <a:r>
              <a:rPr lang="en-US" sz="2000" b="1" dirty="0" err="1">
                <a:solidFill>
                  <a:srgbClr val="5B6E8C"/>
                </a:solidFill>
                <a:ea typeface="Alexandria Medium" pitchFamily="34" charset="-122"/>
                <a:cs typeface="Alexandria Medium" pitchFamily="34" charset="-120"/>
              </a:rPr>
              <a:t>вызовов</a:t>
            </a:r>
            <a:endParaRPr lang="en-US" sz="2000" b="1" dirty="0"/>
          </a:p>
        </p:txBody>
      </p:sp>
      <p:sp>
        <p:nvSpPr>
          <p:cNvPr id="14" name="Text 3"/>
          <p:cNvSpPr/>
          <p:nvPr/>
        </p:nvSpPr>
        <p:spPr>
          <a:xfrm>
            <a:off x="4921790" y="2779479"/>
            <a:ext cx="30363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5B6E8C"/>
                </a:solidFill>
                <a:ea typeface="Alexandria Medium" pitchFamily="34" charset="-122"/>
                <a:cs typeface="Alexandria Medium" pitchFamily="34" charset="-120"/>
              </a:rPr>
              <a:t>Риски без технологий</a:t>
            </a:r>
            <a:endParaRPr lang="en-US" sz="2000" b="1" dirty="0"/>
          </a:p>
        </p:txBody>
      </p:sp>
      <p:sp>
        <p:nvSpPr>
          <p:cNvPr id="17" name="Text 5"/>
          <p:cNvSpPr/>
          <p:nvPr/>
        </p:nvSpPr>
        <p:spPr>
          <a:xfrm>
            <a:off x="8678172" y="2822611"/>
            <a:ext cx="3375805" cy="412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5B6E8C"/>
                </a:solidFill>
                <a:ea typeface="Alexandria Medium" pitchFamily="34" charset="-122"/>
                <a:cs typeface="Alexandria Medium" pitchFamily="34" charset="-120"/>
              </a:rPr>
              <a:t>Необходимость оптимизации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24681" y="433730"/>
            <a:ext cx="636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1CADE4"/>
                </a:solidFill>
              </a:rPr>
              <a:t>Актуальность проблемы в здравоохранении</a:t>
            </a:r>
          </a:p>
        </p:txBody>
      </p:sp>
      <p:pic>
        <p:nvPicPr>
          <p:cNvPr id="1030" name="Picture 6" descr="C:\Users\User\Downloads\healt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37297" y="1403560"/>
            <a:ext cx="1397479" cy="1397479"/>
          </a:xfrm>
          <a:prstGeom prst="rect">
            <a:avLst/>
          </a:prstGeom>
          <a:noFill/>
        </p:spPr>
      </p:pic>
      <p:pic>
        <p:nvPicPr>
          <p:cNvPr id="1031" name="Picture 7" descr="C:\Users\User\Downloads\ambulance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9237" y="1307650"/>
            <a:ext cx="1475118" cy="1475118"/>
          </a:xfrm>
          <a:prstGeom prst="rect">
            <a:avLst/>
          </a:prstGeom>
          <a:noFill/>
        </p:spPr>
      </p:pic>
      <p:pic>
        <p:nvPicPr>
          <p:cNvPr id="16" name="Picture 7" descr="C:\Users\User\Downloads\medical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9869" y="1242203"/>
            <a:ext cx="1507317" cy="15073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4"/>
            <a:ext cx="3019425" cy="20837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0326" y="4162376"/>
            <a:ext cx="60056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>
                <a:solidFill>
                  <a:srgbClr val="376092"/>
                </a:solidFill>
              </a:rPr>
              <a:t> </a:t>
            </a:r>
            <a:r>
              <a:rPr lang="en-US" sz="2000" b="1" dirty="0">
                <a:solidFill>
                  <a:srgbClr val="376092"/>
                </a:solidFill>
              </a:rPr>
              <a:t>     </a:t>
            </a:r>
            <a:r>
              <a:rPr lang="ru-RU" sz="2000" b="1" dirty="0">
                <a:solidFill>
                  <a:srgbClr val="376092"/>
                </a:solidFill>
              </a:rPr>
              <a:t>В</a:t>
            </a:r>
            <a:r>
              <a:rPr lang="ru-RU" sz="2400" b="1" dirty="0">
                <a:solidFill>
                  <a:srgbClr val="376092"/>
                </a:solidFill>
              </a:rPr>
              <a:t> </a:t>
            </a:r>
            <a:r>
              <a:rPr lang="ru-RU" sz="2400" b="1" i="1" dirty="0">
                <a:solidFill>
                  <a:srgbClr val="1CADE4"/>
                </a:solidFill>
              </a:rPr>
              <a:t>2021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376092"/>
                </a:solidFill>
              </a:rPr>
              <a:t>году в рамках национального проекта «Здравоохранение» выездные бригады </a:t>
            </a:r>
            <a:r>
              <a:rPr lang="ru-RU" sz="2000" b="1" dirty="0" err="1">
                <a:solidFill>
                  <a:srgbClr val="376092"/>
                </a:solidFill>
              </a:rPr>
              <a:t>Сызранской</a:t>
            </a:r>
            <a:r>
              <a:rPr lang="ru-RU" sz="2000" b="1" dirty="0">
                <a:solidFill>
                  <a:srgbClr val="376092"/>
                </a:solidFill>
              </a:rPr>
              <a:t> СМП оснастили планшетными персональными компьютерами (ПК) и также в работу была введена ГИ</a:t>
            </a:r>
            <a:r>
              <a:rPr lang="en-US" sz="2000" b="1" dirty="0">
                <a:solidFill>
                  <a:srgbClr val="376092"/>
                </a:solidFill>
              </a:rPr>
              <a:t>C</a:t>
            </a:r>
            <a:r>
              <a:rPr lang="ru-RU" sz="2000" b="1" dirty="0">
                <a:solidFill>
                  <a:srgbClr val="376092"/>
                </a:solidFill>
              </a:rPr>
              <a:t> СМП.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09253" y="1528409"/>
            <a:ext cx="6923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Часть стратегии социально-экономического развития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6126" y="349645"/>
            <a:ext cx="5565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1CADE4"/>
                </a:solidFill>
                <a:cs typeface="Arial" pitchFamily="34" charset="0"/>
              </a:rPr>
              <a:t>Модернизация здравоохранения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13019" y="2795488"/>
            <a:ext cx="5761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Поддержка медицинских сестер и инноваций</a:t>
            </a:r>
            <a:endParaRPr lang="ru-RU" sz="2000" b="1" dirty="0">
              <a:solidFill>
                <a:srgbClr val="376092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24939" y="2186229"/>
            <a:ext cx="5159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Системный подход к модернизации СМП</a:t>
            </a:r>
            <a:endParaRPr lang="ru-RU" sz="2000" b="1" dirty="0">
              <a:solidFill>
                <a:srgbClr val="376092"/>
              </a:solidFill>
            </a:endParaRPr>
          </a:p>
        </p:txBody>
      </p:sp>
      <p:pic>
        <p:nvPicPr>
          <p:cNvPr id="17425" name="Picture 17" descr="C:\Users\User\Downloads\free-icon-paramedic-6009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3824" y="2582220"/>
            <a:ext cx="1028699" cy="1028699"/>
          </a:xfrm>
          <a:prstGeom prst="rect">
            <a:avLst/>
          </a:prstGeom>
          <a:noFill/>
        </p:spPr>
      </p:pic>
      <p:pic>
        <p:nvPicPr>
          <p:cNvPr id="1026" name="Picture 2" descr="C:\Users\User\Downloads\first-aid-kit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1853" y="1846385"/>
            <a:ext cx="1008185" cy="1008185"/>
          </a:xfrm>
          <a:prstGeom prst="rect">
            <a:avLst/>
          </a:prstGeom>
          <a:noFill/>
        </p:spPr>
      </p:pic>
      <p:pic>
        <p:nvPicPr>
          <p:cNvPr id="32772" name="Picture 4" descr="C:\Users\User\Desktop\IMG_20251123_1751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4997" y="2867025"/>
            <a:ext cx="5662703" cy="3848833"/>
          </a:xfrm>
          <a:prstGeom prst="rect">
            <a:avLst/>
          </a:prstGeom>
          <a:noFill/>
        </p:spPr>
      </p:pic>
      <p:pic>
        <p:nvPicPr>
          <p:cNvPr id="13" name="Picture 3" descr="C:\Users\User\Downloads\mobile-pho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1409982" y="1295861"/>
            <a:ext cx="1289255" cy="12892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4"/>
            <a:ext cx="3019425" cy="2083776"/>
          </a:xfrm>
          <a:prstGeom prst="rect">
            <a:avLst/>
          </a:prstGeom>
        </p:spPr>
      </p:pic>
      <p:grpSp>
        <p:nvGrpSpPr>
          <p:cNvPr id="8" name="Group 23">
            <a:extLst>
              <a:ext uri="{FF2B5EF4-FFF2-40B4-BE49-F238E27FC236}">
                <a16:creationId xmlns="" xmlns:a16="http://schemas.microsoft.com/office/drawing/2014/main" id="{3B7DF6EC-C74E-412F-B9AC-B23F12D5E5E8}"/>
              </a:ext>
            </a:extLst>
          </p:cNvPr>
          <p:cNvGrpSpPr/>
          <p:nvPr/>
        </p:nvGrpSpPr>
        <p:grpSpPr>
          <a:xfrm>
            <a:off x="-513273" y="190500"/>
            <a:ext cx="13629198" cy="6305550"/>
            <a:chOff x="-5315279" y="-4353058"/>
            <a:chExt cx="10630556" cy="4709302"/>
          </a:xfrm>
        </p:grpSpPr>
        <p:cxnSp>
          <p:nvCxnSpPr>
            <p:cNvPr id="9" name="Straight Connector 2">
              <a:extLst>
                <a:ext uri="{FF2B5EF4-FFF2-40B4-BE49-F238E27FC236}">
                  <a16:creationId xmlns="" xmlns:a16="http://schemas.microsoft.com/office/drawing/2014/main" id="{35BD56C4-552F-461D-99E9-3CB5E80E3C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4650" y="-1998407"/>
              <a:ext cx="2960627" cy="0"/>
            </a:xfrm>
            <a:prstGeom prst="lin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ln w="12700">
              <a:solidFill>
                <a:srgbClr val="66FFFF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3">
              <a:extLst>
                <a:ext uri="{FF2B5EF4-FFF2-40B4-BE49-F238E27FC236}">
                  <a16:creationId xmlns="" xmlns:a16="http://schemas.microsoft.com/office/drawing/2014/main" id="{B8CE575C-3694-4A32-956D-74130BA2AEBF}"/>
                </a:ext>
              </a:extLst>
            </p:cNvPr>
            <p:cNvSpPr/>
            <p:nvPr/>
          </p:nvSpPr>
          <p:spPr>
            <a:xfrm>
              <a:off x="-2354652" y="-4353058"/>
              <a:ext cx="4709302" cy="4709302"/>
            </a:xfrm>
            <a:prstGeom prst="arc">
              <a:avLst/>
            </a:prstGeom>
            <a:solidFill>
              <a:srgbClr val="66FFFF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1" name="Straight Connector 4">
              <a:extLst>
                <a:ext uri="{FF2B5EF4-FFF2-40B4-BE49-F238E27FC236}">
                  <a16:creationId xmlns="" xmlns:a16="http://schemas.microsoft.com/office/drawing/2014/main" id="{F5E9D767-265E-4F71-B728-8327A07D946A}"/>
                </a:ext>
              </a:extLst>
            </p:cNvPr>
            <p:cNvCxnSpPr/>
            <p:nvPr/>
          </p:nvCxnSpPr>
          <p:spPr>
            <a:xfrm>
              <a:off x="-5315279" y="-1998407"/>
              <a:ext cx="2960627" cy="0"/>
            </a:xfrm>
            <a:prstGeom prst="lin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  <a:ln w="12700">
              <a:solidFill>
                <a:srgbClr val="99FFCC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 5">
              <a:extLst>
                <a:ext uri="{FF2B5EF4-FFF2-40B4-BE49-F238E27FC236}">
                  <a16:creationId xmlns="" xmlns:a16="http://schemas.microsoft.com/office/drawing/2014/main" id="{3B2B4BD2-9226-434B-BAA7-D0CCE19B93D1}"/>
                </a:ext>
              </a:extLst>
            </p:cNvPr>
            <p:cNvSpPr/>
            <p:nvPr/>
          </p:nvSpPr>
          <p:spPr>
            <a:xfrm flipH="1" flipV="1">
              <a:off x="-2354652" y="-4353058"/>
              <a:ext cx="4709302" cy="4709302"/>
            </a:xfrm>
            <a:prstGeom prst="arc">
              <a:avLst/>
            </a:prstGeom>
            <a:solidFill>
              <a:srgbClr val="99FFCC"/>
            </a:solidFill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Oval 7">
              <a:extLst>
                <a:ext uri="{FF2B5EF4-FFF2-40B4-BE49-F238E27FC236}">
                  <a16:creationId xmlns="" xmlns:a16="http://schemas.microsoft.com/office/drawing/2014/main" id="{5723BB4D-02FC-4D70-9D76-04594614F59C}"/>
                </a:ext>
              </a:extLst>
            </p:cNvPr>
            <p:cNvSpPr/>
            <p:nvPr/>
          </p:nvSpPr>
          <p:spPr>
            <a:xfrm>
              <a:off x="-2005783" y="-4004187"/>
              <a:ext cx="4011564" cy="4011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sx="90000" sy="90000" algn="ctr" rotWithShape="0">
                <a:schemeClr val="tx1">
                  <a:lumMod val="95000"/>
                  <a:lumOff val="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818965" y="2174063"/>
            <a:ext cx="506505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>
                <a:solidFill>
                  <a:srgbClr val="1CADE4"/>
                </a:solidFill>
                <a:ea typeface="Times New Roman" pitchFamily="18" charset="0"/>
                <a:cs typeface="Times New Roman" pitchFamily="18" charset="0"/>
              </a:rPr>
              <a:t>ГИС СО ЕМИАС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Подсистема «Управление скорой, в том числе скорой специализированной, медицинской помощью (включая санитарно-авиационную эвакуацию)» государственной информационной системы Самарской области «Единая медицинская информационно-аналитическая система» </a:t>
            </a:r>
            <a:endParaRPr lang="en-US" sz="2000" b="1" dirty="0">
              <a:solidFill>
                <a:srgbClr val="376092"/>
              </a:solidFill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User\Downloads\646623672d0fe5445329e33def3f8c8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0717" y="3713297"/>
            <a:ext cx="5426121" cy="2988888"/>
          </a:xfrm>
          <a:prstGeom prst="rect">
            <a:avLst/>
          </a:prstGeom>
          <a:noFill/>
        </p:spPr>
      </p:pic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B8AE8D25-6795-47B8-8D38-5FB93F46BB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62135"/>
            <a:ext cx="3899138" cy="350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397000" sx="90000" sy="90000" algn="l" rotWithShape="0">
              <a:prstClr val="black">
                <a:alpha val="0"/>
              </a:prstClr>
            </a:outerShdw>
          </a:effectLst>
        </p:spPr>
      </p:pic>
      <p:pic>
        <p:nvPicPr>
          <p:cNvPr id="16" name="Image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342" y="316522"/>
            <a:ext cx="3172920" cy="1659545"/>
          </a:xfrm>
          <a:prstGeom prst="rect">
            <a:avLst/>
          </a:prstGeom>
        </p:spPr>
      </p:pic>
      <p:pic>
        <p:nvPicPr>
          <p:cNvPr id="3078" name="Picture 6" descr="C:\Users\User\Downloads\responsiv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2621" y="1025726"/>
            <a:ext cx="1222226" cy="12222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pic>
        <p:nvPicPr>
          <p:cNvPr id="4" name="Рисунок 3" descr="5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96857" y="1054400"/>
            <a:ext cx="681486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/>
          </a:p>
          <a:p>
            <a:pPr algn="just"/>
            <a:r>
              <a:rPr lang="ru-RU" sz="2000" b="1" dirty="0">
                <a:solidFill>
                  <a:srgbClr val="1CADE4"/>
                </a:solidFill>
              </a:rPr>
              <a:t>✔</a:t>
            </a:r>
            <a:r>
              <a:rPr lang="ru-RU" sz="2000" b="1" dirty="0">
                <a:solidFill>
                  <a:srgbClr val="376092"/>
                </a:solidFill>
              </a:rPr>
              <a:t> Автоматизация приема и распределения вызовов ;</a:t>
            </a:r>
            <a:endParaRPr lang="en-US" sz="2000" b="1" dirty="0">
              <a:solidFill>
                <a:srgbClr val="376092"/>
              </a:solidFill>
            </a:endParaRPr>
          </a:p>
          <a:p>
            <a:pPr algn="just"/>
            <a:endParaRPr lang="ru-RU" sz="2000" b="1" dirty="0">
              <a:solidFill>
                <a:srgbClr val="376092"/>
              </a:solidFill>
            </a:endParaRPr>
          </a:p>
          <a:p>
            <a:pPr lvl="0" algn="just"/>
            <a:r>
              <a:rPr lang="ru-RU" sz="2000" b="1" dirty="0">
                <a:solidFill>
                  <a:srgbClr val="1CADE4"/>
                </a:solidFill>
              </a:rPr>
              <a:t>✔</a:t>
            </a:r>
            <a:r>
              <a:rPr lang="ru-RU" sz="2000" b="1" dirty="0">
                <a:solidFill>
                  <a:srgbClr val="376092"/>
                </a:solidFill>
              </a:rPr>
              <a:t> прием и регистрация вызовов в единой базе данных;</a:t>
            </a:r>
            <a:endParaRPr lang="en-US" sz="2000" b="1" dirty="0">
              <a:solidFill>
                <a:srgbClr val="376092"/>
              </a:solidFill>
            </a:endParaRPr>
          </a:p>
          <a:p>
            <a:pPr lvl="0" algn="just"/>
            <a:endParaRPr lang="ru-RU" sz="2000" b="1" dirty="0">
              <a:solidFill>
                <a:srgbClr val="376092"/>
              </a:solidFill>
            </a:endParaRPr>
          </a:p>
          <a:p>
            <a:pPr lvl="0" algn="just"/>
            <a:r>
              <a:rPr lang="ru-RU" sz="2000" b="1" dirty="0">
                <a:solidFill>
                  <a:srgbClr val="1CADE4"/>
                </a:solidFill>
              </a:rPr>
              <a:t>✔</a:t>
            </a:r>
            <a:r>
              <a:rPr lang="ru-RU" sz="2000" b="1" dirty="0">
                <a:solidFill>
                  <a:srgbClr val="376092"/>
                </a:solidFill>
              </a:rPr>
              <a:t> распределение вызовов между бригадами с учетом их текущего местоположения и нагрузки;</a:t>
            </a:r>
            <a:endParaRPr lang="en-US" sz="2000" b="1" dirty="0">
              <a:solidFill>
                <a:srgbClr val="376092"/>
              </a:solidFill>
            </a:endParaRPr>
          </a:p>
          <a:p>
            <a:pPr lvl="0" algn="just"/>
            <a:endParaRPr lang="ru-RU" sz="2000" b="1" dirty="0">
              <a:solidFill>
                <a:srgbClr val="376092"/>
              </a:solidFill>
            </a:endParaRPr>
          </a:p>
          <a:p>
            <a:pPr lvl="0" algn="just"/>
            <a:r>
              <a:rPr lang="ru-RU" sz="2000" b="1" dirty="0">
                <a:solidFill>
                  <a:srgbClr val="1CADE4"/>
                </a:solidFill>
              </a:rPr>
              <a:t>✔</a:t>
            </a:r>
            <a:r>
              <a:rPr lang="en-US" sz="2000" b="1" dirty="0">
                <a:solidFill>
                  <a:srgbClr val="376092"/>
                </a:solidFill>
              </a:rPr>
              <a:t> </a:t>
            </a:r>
            <a:r>
              <a:rPr lang="ru-RU" sz="2000" b="1" dirty="0">
                <a:solidFill>
                  <a:srgbClr val="376092"/>
                </a:solidFill>
              </a:rPr>
              <a:t>мониторинг состояния бригад в реальном времени, включая местоположение, текущий статус;</a:t>
            </a:r>
            <a:endParaRPr lang="en-US" sz="2000" b="1" dirty="0">
              <a:solidFill>
                <a:srgbClr val="376092"/>
              </a:solidFill>
            </a:endParaRPr>
          </a:p>
          <a:p>
            <a:pPr lvl="0" algn="just"/>
            <a:endParaRPr lang="ru-RU" sz="2000" b="1" dirty="0">
              <a:solidFill>
                <a:srgbClr val="376092"/>
              </a:solidFill>
            </a:endParaRPr>
          </a:p>
          <a:p>
            <a:pPr lvl="0" algn="just"/>
            <a:r>
              <a:rPr lang="ru-RU" sz="2000" b="1" dirty="0">
                <a:solidFill>
                  <a:srgbClr val="1CADE4"/>
                </a:solidFill>
              </a:rPr>
              <a:t>✔</a:t>
            </a:r>
            <a:r>
              <a:rPr lang="ru-RU" sz="2000" b="1" dirty="0">
                <a:solidFill>
                  <a:srgbClr val="376092"/>
                </a:solidFill>
              </a:rPr>
              <a:t> управление запасами медикаментов;</a:t>
            </a:r>
            <a:endParaRPr lang="en-US" sz="2000" b="1" dirty="0">
              <a:solidFill>
                <a:srgbClr val="376092"/>
              </a:solidFill>
            </a:endParaRPr>
          </a:p>
          <a:p>
            <a:pPr lvl="0" algn="just"/>
            <a:endParaRPr lang="ru-RU" sz="2000" b="1" dirty="0">
              <a:solidFill>
                <a:srgbClr val="376092"/>
              </a:solidFill>
            </a:endParaRPr>
          </a:p>
          <a:p>
            <a:pPr lvl="0" algn="just"/>
            <a:r>
              <a:rPr lang="ru-RU" sz="2000" b="1" dirty="0">
                <a:solidFill>
                  <a:srgbClr val="1CADE4"/>
                </a:solidFill>
              </a:rPr>
              <a:t>✔</a:t>
            </a:r>
            <a:r>
              <a:rPr lang="ru-RU" sz="2000" b="1" dirty="0">
                <a:solidFill>
                  <a:srgbClr val="376092"/>
                </a:solidFill>
              </a:rPr>
              <a:t>  контроль эвакуации по маршрутизации;</a:t>
            </a:r>
            <a:endParaRPr lang="en-US" sz="2000" b="1" dirty="0">
              <a:solidFill>
                <a:srgbClr val="376092"/>
              </a:solidFill>
            </a:endParaRPr>
          </a:p>
          <a:p>
            <a:pPr lvl="0" algn="just"/>
            <a:endParaRPr lang="ru-RU" sz="2000" b="1" dirty="0">
              <a:solidFill>
                <a:srgbClr val="376092"/>
              </a:solidFill>
            </a:endParaRPr>
          </a:p>
          <a:p>
            <a:pPr lvl="0" algn="just"/>
            <a:r>
              <a:rPr lang="ru-RU" sz="2000" b="1" dirty="0">
                <a:solidFill>
                  <a:srgbClr val="1CADE4"/>
                </a:solidFill>
              </a:rPr>
              <a:t>✔</a:t>
            </a:r>
            <a:r>
              <a:rPr lang="ru-RU" sz="2000" b="1" dirty="0">
                <a:solidFill>
                  <a:srgbClr val="376092"/>
                </a:solidFill>
              </a:rPr>
              <a:t> формирование отчетов и аналитических данных для оценки эффективности работы службы</a:t>
            </a:r>
            <a:r>
              <a:rPr lang="ru-RU" sz="2000" dirty="0">
                <a:solidFill>
                  <a:srgbClr val="376092"/>
                </a:solidFill>
              </a:rPr>
              <a:t>.</a:t>
            </a:r>
          </a:p>
          <a:p>
            <a:r>
              <a:rPr lang="ru-RU" sz="1600" dirty="0"/>
              <a:t> </a:t>
            </a:r>
          </a:p>
        </p:txBody>
      </p:sp>
      <p:pic>
        <p:nvPicPr>
          <p:cNvPr id="8" name="Picture 2" descr="C:\Users\User\Downloads\medical-recor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3231" y="214533"/>
            <a:ext cx="888701" cy="8887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68485" y="204353"/>
            <a:ext cx="4232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1CADE4"/>
                </a:solidFill>
              </a:rPr>
              <a:t>Функциональные возможности системы:</a:t>
            </a:r>
            <a:endParaRPr lang="en-US" sz="2400" b="1" i="1" dirty="0">
              <a:solidFill>
                <a:srgbClr val="1CADE4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575" y="4774223"/>
            <a:ext cx="3019425" cy="2083776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75197" y="1257300"/>
            <a:ext cx="5435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376092"/>
                </a:solidFill>
                <a:effectLst/>
                <a:ea typeface="Times New Roman" pitchFamily="18" charset="0"/>
                <a:cs typeface="Times New Roman" pitchFamily="18" charset="0"/>
              </a:rPr>
              <a:t> Работа с планшетом и ГИС-платформой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376092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6937" y="144297"/>
            <a:ext cx="4227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1CADE4"/>
                </a:solidFill>
                <a:ea typeface="Times New Roman" pitchFamily="18" charset="0"/>
                <a:cs typeface="Times New Roman" pitchFamily="18" charset="0"/>
              </a:rPr>
              <a:t>Новая роль: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>
                <a:solidFill>
                  <a:srgbClr val="1CADE4"/>
                </a:solidFill>
                <a:ea typeface="Times New Roman" pitchFamily="18" charset="0"/>
                <a:cs typeface="Times New Roman" pitchFamily="18" charset="0"/>
              </a:rPr>
              <a:t>медсестра в цифровой среде</a:t>
            </a:r>
            <a:endParaRPr lang="ru-RU" sz="2400" b="1" i="1" dirty="0">
              <a:solidFill>
                <a:srgbClr val="1CADE4"/>
              </a:solidFill>
              <a:cs typeface="Arial" pitchFamily="34" charset="0"/>
            </a:endParaRPr>
          </a:p>
        </p:txBody>
      </p:sp>
      <p:pic>
        <p:nvPicPr>
          <p:cNvPr id="6" name="Picture 2" descr="F:\СТАТЬЯ ПОПОВА\Статья и фото\-5364037132341077486_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9193" y="1336429"/>
            <a:ext cx="3897625" cy="500621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Picture 2" descr="C:\Users\User\Downloads\ambulance 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51" y="2647951"/>
            <a:ext cx="4210050" cy="42100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366098" y="5454134"/>
            <a:ext cx="4297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Активная позиция в команде СМП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9250" y="3168134"/>
            <a:ext cx="3943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Ввод данных с </a:t>
            </a:r>
            <a:r>
              <a:rPr lang="ru-RU" sz="2000" b="1" dirty="0" err="1">
                <a:solidFill>
                  <a:srgbClr val="376092"/>
                </a:solidFill>
                <a:ea typeface="Times New Roman" pitchFamily="18" charset="0"/>
                <a:cs typeface="Times New Roman" pitchFamily="18" charset="0"/>
              </a:rPr>
              <a:t>геопривязкой</a:t>
            </a:r>
            <a:endParaRPr lang="ru-RU" sz="2000" dirty="0"/>
          </a:p>
        </p:txBody>
      </p:sp>
      <p:pic>
        <p:nvPicPr>
          <p:cNvPr id="4103" name="Picture 7" descr="C:\Users\User\Downloads\fdh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38001">
            <a:off x="7118705" y="3813063"/>
            <a:ext cx="1126247" cy="1126247"/>
          </a:xfrm>
          <a:prstGeom prst="rect">
            <a:avLst/>
          </a:prstGeom>
          <a:noFill/>
        </p:spPr>
      </p:pic>
      <p:pic>
        <p:nvPicPr>
          <p:cNvPr id="4104" name="Picture 8" descr="C:\Users\User\Downloads\planset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1326" y="1349374"/>
            <a:ext cx="1838324" cy="18383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027" y="414069"/>
            <a:ext cx="6209580" cy="933450"/>
          </a:xfrm>
          <a:prstGeom prst="rect">
            <a:avLst/>
          </a:prstGeom>
        </p:spPr>
      </p:pic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575" y="4774224"/>
            <a:ext cx="3019425" cy="2083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34085" y="312252"/>
            <a:ext cx="5194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1CADE4"/>
                </a:solidFill>
              </a:rPr>
              <a:t>Преимущества внедрения системы </a:t>
            </a:r>
          </a:p>
        </p:txBody>
      </p:sp>
      <p:pic>
        <p:nvPicPr>
          <p:cNvPr id="8" name="Picture 2" descr="C:\Users\User\Downloads\compu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824" y="3223501"/>
            <a:ext cx="714380" cy="714380"/>
          </a:xfrm>
          <a:prstGeom prst="rect">
            <a:avLst/>
          </a:prstGeom>
          <a:noFill/>
        </p:spPr>
      </p:pic>
      <p:sp>
        <p:nvSpPr>
          <p:cNvPr id="10" name="Freeform 7">
            <a:extLst>
              <a:ext uri="{FF2B5EF4-FFF2-40B4-BE49-F238E27FC236}">
                <a16:creationId xmlns="" xmlns:a16="http://schemas.microsoft.com/office/drawing/2014/main" id="{636CBEF0-F258-B746-9A2B-D1BEC9B8A619}"/>
              </a:ext>
            </a:extLst>
          </p:cNvPr>
          <p:cNvSpPr>
            <a:spLocks/>
          </p:cNvSpPr>
          <p:nvPr/>
        </p:nvSpPr>
        <p:spPr bwMode="auto">
          <a:xfrm>
            <a:off x="3814053" y="1433942"/>
            <a:ext cx="2747881" cy="2748252"/>
          </a:xfrm>
          <a:custGeom>
            <a:avLst/>
            <a:gdLst>
              <a:gd name="T0" fmla="*/ 174 w 814"/>
              <a:gd name="T1" fmla="*/ 814 h 814"/>
              <a:gd name="T2" fmla="*/ 179 w 814"/>
              <a:gd name="T3" fmla="*/ 179 h 814"/>
              <a:gd name="T4" fmla="*/ 814 w 814"/>
              <a:gd name="T5" fmla="*/ 174 h 814"/>
              <a:gd name="T6" fmla="*/ 739 w 814"/>
              <a:gd name="T7" fmla="*/ 249 h 814"/>
              <a:gd name="T8" fmla="*/ 255 w 814"/>
              <a:gd name="T9" fmla="*/ 255 h 814"/>
              <a:gd name="T10" fmla="*/ 250 w 814"/>
              <a:gd name="T11" fmla="*/ 738 h 814"/>
              <a:gd name="T12" fmla="*/ 174 w 814"/>
              <a:gd name="T13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4" h="814">
                <a:moveTo>
                  <a:pt x="174" y="814"/>
                </a:moveTo>
                <a:cubicBezTo>
                  <a:pt x="0" y="640"/>
                  <a:pt x="3" y="355"/>
                  <a:pt x="179" y="179"/>
                </a:cubicBezTo>
                <a:cubicBezTo>
                  <a:pt x="356" y="2"/>
                  <a:pt x="641" y="0"/>
                  <a:pt x="814" y="174"/>
                </a:cubicBezTo>
                <a:cubicBezTo>
                  <a:pt x="739" y="249"/>
                  <a:pt x="739" y="249"/>
                  <a:pt x="739" y="249"/>
                </a:cubicBezTo>
                <a:cubicBezTo>
                  <a:pt x="607" y="117"/>
                  <a:pt x="390" y="120"/>
                  <a:pt x="255" y="255"/>
                </a:cubicBezTo>
                <a:cubicBezTo>
                  <a:pt x="120" y="389"/>
                  <a:pt x="118" y="606"/>
                  <a:pt x="250" y="738"/>
                </a:cubicBezTo>
                <a:lnTo>
                  <a:pt x="174" y="814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="" xmlns:a16="http://schemas.microsoft.com/office/drawing/2014/main" id="{60DDDB96-D0E4-784E-BA45-7297C52B3FA3}"/>
              </a:ext>
            </a:extLst>
          </p:cNvPr>
          <p:cNvSpPr>
            <a:spLocks/>
          </p:cNvSpPr>
          <p:nvPr/>
        </p:nvSpPr>
        <p:spPr bwMode="auto">
          <a:xfrm>
            <a:off x="4752668" y="2297681"/>
            <a:ext cx="1414613" cy="1414803"/>
          </a:xfrm>
          <a:custGeom>
            <a:avLst/>
            <a:gdLst>
              <a:gd name="T0" fmla="*/ 91 w 419"/>
              <a:gd name="T1" fmla="*/ 419 h 419"/>
              <a:gd name="T2" fmla="*/ 91 w 419"/>
              <a:gd name="T3" fmla="*/ 91 h 419"/>
              <a:gd name="T4" fmla="*/ 419 w 419"/>
              <a:gd name="T5" fmla="*/ 91 h 419"/>
              <a:gd name="T6" fmla="*/ 344 w 419"/>
              <a:gd name="T7" fmla="*/ 166 h 419"/>
              <a:gd name="T8" fmla="*/ 167 w 419"/>
              <a:gd name="T9" fmla="*/ 166 h 419"/>
              <a:gd name="T10" fmla="*/ 167 w 419"/>
              <a:gd name="T11" fmla="*/ 343 h 419"/>
              <a:gd name="T12" fmla="*/ 91 w 419"/>
              <a:gd name="T13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9" h="419">
                <a:moveTo>
                  <a:pt x="91" y="419"/>
                </a:moveTo>
                <a:cubicBezTo>
                  <a:pt x="0" y="329"/>
                  <a:pt x="0" y="181"/>
                  <a:pt x="91" y="91"/>
                </a:cubicBezTo>
                <a:cubicBezTo>
                  <a:pt x="181" y="0"/>
                  <a:pt x="329" y="0"/>
                  <a:pt x="419" y="91"/>
                </a:cubicBezTo>
                <a:cubicBezTo>
                  <a:pt x="344" y="166"/>
                  <a:pt x="344" y="166"/>
                  <a:pt x="344" y="166"/>
                </a:cubicBezTo>
                <a:cubicBezTo>
                  <a:pt x="295" y="117"/>
                  <a:pt x="215" y="117"/>
                  <a:pt x="167" y="166"/>
                </a:cubicBezTo>
                <a:cubicBezTo>
                  <a:pt x="118" y="215"/>
                  <a:pt x="118" y="295"/>
                  <a:pt x="167" y="343"/>
                </a:cubicBezTo>
                <a:lnTo>
                  <a:pt x="91" y="4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="" xmlns:a16="http://schemas.microsoft.com/office/drawing/2014/main" id="{49B92DD6-3A35-474A-8C02-2039D7ED2F5E}"/>
              </a:ext>
            </a:extLst>
          </p:cNvPr>
          <p:cNvSpPr>
            <a:spLocks/>
          </p:cNvSpPr>
          <p:nvPr/>
        </p:nvSpPr>
        <p:spPr bwMode="auto">
          <a:xfrm>
            <a:off x="5076187" y="2869967"/>
            <a:ext cx="2065376" cy="2065653"/>
          </a:xfrm>
          <a:custGeom>
            <a:avLst/>
            <a:gdLst>
              <a:gd name="T0" fmla="*/ 0 w 612"/>
              <a:gd name="T1" fmla="*/ 480 h 612"/>
              <a:gd name="T2" fmla="*/ 76 w 612"/>
              <a:gd name="T3" fmla="*/ 404 h 612"/>
              <a:gd name="T4" fmla="*/ 404 w 612"/>
              <a:gd name="T5" fmla="*/ 404 h 612"/>
              <a:gd name="T6" fmla="*/ 404 w 612"/>
              <a:gd name="T7" fmla="*/ 76 h 612"/>
              <a:gd name="T8" fmla="*/ 480 w 612"/>
              <a:gd name="T9" fmla="*/ 0 h 612"/>
              <a:gd name="T10" fmla="*/ 480 w 612"/>
              <a:gd name="T11" fmla="*/ 480 h 612"/>
              <a:gd name="T12" fmla="*/ 0 w 612"/>
              <a:gd name="T13" fmla="*/ 48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2" h="612">
                <a:moveTo>
                  <a:pt x="0" y="480"/>
                </a:moveTo>
                <a:cubicBezTo>
                  <a:pt x="76" y="404"/>
                  <a:pt x="76" y="404"/>
                  <a:pt x="76" y="404"/>
                </a:cubicBezTo>
                <a:cubicBezTo>
                  <a:pt x="166" y="495"/>
                  <a:pt x="314" y="495"/>
                  <a:pt x="404" y="404"/>
                </a:cubicBezTo>
                <a:cubicBezTo>
                  <a:pt x="495" y="314"/>
                  <a:pt x="495" y="166"/>
                  <a:pt x="404" y="76"/>
                </a:cubicBezTo>
                <a:cubicBezTo>
                  <a:pt x="480" y="0"/>
                  <a:pt x="480" y="0"/>
                  <a:pt x="480" y="0"/>
                </a:cubicBezTo>
                <a:cubicBezTo>
                  <a:pt x="612" y="132"/>
                  <a:pt x="612" y="348"/>
                  <a:pt x="480" y="480"/>
                </a:cubicBezTo>
                <a:cubicBezTo>
                  <a:pt x="348" y="612"/>
                  <a:pt x="133" y="612"/>
                  <a:pt x="0" y="480"/>
                </a:cubicBezTo>
                <a:close/>
              </a:path>
            </a:pathLst>
          </a:custGeom>
          <a:solidFill>
            <a:srgbClr val="C1E7F5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92D05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81FDF239-07A1-0149-8D22-FD607EDC3A0D}"/>
              </a:ext>
            </a:extLst>
          </p:cNvPr>
          <p:cNvSpPr>
            <a:spLocks/>
          </p:cNvSpPr>
          <p:nvPr/>
        </p:nvSpPr>
        <p:spPr bwMode="auto">
          <a:xfrm>
            <a:off x="4451224" y="2225890"/>
            <a:ext cx="3444268" cy="3374810"/>
          </a:xfrm>
          <a:custGeom>
            <a:avLst/>
            <a:gdLst>
              <a:gd name="T0" fmla="*/ 0 w 986"/>
              <a:gd name="T1" fmla="*/ 817 h 986"/>
              <a:gd name="T2" fmla="*/ 75 w 986"/>
              <a:gd name="T3" fmla="*/ 741 h 986"/>
              <a:gd name="T4" fmla="*/ 741 w 986"/>
              <a:gd name="T5" fmla="*/ 741 h 986"/>
              <a:gd name="T6" fmla="*/ 741 w 986"/>
              <a:gd name="T7" fmla="*/ 75 h 986"/>
              <a:gd name="T8" fmla="*/ 817 w 986"/>
              <a:gd name="T9" fmla="*/ 0 h 986"/>
              <a:gd name="T10" fmla="*/ 986 w 986"/>
              <a:gd name="T11" fmla="*/ 408 h 986"/>
              <a:gd name="T12" fmla="*/ 817 w 986"/>
              <a:gd name="T13" fmla="*/ 817 h 986"/>
              <a:gd name="T14" fmla="*/ 408 w 986"/>
              <a:gd name="T15" fmla="*/ 986 h 986"/>
              <a:gd name="T16" fmla="*/ 0 w 986"/>
              <a:gd name="T17" fmla="*/ 81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6" h="986">
                <a:moveTo>
                  <a:pt x="0" y="817"/>
                </a:moveTo>
                <a:cubicBezTo>
                  <a:pt x="75" y="741"/>
                  <a:pt x="75" y="741"/>
                  <a:pt x="75" y="741"/>
                </a:cubicBezTo>
                <a:cubicBezTo>
                  <a:pt x="259" y="925"/>
                  <a:pt x="558" y="925"/>
                  <a:pt x="741" y="741"/>
                </a:cubicBezTo>
                <a:cubicBezTo>
                  <a:pt x="925" y="558"/>
                  <a:pt x="925" y="259"/>
                  <a:pt x="741" y="75"/>
                </a:cubicBezTo>
                <a:cubicBezTo>
                  <a:pt x="817" y="0"/>
                  <a:pt x="817" y="0"/>
                  <a:pt x="817" y="0"/>
                </a:cubicBezTo>
                <a:cubicBezTo>
                  <a:pt x="926" y="109"/>
                  <a:pt x="986" y="254"/>
                  <a:pt x="986" y="408"/>
                </a:cubicBezTo>
                <a:cubicBezTo>
                  <a:pt x="986" y="563"/>
                  <a:pt x="926" y="708"/>
                  <a:pt x="817" y="817"/>
                </a:cubicBezTo>
                <a:cubicBezTo>
                  <a:pt x="708" y="926"/>
                  <a:pt x="563" y="986"/>
                  <a:pt x="408" y="986"/>
                </a:cubicBezTo>
                <a:cubicBezTo>
                  <a:pt x="254" y="986"/>
                  <a:pt x="109" y="926"/>
                  <a:pt x="0" y="817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7095392" y="1925515"/>
            <a:ext cx="1213339" cy="1169377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7359162" y="3486150"/>
            <a:ext cx="1356213" cy="1288074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980593" y="2356338"/>
            <a:ext cx="1336433" cy="1301262"/>
          </a:xfrm>
          <a:prstGeom prst="straightConnector1">
            <a:avLst/>
          </a:prstGeom>
          <a:ln w="19050">
            <a:solidFill>
              <a:srgbClr val="00B4B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36470" y="531679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76092"/>
                </a:solidFill>
              </a:rPr>
              <a:t>Сокращение времени реагирования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 flipV="1">
            <a:off x="3228768" y="3133654"/>
            <a:ext cx="1717434" cy="16764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71475" y="3147391"/>
            <a:ext cx="2809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76092"/>
                </a:solidFill>
              </a:rPr>
              <a:t>Интеграция с поликлиниками и стационарами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027748" y="111262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76092"/>
                </a:solidFill>
              </a:rPr>
              <a:t>Уменьшение ошибок при передаче данных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707480" y="3154085"/>
            <a:ext cx="2951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376092"/>
                </a:solidFill>
              </a:rPr>
              <a:t>Прозрачность процессов</a:t>
            </a:r>
          </a:p>
        </p:txBody>
      </p:sp>
      <p:pic>
        <p:nvPicPr>
          <p:cNvPr id="41" name="Picture 2" descr="C:\Users\User\Downloads\83648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2838" y="2648786"/>
            <a:ext cx="444026" cy="444026"/>
          </a:xfrm>
          <a:prstGeom prst="rect">
            <a:avLst/>
          </a:prstGeom>
          <a:noFill/>
        </p:spPr>
      </p:pic>
      <p:pic>
        <p:nvPicPr>
          <p:cNvPr id="42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128" y="1855985"/>
            <a:ext cx="470407" cy="588092"/>
          </a:xfrm>
          <a:prstGeom prst="rect">
            <a:avLst/>
          </a:prstGeom>
        </p:spPr>
      </p:pic>
      <p:pic>
        <p:nvPicPr>
          <p:cNvPr id="43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524" y="3050931"/>
            <a:ext cx="465038" cy="581380"/>
          </a:xfrm>
          <a:prstGeom prst="rect">
            <a:avLst/>
          </a:prstGeom>
        </p:spPr>
      </p:pic>
      <p:pic>
        <p:nvPicPr>
          <p:cNvPr id="4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4148" y="4593337"/>
            <a:ext cx="463806" cy="579839"/>
          </a:xfrm>
          <a:prstGeom prst="rect">
            <a:avLst/>
          </a:prstGeom>
        </p:spPr>
      </p:pic>
      <p:pic>
        <p:nvPicPr>
          <p:cNvPr id="27649" name="Picture 1" descr="C:\Users\User\Downloads\quick-respons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5563" y="4257675"/>
            <a:ext cx="1009650" cy="1009650"/>
          </a:xfrm>
          <a:prstGeom prst="rect">
            <a:avLst/>
          </a:prstGeom>
          <a:noFill/>
        </p:spPr>
      </p:pic>
      <p:pic>
        <p:nvPicPr>
          <p:cNvPr id="27650" name="Picture 2" descr="C:\Users\User\Downloads\web-cauti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91575" y="1790700"/>
            <a:ext cx="1247775" cy="1247775"/>
          </a:xfrm>
          <a:prstGeom prst="rect">
            <a:avLst/>
          </a:prstGeom>
          <a:noFill/>
        </p:spPr>
      </p:pic>
      <p:pic>
        <p:nvPicPr>
          <p:cNvPr id="27651" name="Picture 3" descr="C:\Users\User\Downloads\monitoring 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48724" y="3629024"/>
            <a:ext cx="1362075" cy="1362075"/>
          </a:xfrm>
          <a:prstGeom prst="rect">
            <a:avLst/>
          </a:prstGeom>
          <a:noFill/>
        </p:spPr>
      </p:pic>
      <p:pic>
        <p:nvPicPr>
          <p:cNvPr id="47" name="Picture 6" descr="C:\Users\User\Downloads\health-tech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78043" y="1724026"/>
            <a:ext cx="1257120" cy="12571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761</Words>
  <Application>Microsoft Office PowerPoint</Application>
  <PresentationFormat>Произвольный</PresentationFormat>
  <Paragraphs>144</Paragraphs>
  <Slides>30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Терра</dc:creator>
  <cp:lastModifiedBy>User</cp:lastModifiedBy>
  <cp:revision>397</cp:revision>
  <dcterms:created xsi:type="dcterms:W3CDTF">2024-07-25T07:42:34Z</dcterms:created>
  <dcterms:modified xsi:type="dcterms:W3CDTF">2025-11-24T18:38:21Z</dcterms:modified>
</cp:coreProperties>
</file>