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9" r:id="rId3"/>
    <p:sldId id="260" r:id="rId4"/>
    <p:sldId id="289" r:id="rId5"/>
    <p:sldId id="288" r:id="rId6"/>
    <p:sldId id="296" r:id="rId7"/>
    <p:sldId id="262" r:id="rId8"/>
    <p:sldId id="290" r:id="rId9"/>
    <p:sldId id="291" r:id="rId10"/>
    <p:sldId id="293" r:id="rId11"/>
    <p:sldId id="264" r:id="rId12"/>
    <p:sldId id="265" r:id="rId13"/>
    <p:sldId id="261" r:id="rId14"/>
    <p:sldId id="287" r:id="rId15"/>
    <p:sldId id="298" r:id="rId16"/>
    <p:sldId id="286" r:id="rId17"/>
    <p:sldId id="282" r:id="rId18"/>
    <p:sldId id="285" r:id="rId19"/>
    <p:sldId id="284" r:id="rId20"/>
    <p:sldId id="283" r:id="rId21"/>
    <p:sldId id="281" r:id="rId22"/>
    <p:sldId id="279" r:id="rId23"/>
    <p:sldId id="278" r:id="rId24"/>
    <p:sldId id="277" r:id="rId25"/>
    <p:sldId id="276" r:id="rId26"/>
    <p:sldId id="280" r:id="rId27"/>
    <p:sldId id="275" r:id="rId28"/>
    <p:sldId id="27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2D5E1-B389-4AD8-8969-6C79A349DA0F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E8134-6F57-4805-9BB7-883A3255D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347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CD41E6F-2358-48CF-88B4-C8BD4DC79365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pPr algn="r">
                <a:lnSpc>
                  <a:spcPct val="100000"/>
                </a:lnSpc>
              </a:pPr>
              <a:t>1</a:t>
            </a:fld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97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913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60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63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52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512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61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591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8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44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66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61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327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0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85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93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738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287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2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2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3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5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1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95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6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70083" y="5193546"/>
            <a:ext cx="5361016" cy="4248766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796190" y="10250501"/>
            <a:ext cx="2903574" cy="5408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41E6F-2358-48CF-88B4-C8BD4DC7936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55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0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25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4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6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96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6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8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0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1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9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7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A2329-68E3-484D-BB0D-171A47F599F8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3D492-D711-465D-9E49-DA2A504C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4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ranslated.turbopages.org/proxy_u/en-ru.ru.05840e8e-62c05648-14246f64-74722d776562/https/en.wikipedia.org/wiki/John_Heysham_Gibbon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032517" y="518922"/>
            <a:ext cx="9630747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Школа передовых сестринских технологий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«Медицинские сестры в авангарде инноваций»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1A5493"/>
                  </a:solidFill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5081AA03-CCEB-4961-8A8A-9258DB04117C}" type="slidenum">
                  <a:rPr lang="ru-RU" sz="1000" b="1">
                    <a:latin typeface="Consolas" panose="020B0609020204030204" pitchFamily="49" charset="0"/>
                  </a:rPr>
                  <a:pPr algn="ctr"/>
                  <a:t>1</a:t>
                </a:fld>
                <a:endParaRPr lang="ru-RU" sz="1000" b="1" dirty="0">
                  <a:latin typeface="Consolas" panose="020B0609020204030204" pitchFamily="49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050" b="1" dirty="0">
                  <a:solidFill>
                    <a:srgbClr val="002060"/>
                  </a:solidFill>
                </a:rPr>
                <a:t>САМАРСКАЯ ОБЛАСТНАЯ КЛИНИЧЕСКАЯ БОЛЬНИЦА ИМ. В.Д. СЕРЕДАВИНА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39BC1C-D3BC-48CC-91B0-4D34678FA87C}"/>
              </a:ext>
            </a:extLst>
          </p:cNvPr>
          <p:cNvSpPr txBox="1"/>
          <p:nvPr/>
        </p:nvSpPr>
        <p:spPr>
          <a:xfrm>
            <a:off x="424475" y="4985367"/>
            <a:ext cx="11718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«Роль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медицинской сестры при проведении процедуры  экстракорпоральной мембранной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оксигенации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2\Desktop\картинки для весны в пятой\409183_original.jpg">
            <a:extLst>
              <a:ext uri="{FF2B5EF4-FFF2-40B4-BE49-F238E27FC236}">
                <a16:creationId xmlns:a16="http://schemas.microsoft.com/office/drawing/2014/main" id="{53E0D867-5645-4FF3-8DBB-9DF90C61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2605"/>
          <a:stretch/>
        </p:blipFill>
        <p:spPr bwMode="auto">
          <a:xfrm>
            <a:off x="2784763" y="1274194"/>
            <a:ext cx="6847922" cy="375453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ysClr val="windowText" lastClr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0624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10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D7BD14-B2A4-48BC-A428-00843835AA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3" t="29071" r="29374" b="14972"/>
          <a:stretch/>
        </p:blipFill>
        <p:spPr>
          <a:xfrm>
            <a:off x="1773383" y="768060"/>
            <a:ext cx="10315545" cy="49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837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11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12884" y="2455088"/>
            <a:ext cx="4965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работает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ЭКМО?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A7EAFA-8A92-4431-87E7-91A5C0E21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072" y="241535"/>
            <a:ext cx="6262256" cy="56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09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12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5384" r="3649" b="21968"/>
          <a:stretch/>
        </p:blipFill>
        <p:spPr bwMode="auto">
          <a:xfrm>
            <a:off x="2576944" y="193964"/>
            <a:ext cx="7620001" cy="575494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76944" y="5101724"/>
            <a:ext cx="2086977" cy="907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977745" y="5708073"/>
            <a:ext cx="1476710" cy="301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347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Изображение выглядит как диаграмма, кар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399D82F-59CE-6C80-BB78-3CD64B81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9" y="205273"/>
            <a:ext cx="9804131" cy="5670287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t>13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5706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14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698171" y="396375"/>
            <a:ext cx="10258302" cy="5805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Показания к проведению процедуры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ЭКМО: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1.Острой тяжелой дыхательной недостаточностью при неэффективности традиционной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терапии;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2.Сердечная недостаточность, которая может развиться при следующих состояниях: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-после кардиохирургической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коррекции;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-после трансплантации сердца, легкого или комплекса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сердце-легкие;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-миокардиты,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миокардиопатии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 дополнение сердечно-легочной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реанимации.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3.Респираторные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инфекции;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4.Лёгочное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кровотечение;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5.Аспирация;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6.ОРДС(острый респираторный 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дистресс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-синдром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7.Трансплантация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лёгких;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8.Течение заболевания более 10-14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дней. 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69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15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81" y="374728"/>
            <a:ext cx="4525883" cy="560152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52766" y="647144"/>
            <a:ext cx="48772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использованием новых достижений медицины, связанные 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разработкой и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внедрением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экстракорпоральной мембранной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оксигенации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(ЭКМО) для лечения терминальных пациентов 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тяжелой сердечно-легочной недостаточностью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базе Самарской областной клинической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больницы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им. В.Д.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Середавина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2016 году создан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ЭКМО. Первое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подключение осуществлено 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2017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7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" b="9738"/>
          <a:stretch/>
        </p:blipFill>
        <p:spPr bwMode="auto">
          <a:xfrm>
            <a:off x="5081422" y="346364"/>
            <a:ext cx="6685327" cy="55291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2884" y="1796857"/>
            <a:ext cx="45203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2019 осуществлена первая в Самарской области транспортировка пациентки с двусторонней вирусно-бактериальной пневмонией и тяжелой дыхательной недостаточностью специалистами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ЭКМО в Самарскую областную клиническую больницу им. В.Д.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Середавина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55770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17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688"/>
            <a:ext cx="5708073" cy="56607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9450" y="449504"/>
            <a:ext cx="50067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Аппарат для ЭКМО — единственный в Самарской области, был приобретен в декабре 2016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r="29688" b="26031"/>
          <a:stretch/>
        </p:blipFill>
        <p:spPr>
          <a:xfrm>
            <a:off x="1160400" y="2227115"/>
            <a:ext cx="4128654" cy="37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3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18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C:\Users\ubina\OneDrive\Рабочий стол\экмо\photo_2025-11-13_10-08-43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7" y="273014"/>
            <a:ext cx="8603672" cy="560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0915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noteka.org/uploads/posts/2021-05/1621695630_3-phonoteka_org-p-fon-dlya-prezentatsii-meditsinskaya-sestra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2884" y="2309823"/>
            <a:ext cx="3832100" cy="2358215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</p:pic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19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34836" y="2650088"/>
            <a:ext cx="2510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медицинской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ЭКМО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64" y="315496"/>
            <a:ext cx="7167419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87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244105"/>
            <a:ext cx="12192000" cy="5724624"/>
            <a:chOff x="0" y="1133377"/>
            <a:chExt cx="12192000" cy="572462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7994" y="1133377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40876" y="-57363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58186" y="191289"/>
            <a:ext cx="7018874" cy="125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/>
                <a:cs typeface="Segoe UI"/>
              </a:rPr>
              <a:t>Что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cs typeface="Segoe U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cs typeface="Segoe UI"/>
              </a:rPr>
              <a:t>такое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cs typeface="Segoe UI"/>
              </a:rPr>
              <a:t> ЭКМО?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Segoe UI"/>
              </a:rPr>
              <a:t>​</a:t>
            </a:r>
            <a:endParaRPr lang="en-US" dirty="0">
              <a:solidFill>
                <a:srgbClr val="002060"/>
              </a:solidFill>
              <a:latin typeface="Times New Roman"/>
              <a:cs typeface="Segoe UI"/>
            </a:endParaRPr>
          </a:p>
          <a:p>
            <a:pPr algn="ctr">
              <a:lnSpc>
                <a:spcPts val="2700"/>
              </a:lnSpc>
            </a:pP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ЭКМО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 - 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Segoe UI"/>
              </a:rPr>
              <a:t>Э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Segoe UI"/>
              </a:rPr>
              <a:t>кстра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Segoe UI"/>
              </a:rPr>
              <a:t>К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Segoe UI"/>
              </a:rPr>
              <a:t>орпоральная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 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Segoe UI"/>
              </a:rPr>
              <a:t>М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Segoe UI"/>
              </a:rPr>
              <a:t>ембранная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 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cs typeface="Segoe UI"/>
              </a:rPr>
              <a:t>О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Segoe UI"/>
              </a:rPr>
              <a:t>ксигенация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 (</a:t>
            </a:r>
            <a:r>
              <a:rPr lang="ru-RU" dirty="0">
                <a:solidFill>
                  <a:srgbClr val="002060"/>
                </a:solidFill>
                <a:latin typeface="Times New Roman"/>
                <a:cs typeface="Segoe UI"/>
              </a:rPr>
              <a:t>англ.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 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xtra 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orporeal 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M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embrane 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xygenation – 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Segoe UI"/>
              </a:rPr>
              <a:t>ECMO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Segoe UI"/>
              </a:rPr>
              <a:t>). </a:t>
            </a:r>
          </a:p>
        </p:txBody>
      </p:sp>
      <p:pic>
        <p:nvPicPr>
          <p:cNvPr id="1026" name="Picture 2" descr="https://avatars.mds.yandex.net/i?id=624441e5f335efc6799bcd1acb6a511c91b6e13c-1100457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0" y="1893598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70" y="1985067"/>
            <a:ext cx="4533900" cy="29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машина, Медицинское оборудование, в помещении, здравоохран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44712A-F9A6-C2FF-DAD4-1C82BCFB1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109" y="3328983"/>
            <a:ext cx="3616451" cy="26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26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20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02" y="408209"/>
            <a:ext cx="821055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13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21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4" y="3145543"/>
            <a:ext cx="7803351" cy="2545517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41183" r="28513" b="3949"/>
          <a:stretch/>
        </p:blipFill>
        <p:spPr bwMode="auto">
          <a:xfrm>
            <a:off x="5763492" y="69815"/>
            <a:ext cx="5805054" cy="43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52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22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670" y="749107"/>
            <a:ext cx="6854948" cy="46567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7013" y="2334266"/>
            <a:ext cx="334476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Выполнение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врачебных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назначений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285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23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0" y="2068124"/>
            <a:ext cx="4353533" cy="2943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b="1"/>
          <a:stretch/>
        </p:blipFill>
        <p:spPr>
          <a:xfrm>
            <a:off x="4170218" y="651164"/>
            <a:ext cx="7686193" cy="52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082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Картинка Медсестра Без Опыта - Tele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44" y="0"/>
            <a:ext cx="6395365" cy="63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24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https://i.imgur.com/rl9B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62" y="511124"/>
            <a:ext cx="4758703" cy="47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61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-259577" y="669651"/>
            <a:ext cx="12451577" cy="6188350"/>
            <a:chOff x="-259577" y="669651"/>
            <a:chExt cx="12451577" cy="618835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-259577" y="669651"/>
              <a:ext cx="1952767" cy="4274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5" y="-9320"/>
            <a:ext cx="624344" cy="7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5734" r="11320" b="9576"/>
          <a:stretch/>
        </p:blipFill>
        <p:spPr bwMode="auto">
          <a:xfrm>
            <a:off x="7514400" y="647144"/>
            <a:ext cx="4547681" cy="52415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5643" b="2319"/>
          <a:stretch/>
        </p:blipFill>
        <p:spPr bwMode="auto">
          <a:xfrm>
            <a:off x="1405354" y="647144"/>
            <a:ext cx="5195356" cy="520823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600710" y="2618509"/>
            <a:ext cx="913690" cy="6234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42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26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514AB6-D2BE-420A-8EAC-C93CAFF3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1" y="2108407"/>
            <a:ext cx="5093038" cy="397888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 descr="20170213_07570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1065" y="126918"/>
            <a:ext cx="7214681" cy="47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4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27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C:\Users\ubina\Downloads\2025-11-23_19-24-4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9320"/>
            <a:ext cx="5486400" cy="594891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4719" y="2587477"/>
            <a:ext cx="6096000" cy="24342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медиков прилагает все усилия, чтобы ЭКМО можно было отключить как можно раньше. 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540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2606880" y="449504"/>
            <a:ext cx="6978240" cy="395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28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8909" y="1376694"/>
            <a:ext cx="4772299" cy="43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ЭКМО — это командная работа анестезиологов, реаниматологов, кардиохирургов,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перфузиологов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медсестер, направленная на обеспечение жизнедеятельности пациента, чьи сердце и/или легкие временно не справляются. </a:t>
            </a:r>
          </a:p>
          <a:p>
            <a:pPr lvl="0"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ЭКМО является потенциально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спасительной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терапией при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острой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тяжелой сердечной или дыхательной недостаточности, когда традиционные методы, включая аппаратную вентиляцию легких, оказываются неэффективными.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следует отметить, что ЭКМО -это мост к выздоровлению, к окончательному лечению или к лучшему клиническому решению, и это мощный инструмент, который следует использовать разумно.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17342" r="2031" b="12127"/>
          <a:stretch/>
        </p:blipFill>
        <p:spPr>
          <a:xfrm>
            <a:off x="5486400" y="1427018"/>
            <a:ext cx="6511636" cy="44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909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Человеческое лицо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A2E600E-EB2E-BD3D-DF53-D7A39D02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" r="651" b="1"/>
          <a:stretch>
            <a:fillRect/>
          </a:stretch>
        </p:blipFill>
        <p:spPr>
          <a:xfrm>
            <a:off x="1798727" y="1473970"/>
            <a:ext cx="6147061" cy="42545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t="7101" r="13170" b="8467"/>
          <a:stretch/>
        </p:blipFill>
        <p:spPr bwMode="auto">
          <a:xfrm>
            <a:off x="8063345" y="1128856"/>
            <a:ext cx="3754961" cy="494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8"/>
          <p:cNvSpPr/>
          <p:nvPr/>
        </p:nvSpPr>
        <p:spPr>
          <a:xfrm>
            <a:off x="1598159" y="367769"/>
            <a:ext cx="9817986" cy="46229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lvl="0" algn="ctr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ECMO может поддерживать организм в течение длительного периода времени (от нескольких дней до нескольких недель и даже месяцев)</a:t>
            </a:r>
            <a:endParaRPr kumimoji="0" lang="ru-RU" sz="3200" b="1" i="0" u="none" strike="noStrike" kern="1200" cap="none" spc="-40" normalizeH="0" baseline="0" noProof="0" dirty="0">
              <a:ln w="3175">
                <a:solidFill>
                  <a:srgbClr val="1A5493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3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40825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3609000" y="3090081"/>
            <a:ext cx="6183109" cy="279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4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BFCEB6-1E6C-4948-8622-466CC5D2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9" t="26230" r="73196" b="28525"/>
          <a:stretch/>
        </p:blipFill>
        <p:spPr>
          <a:xfrm>
            <a:off x="209627" y="1765380"/>
            <a:ext cx="2527684" cy="38191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8064" y="5099054"/>
            <a:ext cx="680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Николаевич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Брюхоненко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(1890-1960гг.)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avatars.dzeninfra.ru/get-zen_doc/271828/pub_68b18c068eada37e49212561_68b1961e83786b0821c9394d/scale_2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06" y="522812"/>
            <a:ext cx="8883245" cy="44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2565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5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B39249-D96D-4142-BC32-B9AFB050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3" t="30601" r="65082" b="31803"/>
          <a:stretch/>
        </p:blipFill>
        <p:spPr>
          <a:xfrm>
            <a:off x="1777837" y="370037"/>
            <a:ext cx="4875382" cy="36618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1B578F-253A-4A78-AD58-2F3A90DC5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8" t="30601" r="32131" b="31803"/>
          <a:stretch/>
        </p:blipFill>
        <p:spPr>
          <a:xfrm>
            <a:off x="6882942" y="370037"/>
            <a:ext cx="5138396" cy="36672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9778" y="4280427"/>
            <a:ext cx="11095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Прототип аппарата искусственного кровообращения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автожектор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позволил проводить опыты с изолированной перфузией головы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собаки.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73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3609000" y="3090081"/>
            <a:ext cx="6183109" cy="279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6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82" y="368380"/>
            <a:ext cx="4405745" cy="55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3176" y="2835497"/>
            <a:ext cx="57781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ЭКМО была разработана в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1950-х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годах </a:t>
            </a:r>
            <a: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Джоном Гиббоном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12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t>7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71F6FC5-AB37-4C0A-B7DB-BF91973CB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9" t="24044" r="28196" b="16939"/>
          <a:stretch/>
        </p:blipFill>
        <p:spPr>
          <a:xfrm>
            <a:off x="6919729" y="119739"/>
            <a:ext cx="3883020" cy="57558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4223" y="2140122"/>
            <a:ext cx="647550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65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1956 год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W.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Kolff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представил первый мембранный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оксигенатор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1965 год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пузырьковый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оксигенатор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впервые использован у новорождённого, умирающего от дыхательной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1969 год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группа врачей под руководством T. G.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Baffes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впервые использовала мембранный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оксигенатор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искусственного кровообращения 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  <a:p>
            <a:pPr marL="342900" lvl="0" indent="-342900">
              <a:lnSpc>
                <a:spcPts val="165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1970 год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компания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Avecor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создала мембранный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оксигенатор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ставший прообразом всех современных аппаратов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ЭКМО.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95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8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95C5F6-BEA8-4B5C-BA0E-2AD7DB36F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" t="27978" r="29375" b="14754"/>
          <a:stretch/>
        </p:blipFill>
        <p:spPr>
          <a:xfrm>
            <a:off x="1669652" y="1500561"/>
            <a:ext cx="9534832" cy="44417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7338" y="368039"/>
            <a:ext cx="8164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Hill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опубликовал первый успешный опыт лечения пациента с острым респираторным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-синдромом (ОРДС), возникшем в результате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политравмы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933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5"/>
          <p:cNvSpPr/>
          <p:nvPr/>
        </p:nvSpPr>
        <p:spPr>
          <a:xfrm>
            <a:off x="64719" y="1796857"/>
            <a:ext cx="12744698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7422240" y="5506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1667"/>
          <a:stretch/>
        </p:blipFill>
        <p:spPr bwMode="auto">
          <a:xfrm>
            <a:off x="312884" y="-9320"/>
            <a:ext cx="1160585" cy="13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2CA125-F476-30BD-0EC3-2B9B758DF2EB}"/>
              </a:ext>
            </a:extLst>
          </p:cNvPr>
          <p:cNvGrpSpPr/>
          <p:nvPr/>
        </p:nvGrpSpPr>
        <p:grpSpPr>
          <a:xfrm>
            <a:off x="0" y="1339880"/>
            <a:ext cx="12192000" cy="5518121"/>
            <a:chOff x="0" y="1339880"/>
            <a:chExt cx="12192000" cy="551812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2EA0458-6894-2F5F-A74A-F72D1F26DDAE}"/>
                </a:ext>
              </a:extLst>
            </p:cNvPr>
            <p:cNvGrpSpPr/>
            <p:nvPr/>
          </p:nvGrpSpPr>
          <p:grpSpPr>
            <a:xfrm>
              <a:off x="0" y="6076951"/>
              <a:ext cx="12192000" cy="781050"/>
              <a:chOff x="0" y="6076951"/>
              <a:chExt cx="12192000" cy="781050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F34BCF4-EA19-5EDB-4C0E-E63033917E2F}"/>
                  </a:ext>
                </a:extLst>
              </p:cNvPr>
              <p:cNvSpPr/>
              <p:nvPr/>
            </p:nvSpPr>
            <p:spPr>
              <a:xfrm>
                <a:off x="0" y="6076951"/>
                <a:ext cx="12192000" cy="781050"/>
              </a:xfrm>
              <a:prstGeom prst="rect">
                <a:avLst/>
              </a:prstGeom>
              <a:solidFill>
                <a:srgbClr val="1A5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54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56194A96-C070-2461-11AC-24C5AFF3C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83529"/>
                <a:ext cx="1219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5587A44-7E2A-D6C6-479F-8A3033598FF6}"/>
                  </a:ext>
                </a:extLst>
              </p:cNvPr>
              <p:cNvSpPr/>
              <p:nvPr/>
            </p:nvSpPr>
            <p:spPr>
              <a:xfrm>
                <a:off x="143980" y="6218148"/>
                <a:ext cx="495798" cy="49579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5081AA03-CCEB-4961-8A8A-9258DB04117C}" type="slidenum">
                  <a:rPr kumimoji="0" lang="ru-RU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+mn-ea"/>
                    <a:cs typeface="+mn-cs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9</a:t>
                </a:fld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6B78E-E027-E195-FDC4-AC8864E2FA1E}"/>
                </a:ext>
              </a:extLst>
            </p:cNvPr>
            <p:cNvSpPr txBox="1"/>
            <p:nvPr/>
          </p:nvSpPr>
          <p:spPr>
            <a:xfrm>
              <a:off x="0" y="1339880"/>
              <a:ext cx="1952767" cy="4801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САМАРСКАЯ ОБЛАСТНАЯ КЛИНИЧЕСКАЯ БОЛЬНИЦА ИМ. В.Д. СЕРЕДАВИНА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31FC62-CEA5-4D8E-A304-DB96CA94F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8" t="33224" r="31640" b="20000"/>
          <a:stretch/>
        </p:blipFill>
        <p:spPr>
          <a:xfrm>
            <a:off x="1684522" y="1855615"/>
            <a:ext cx="9122621" cy="38354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2957" y="311166"/>
            <a:ext cx="8388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1975 год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R.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Bartlett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доложил о первом опыте применения ЭКМО у ребёнка с ОРДС, возникшем в результате аспирации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мекония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860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669</Words>
  <Application>Microsoft Office PowerPoint</Application>
  <PresentationFormat>Широкоэкранный</PresentationFormat>
  <Paragraphs>131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Consolas</vt:lpstr>
      <vt:lpstr>Impact</vt:lpstr>
      <vt:lpstr>Segoe UI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ubina</dc:creator>
  <cp:lastModifiedBy>ubina</cp:lastModifiedBy>
  <cp:revision>33</cp:revision>
  <dcterms:created xsi:type="dcterms:W3CDTF">2025-11-24T08:55:39Z</dcterms:created>
  <dcterms:modified xsi:type="dcterms:W3CDTF">2025-11-25T06:24:33Z</dcterms:modified>
</cp:coreProperties>
</file>