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7" r:id="rId1"/>
  </p:sldMasterIdLst>
  <p:sldIdLst>
    <p:sldId id="256" r:id="rId2"/>
    <p:sldId id="29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95" r:id="rId11"/>
    <p:sldId id="266" r:id="rId12"/>
    <p:sldId id="267" r:id="rId13"/>
    <p:sldId id="272" r:id="rId14"/>
    <p:sldId id="276" r:id="rId15"/>
    <p:sldId id="277" r:id="rId16"/>
    <p:sldId id="278" r:id="rId17"/>
    <p:sldId id="296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7" r:id="rId26"/>
    <p:sldId id="289" r:id="rId27"/>
    <p:sldId id="291" r:id="rId28"/>
    <p:sldId id="290" r:id="rId29"/>
    <p:sldId id="292" r:id="rId30"/>
    <p:sldId id="294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93E-9AE6-4FE7-8177-0DE3E1B4ED8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7207-6020-4EBB-B49A-0BE9BA52C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428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93E-9AE6-4FE7-8177-0DE3E1B4ED8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7207-6020-4EBB-B49A-0BE9BA52C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259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93E-9AE6-4FE7-8177-0DE3E1B4ED8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7207-6020-4EBB-B49A-0BE9BA52CDE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3155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93E-9AE6-4FE7-8177-0DE3E1B4ED8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7207-6020-4EBB-B49A-0BE9BA52C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975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93E-9AE6-4FE7-8177-0DE3E1B4ED8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7207-6020-4EBB-B49A-0BE9BA52CDE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3807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93E-9AE6-4FE7-8177-0DE3E1B4ED8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7207-6020-4EBB-B49A-0BE9BA52C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897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93E-9AE6-4FE7-8177-0DE3E1B4ED8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7207-6020-4EBB-B49A-0BE9BA52C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671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93E-9AE6-4FE7-8177-0DE3E1B4ED8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7207-6020-4EBB-B49A-0BE9BA52C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12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93E-9AE6-4FE7-8177-0DE3E1B4ED8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7207-6020-4EBB-B49A-0BE9BA52C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729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93E-9AE6-4FE7-8177-0DE3E1B4ED8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7207-6020-4EBB-B49A-0BE9BA52C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286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93E-9AE6-4FE7-8177-0DE3E1B4ED8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7207-6020-4EBB-B49A-0BE9BA52C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8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93E-9AE6-4FE7-8177-0DE3E1B4ED8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7207-6020-4EBB-B49A-0BE9BA52C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458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93E-9AE6-4FE7-8177-0DE3E1B4ED8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7207-6020-4EBB-B49A-0BE9BA52C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50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93E-9AE6-4FE7-8177-0DE3E1B4ED8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7207-6020-4EBB-B49A-0BE9BA52C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909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93E-9AE6-4FE7-8177-0DE3E1B4ED8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7207-6020-4EBB-B49A-0BE9BA52C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546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93E-9AE6-4FE7-8177-0DE3E1B4ED8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7207-6020-4EBB-B49A-0BE9BA52C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08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1893E-9AE6-4FE7-8177-0DE3E1B4ED8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0DE7207-6020-4EBB-B49A-0BE9BA52C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70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RZR&amp;n=359764&amp;dst=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hyperlink" Target="#Par37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69831" y="360609"/>
            <a:ext cx="8794565" cy="137804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just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СО «Тольяттинская городская клиническая поликлиника № 3»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11369" y="2042445"/>
            <a:ext cx="10779617" cy="4460905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 fontScale="92500" lnSpcReduction="20000"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помощь детям: новые правила организации медицинских пунктов в дошкольных и образовательных учреждениях</a:t>
            </a:r>
          </a:p>
          <a:p>
            <a:endParaRPr lang="ru-RU" sz="4400" b="1" i="1" dirty="0"/>
          </a:p>
          <a:p>
            <a:pPr algn="r"/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</a:t>
            </a:r>
          </a:p>
          <a:p>
            <a:pPr algn="r"/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Богомолец Елена Яковлевна</a:t>
            </a:r>
          </a:p>
          <a:p>
            <a:pPr algn="r"/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медицинская сестра отделения организации медицинской </a:t>
            </a:r>
          </a:p>
          <a:p>
            <a:pPr algn="r"/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несовершеннолетним в образовательных организациях № 4 </a:t>
            </a:r>
          </a:p>
          <a:p>
            <a:pPr algn="r"/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медицинской профилактики несовершеннолетних (ООМПН в ОО № 4 ЦМПН)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8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8783" y="150632"/>
            <a:ext cx="7793765" cy="531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ИЗМЕНЕНИЯ, ВВЕДЁННЫЕ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0408" y="1210527"/>
            <a:ext cx="11057898" cy="11967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Минздрава России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14.04.2025г №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213н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несовершеннолетним медицинской помощи, в том числе в период обучения и воспитания в образовательных организациях»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0408" y="2992575"/>
            <a:ext cx="11057898" cy="16479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работник медицинского пункта не принимает от родителей или иных законных представителей обучающихся лекарственные препараты (ЛП) для медицинского применения и специализированные продукты лечебного питания в случаях, когда имеются: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2986" y="5194760"/>
            <a:ext cx="2714090" cy="13965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Сомнения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соблюдении условий хранения ЛП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27139" y="5169122"/>
            <a:ext cx="2724436" cy="14221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l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Повреждение упаковки ЛП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67751" y="5194760"/>
            <a:ext cx="2763674" cy="13965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l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Истекающий срок годности ЛП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5305260" y="641711"/>
            <a:ext cx="480810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5305260" y="2367095"/>
            <a:ext cx="480810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1743808" y="4738270"/>
            <a:ext cx="304226" cy="433166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5714494" y="4738270"/>
            <a:ext cx="304226" cy="433166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9697118" y="4744501"/>
            <a:ext cx="304226" cy="433166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62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8064" y="229162"/>
            <a:ext cx="7793765" cy="431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ИЗМЕНЕНИЯ, ВВЕДЁННЫЕ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4296389"/>
              </p:ext>
            </p:extLst>
          </p:nvPr>
        </p:nvGraphicFramePr>
        <p:xfrm>
          <a:off x="1154723" y="5772233"/>
          <a:ext cx="4230960" cy="306068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727825"/>
                <a:gridCol w="1082160"/>
                <a:gridCol w="1629306"/>
                <a:gridCol w="791669"/>
              </a:tblGrid>
              <a:tr h="1114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Начат: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«01»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сентября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2025г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5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Окончен: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«________»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202___г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77500" y="1054770"/>
            <a:ext cx="11057898" cy="12547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Минздрава России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14.04.2025г №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213н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несовершеннолетним медицинской помощи, в том числе в период обучения и воспитания в образовательных организациях»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669781"/>
              </p:ext>
            </p:extLst>
          </p:nvPr>
        </p:nvGraphicFramePr>
        <p:xfrm>
          <a:off x="5785502" y="3580687"/>
          <a:ext cx="5973510" cy="3034691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20572"/>
                <a:gridCol w="504204"/>
                <a:gridCol w="525114"/>
                <a:gridCol w="384477"/>
                <a:gridCol w="384477"/>
                <a:gridCol w="357496"/>
                <a:gridCol w="814821"/>
                <a:gridCol w="478235"/>
                <a:gridCol w="334562"/>
                <a:gridCol w="384477"/>
                <a:gridCol w="359519"/>
                <a:gridCol w="525788"/>
                <a:gridCol w="599768"/>
              </a:tblGrid>
              <a:tr h="20378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число, месяц, год рождения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Аллергические реакции </a:t>
                      </a:r>
                      <a:r>
                        <a:rPr lang="ru-RU" sz="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 указанием типа и вида аллергической реакции)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ЛП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(или) специализированного продукта лечебного питания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Лекарственная форма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дозировка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 применения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Отметки о применении ЛП и (или) специализированного продукта лечебного питания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04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Лекарственные препараты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Пищевую аллергию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виды непереносимости в анамнезе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Подпись медицинского работника медицинского пункта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22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22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22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22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22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22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22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22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22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69" marR="398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-40704"/>
            <a:ext cx="344966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20489"/>
              </p:ext>
            </p:extLst>
          </p:nvPr>
        </p:nvGraphicFramePr>
        <p:xfrm>
          <a:off x="460408" y="3621574"/>
          <a:ext cx="5239637" cy="1676819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239637"/>
              </a:tblGrid>
              <a:tr h="16768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 </a:t>
                      </a:r>
                      <a:endParaRPr lang="ru-RU" sz="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учёта применения лекарственных препаратов </a:t>
                      </a:r>
                      <a:endParaRPr lang="ru-RU" sz="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специализированных продуктов </a:t>
                      </a:r>
                      <a:endParaRPr lang="ru-RU" sz="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лечебного питания  </a:t>
                      </a:r>
                      <a:endParaRPr lang="ru-RU" sz="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     </a:t>
                      </a: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60" marR="2556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Стрелка вправо 8"/>
          <p:cNvSpPr/>
          <p:nvPr/>
        </p:nvSpPr>
        <p:spPr>
          <a:xfrm rot="5400000">
            <a:off x="5595051" y="542472"/>
            <a:ext cx="319790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5593341" y="2177879"/>
            <a:ext cx="323209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477500" y="2718772"/>
            <a:ext cx="11057898" cy="5443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Медицинскому работнику медицинского пункта, внести в журнал учёта приёма лекарственных препаратов, соответствующую информацию: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5593341" y="3137598"/>
            <a:ext cx="323209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81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2033" y="134367"/>
            <a:ext cx="7607267" cy="531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ИЗМЕНЕНИЯ, ВВЕДЁННЫЕ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0408" y="973825"/>
            <a:ext cx="11057898" cy="11191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Минздрава России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14.04.2025г №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213н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несовершеннолетним медицинской помощи, в том числе в период обучения и воспитания в образовательных организациях»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83601" y="2442695"/>
            <a:ext cx="8504130" cy="505909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Переименовано наименование структурного подразделения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5557923" y="491317"/>
            <a:ext cx="206043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5549875" y="1939418"/>
            <a:ext cx="222139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5549875" y="2824425"/>
            <a:ext cx="222139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avatars.mds.yandex.net/i?id=89e5ad3fc66d9cfcaf2b0558fb76599c1b291559-12714815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417349"/>
            <a:ext cx="4572000" cy="187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avatars.mds.yandex.net/i?id=d93e45cb903376e3ac6d84057d918fc1f5303f8f-5279191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4417349"/>
            <a:ext cx="5047862" cy="187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1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4" name="Picture 16" descr="https://avatars.mds.yandex.net/i?id=8da08600820866e4c750a52ef1974832b69a193a-13308716-images-thumbs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985" y="3280759"/>
            <a:ext cx="912779" cy="91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avatars.mds.yandex.net/i?id=252c1a0de82edfb5e8c3da5b3386cb3ee9093c1e-9233306-images-thumbs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257" y="3298335"/>
            <a:ext cx="1020082" cy="89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1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650509" y="184638"/>
            <a:ext cx="6750465" cy="370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ИЗМЕНЕНИЯ, ВВЕДЁННЫЕ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1975" y="2329404"/>
            <a:ext cx="5334000" cy="39227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врача-педиатра/медицинской сестры-специалиста по оказанию медицинской помощи обучающимся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57950" y="2717563"/>
            <a:ext cx="4895850" cy="3459399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Процедурный кабинет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3" b="7834"/>
          <a:stretch/>
        </p:blipFill>
        <p:spPr>
          <a:xfrm>
            <a:off x="838200" y="3502657"/>
            <a:ext cx="4533525" cy="297230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38200" y="939939"/>
            <a:ext cx="10515600" cy="10015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Минздрава России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14.04.2025г № 213н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несовершеннолетним медицинской помощи, в том числе в период обучения и воспитания в образовательных организациях»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200" y="2209644"/>
            <a:ext cx="10515600" cy="41984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пункт состоит из: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29" y="3487489"/>
            <a:ext cx="4589092" cy="2987471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 rot="5400000">
            <a:off x="5914673" y="458844"/>
            <a:ext cx="222139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5914673" y="1737605"/>
            <a:ext cx="222139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8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7"/>
          <p:cNvSpPr>
            <a:spLocks noGrp="1"/>
          </p:cNvSpPr>
          <p:nvPr>
            <p:ph type="title"/>
          </p:nvPr>
        </p:nvSpPr>
        <p:spPr>
          <a:xfrm>
            <a:off x="2230450" y="98280"/>
            <a:ext cx="7486117" cy="3845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ИЗМЕНЕНИЯ, ВВЕДЁННЫЕ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4919" y="2153260"/>
            <a:ext cx="11562459" cy="4589372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экстренной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 парентеральных инфекций для оказания первичной медико-санитарной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49263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800" b="1" u="sng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</a:t>
            </a:r>
            <a:endParaRPr lang="ru-RU" altLang="ru-RU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49263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800" b="1" u="sng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КОМПЛЕКТАЦИИ УКЛАДКИ ДЛЯ ОКАЗАНИЯ ПЕРВОЙ </a:t>
            </a:r>
            <a:r>
              <a:rPr lang="ru-RU" altLang="ru-RU" sz="800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ПОМОЩИ С </a:t>
            </a:r>
            <a:r>
              <a:rPr lang="ru-RU" altLang="ru-RU" sz="800" b="1" u="sng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ПРИМЕНЕНИЕМ МЕДИЦИНСКИХ ИЗДЕЛИЙ И ЛЕКАРСТВЕННЫХ ПРЕПАРАТОВ</a:t>
            </a:r>
            <a:endParaRPr lang="ru-RU" altLang="ru-RU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49263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800" b="1" u="sng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ПРОФИЛАКТИКИ ПАРЕНТЕРАЛЬНЫХ ИНФЕКЦИЙ </a:t>
            </a:r>
            <a:r>
              <a:rPr lang="ru-RU" altLang="ru-RU" sz="800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ЛИЦАМ, ОКАЗЫВАЮЩИМ </a:t>
            </a:r>
            <a:r>
              <a:rPr lang="ru-RU" altLang="ru-RU" sz="800" b="1" u="sng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МЕДИЦИНСКУЮ ПОМОЩЬ</a:t>
            </a:r>
            <a:endParaRPr lang="ru-RU" altLang="ru-RU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49263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(согласно: </a:t>
            </a:r>
            <a:r>
              <a:rPr lang="ru-RU" altLang="ru-RU" sz="8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Приказу </a:t>
            </a:r>
            <a:r>
              <a:rPr lang="ru-RU" altLang="ru-RU" sz="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МЗ РФ </a:t>
            </a:r>
            <a:r>
              <a:rPr lang="ru-RU" altLang="ru-RU" sz="8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11.04.2025г № 189н </a:t>
            </a:r>
            <a:r>
              <a:rPr lang="ru-RU" altLang="ru-RU" sz="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«Об утверждении требований к комплектации укладки для оказания первой помощи с применением </a:t>
            </a:r>
            <a:endParaRPr lang="ru-RU" alt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49263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медицинских изделий и лекарственных препаратов для профилактики парентеральных инфекций лицам, оказывающим </a:t>
            </a:r>
            <a:r>
              <a:rPr lang="ru-RU" altLang="ru-RU" sz="8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медицинскую </a:t>
            </a:r>
            <a:r>
              <a:rPr lang="ru-RU" altLang="ru-RU" sz="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помощь»)</a:t>
            </a:r>
            <a:endParaRPr lang="ru-RU" alt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149624"/>
              </p:ext>
            </p:extLst>
          </p:nvPr>
        </p:nvGraphicFramePr>
        <p:xfrm>
          <a:off x="2093721" y="3093579"/>
          <a:ext cx="9896029" cy="3524577"/>
        </p:xfrm>
        <a:graphic>
          <a:graphicData uri="http://schemas.openxmlformats.org/drawingml/2006/table">
            <a:tbl>
              <a:tblPr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37264"/>
                <a:gridCol w="595665"/>
                <a:gridCol w="1694178"/>
                <a:gridCol w="505895"/>
                <a:gridCol w="2219841"/>
                <a:gridCol w="229758"/>
                <a:gridCol w="1393432"/>
                <a:gridCol w="1585993"/>
                <a:gridCol w="619046"/>
                <a:gridCol w="714957"/>
              </a:tblGrid>
              <a:tr h="505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п/п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вида медицинского изделия в соответствии с </a:t>
                      </a:r>
                      <a:r>
                        <a:rPr lang="ru-RU" sz="8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номенклатурной</a:t>
                      </a:r>
                      <a:r>
                        <a:rPr lang="ru-RU" sz="8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классификацией медицинских изделий </a:t>
                      </a:r>
                      <a:r>
                        <a:rPr lang="ru-RU" sz="8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file"/>
                        </a:rPr>
                        <a:t>&lt;1&gt;</a:t>
                      </a:r>
                      <a:endParaRPr lang="ru-RU" sz="8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вида медицинского изделия в соответствии с </a:t>
                      </a:r>
                      <a:r>
                        <a:rPr lang="ru-RU" sz="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номенклатурной</a:t>
                      </a:r>
                      <a:r>
                        <a:rPr lang="ru-RU" sz="8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классификацией медицинских изделий</a:t>
                      </a:r>
                      <a:endParaRPr lang="ru-RU" sz="8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медицинского изделия</a:t>
                      </a:r>
                      <a:endParaRPr lang="ru-RU" sz="8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Требуемое количество </a:t>
                      </a:r>
                      <a:endParaRPr lang="ru-RU" sz="800" b="1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8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менее)</a:t>
                      </a:r>
                      <a:endParaRPr lang="ru-RU" sz="8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</a:tr>
              <a:tr h="319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150140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Рулон марлевый тканый, стерильный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Бинт марлевый медицинский стерильный (не менее 5 м x 10 см)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шт.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</a:tr>
              <a:tr h="249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142270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Лейкопластырь для кожных покровов, антибактериальный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Лейкопластырь бактерицидный размером не менее 1,9 x 7,2 см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шт.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</a:tr>
              <a:tr h="2480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223580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Салфетка марлевая тканая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Салфетки медицинские стерильные размером не менее 16 x 13 см N 10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упак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</a:tr>
              <a:tr h="248028"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Укладка комплектуется следующими лекарственными препаратами для медицинского применения: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1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п/п</a:t>
                      </a:r>
                      <a:endParaRPr lang="ru-RU" sz="8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АТХ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Анатомо-терапевтическо-химическая классификация лекарственного препарата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Фармакотерапевтическая группа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Международное непатентованное наименование лекарственного препарата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Лекарственная форма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Дозировка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Требуемое количество </a:t>
                      </a:r>
                      <a:endParaRPr lang="ru-RU" sz="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менее)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</a:tr>
              <a:tr h="4078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ru-RU" sz="8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D08AG03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Йод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Антисептики и дезинфицирующие средства; препараты йода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Йод + [Калия йодид + Этанол]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Раствор для наружного применения спиртовой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мл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</a:tr>
              <a:tr h="37680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ru-RU" sz="8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D08AX08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Этанол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Антисептическое средство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Этанол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Раствор для наружного применения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мл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</a:tr>
              <a:tr h="5440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D08AC02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Хлоргексидин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Антисептики и дезинфицирующие средства;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бигуаниды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амидины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Хлоргексидин</a:t>
                      </a:r>
                      <a:endParaRPr lang="ru-RU" sz="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Раствор для наружного применения спиртовой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0,5%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мл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14872"/>
            <a:ext cx="1965532" cy="216208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4919" y="668052"/>
            <a:ext cx="11417181" cy="9211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Минздрава России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14.04.2025г № 213н «Об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несовершеннолетним медицинской помощи, в том числе в период обучения и воспитания в образовательных организациях»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34797" y="1818149"/>
            <a:ext cx="8947446" cy="3351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медицинском пункте предусматривается наличие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укладки: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5905155" y="313415"/>
            <a:ext cx="108361" cy="52400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5887153" y="1469792"/>
            <a:ext cx="172709" cy="52400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00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7"/>
          <p:cNvSpPr>
            <a:spLocks noGrp="1"/>
          </p:cNvSpPr>
          <p:nvPr>
            <p:ph type="title"/>
          </p:nvPr>
        </p:nvSpPr>
        <p:spPr>
          <a:xfrm>
            <a:off x="2336630" y="187543"/>
            <a:ext cx="7518740" cy="3176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ИЗМЕНЕНИЯ, ВВЕДЁННЫЕ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79177"/>
            <a:ext cx="10515600" cy="4349809"/>
          </a:xfrm>
        </p:spPr>
        <p:txBody>
          <a:bodyPr/>
          <a:lstStyle/>
          <a:p>
            <a:pPr marL="0" indent="0" algn="ctr">
              <a:buNone/>
            </a:pPr>
            <a:endParaRPr lang="ru-RU" sz="2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медицинской помощи детям при анафилактическом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шоке 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(согласно: Клинических Рекомендаций «Анафилактический шок», год утверждения: 2025г.)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5656" y="812373"/>
            <a:ext cx="10989891" cy="1007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Минздрава России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14.04.2025г № 213н «Об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несовершеннолетним медицинской помощи, в том числе в период обучения и воспитания в образовательных организациях»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1492" y="2128043"/>
            <a:ext cx="10015671" cy="34459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медицинском пункте предусматривается наличие укладки (продолжение):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683619"/>
              </p:ext>
            </p:extLst>
          </p:nvPr>
        </p:nvGraphicFramePr>
        <p:xfrm>
          <a:off x="256374" y="3161946"/>
          <a:ext cx="11861563" cy="3635973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18744"/>
                <a:gridCol w="4007977"/>
                <a:gridCol w="1649339"/>
                <a:gridCol w="4640366"/>
                <a:gridCol w="1145137"/>
              </a:tblGrid>
              <a:tr h="23655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«Укладка первой помощи при Анафилактическом Шоке»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440">
                <a:tc gridSpan="5"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Комплектуются следующими лекарственными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препаратами</a:t>
                      </a:r>
                      <a:r>
                        <a:rPr lang="en-US" sz="1400" b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ЛП)</a:t>
                      </a:r>
                      <a:endParaRPr lang="ru-RU" sz="14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8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Анатомо-терапевтическая классификация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Лекарственный препарат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Лекарственная форма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</a:tr>
              <a:tr h="4438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Эпинефрин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Адреналина гидрохлорид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Раствор для инъекций 0,1% - 1 мл/ампула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ампул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</a:tr>
              <a:tr h="23859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Кортикостероиды системного действия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(один из предложенных препаратов)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Дексаметазон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Раствор для инъекций 4мг/ мл – 1 мл/ампула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ампул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</a:tr>
              <a:tr h="4438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Преднизолон 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Раствор для в/в и в/м введения 30 мг/мл - 1 мл/ампула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ампул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</a:tr>
              <a:tr h="3012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Перфузионный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раствор Натрия хлорида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Натрия хлорид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Раствор для 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инфузий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0,9% - 400 мл/флакон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флакона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</a:tr>
              <a:tr h="4438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Раствор для приготовления лекарственных форм </a:t>
                      </a:r>
                      <a:endParaRPr lang="ru-RU" sz="13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Натрия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хлорида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Натрия хлорид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Раствор для приготовления лекарственных форм для инъекций 0,9% - 10 мл/ампула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ампул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</a:tr>
              <a:tr h="442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3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Антигистаминный препарат системного действия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Хлоропирамин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Хлоропирамин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Раствор для в/в и в/м введения 20 мг/мл – 1 мл № 5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ампул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упаковки)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</a:tr>
              <a:tr h="4438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3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Бета - 2 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адреномиметик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Сальбутамол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Раствор для ингаляций 2,5 мг/ 2,5 мл </a:t>
                      </a:r>
                      <a:r>
                        <a:rPr lang="en-US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3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через </a:t>
                      </a:r>
                      <a:r>
                        <a:rPr lang="ru-RU" sz="13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небулайзер</a:t>
                      </a:r>
                      <a:r>
                        <a:rPr lang="ru-RU" sz="13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</a:tr>
            </a:tbl>
          </a:graphicData>
        </a:graphic>
      </p:graphicFrame>
      <p:sp>
        <p:nvSpPr>
          <p:cNvPr id="8" name="Стрелка вправо 7"/>
          <p:cNvSpPr/>
          <p:nvPr/>
        </p:nvSpPr>
        <p:spPr>
          <a:xfrm rot="5400000">
            <a:off x="5721227" y="410197"/>
            <a:ext cx="226744" cy="52280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5720997" y="1725606"/>
            <a:ext cx="227204" cy="52280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46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490934"/>
              </p:ext>
            </p:extLst>
          </p:nvPr>
        </p:nvGraphicFramePr>
        <p:xfrm>
          <a:off x="205099" y="2200332"/>
          <a:ext cx="11844471" cy="4598948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45936"/>
                <a:gridCol w="3630408"/>
                <a:gridCol w="5668302"/>
                <a:gridCol w="2099825"/>
              </a:tblGrid>
              <a:tr h="227671">
                <a:tc gridSpan="4"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Комплектуется следующими медицинскими изделиями (МИ):</a:t>
                      </a:r>
                      <a:endParaRPr lang="ru-RU" sz="13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7" marR="4356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52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7" marR="43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МИ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7" marR="43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вида МИ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7" marR="43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7" marR="43567" marT="0" marB="0"/>
                </a:tc>
              </a:tr>
              <a:tr h="2059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7" marR="435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Стойка для внутривенных вливаний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7" marR="435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Держатель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инфузионных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флаконов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7" marR="43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шт.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7" marR="43567" marT="0" marB="0" anchor="ctr"/>
                </a:tc>
              </a:tr>
              <a:tr h="2409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7" marR="435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Набор для внутривенных вливаний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7" marR="435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для вливаний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инфузионных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растворов (система)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7" marR="43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шт.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7" marR="43567" marT="0" marB="0" anchor="ctr"/>
                </a:tc>
              </a:tr>
              <a:tr h="2102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7" marR="435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Жгут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7" marR="435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Жгут для внутривенных инъекций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7" marR="43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шт.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7" marR="43567" marT="0" marB="0" anchor="ctr"/>
                </a:tc>
              </a:tr>
              <a:tr h="259016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7" marR="43567" marT="0" marB="0" anchor="ctr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Шприц общего назначения в комплекте с иглой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7" marR="435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Шприц инъекционный однократного применения 20 мл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7" marR="43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шт.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7" marR="43567" marT="0" marB="0" anchor="ctr"/>
                </a:tc>
              </a:tr>
              <a:tr h="2590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Шприц инъекционный однократного применения 5 мл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7" marR="43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шт.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7" marR="43567" marT="0" marB="0" anchor="ctr"/>
                </a:tc>
              </a:tr>
              <a:tr h="2590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Шприц инъекционный однократного применения 2 мл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7" marR="43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шт.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7" marR="43567" marT="0" marB="0" anchor="ctr"/>
                </a:tc>
              </a:tr>
              <a:tr h="2099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Шприц инъекционный однократного применения 1 мл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7" marR="43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шт.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7" marR="43567" marT="0" marB="0" anchor="ctr"/>
                </a:tc>
              </a:tr>
              <a:tr h="2647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7" marR="435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Сменная игла для шприца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7" marR="435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Игла инъекционная медицинская, стерильная, одноразовая или в/в катетер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14 - 18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7" marR="43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7" marR="43567" marT="0" marB="0" anchor="ctr"/>
                </a:tc>
              </a:tr>
              <a:tr h="6116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7" marR="435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Салфетка для очищения кожи, антисептическая, стерильная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7" marR="435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Салфетка спиртовая антисептическая из нетканого материала, стерильная, одноразовая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7" marR="43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20 штук (или спирт 70% 100 мл + упаковка стерильных салфеток)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7" marR="43567" marT="0" marB="0" anchor="ctr"/>
                </a:tc>
              </a:tr>
              <a:tr h="2267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7" marR="435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Воздуховод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ротоглоточный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орофаренгиальный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7" marR="435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Воздуховод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7" marR="43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шт.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7" marR="43567" marT="0" marB="0" anchor="ctr"/>
                </a:tc>
              </a:tr>
              <a:tr h="2102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7" marR="435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Роторасширитель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7" marR="435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Роторасширитель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7" marR="43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шт.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7" marR="43567" marT="0" marB="0" anchor="ctr"/>
                </a:tc>
              </a:tr>
              <a:tr h="2102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7" marR="435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Языкодержатель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7" marR="435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Языкодержатель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7" marR="43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шт.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7" marR="43567" marT="0" marB="0" anchor="ctr"/>
                </a:tc>
              </a:tr>
              <a:tr h="3824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7" marR="435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Механическое ручное устройство для выполнения временной искусственной вентиляции лёгких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7" marR="435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детей с наличием не менее трёх масок разных размеров (младенческая, детская, взрослая)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7" marR="43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шт.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7" marR="43567" marT="0" marB="0" anchor="ctr"/>
                </a:tc>
              </a:tr>
              <a:tr h="2267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7" marR="435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Ларингеальная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маска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7" marR="435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Ларингеальная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маска если мешок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Амбу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ею не оборудован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7" marR="43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шт.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7" marR="43567" marT="0" marB="0" anchor="ctr"/>
                </a:tc>
              </a:tr>
              <a:tr h="2267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7" marR="435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Перчатки медицинские одноразовые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7" marR="435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Перчатки медицинские одноразовые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7" marR="43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пары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7" marR="43567" marT="0" marB="0" anchor="ctr"/>
                </a:tc>
              </a:tr>
            </a:tbl>
          </a:graphicData>
        </a:graphic>
      </p:graphicFrame>
      <p:sp>
        <p:nvSpPr>
          <p:cNvPr id="3" name="Заголовок 7"/>
          <p:cNvSpPr txBox="1">
            <a:spLocks/>
          </p:cNvSpPr>
          <p:nvPr/>
        </p:nvSpPr>
        <p:spPr>
          <a:xfrm>
            <a:off x="2469734" y="82364"/>
            <a:ext cx="6605899" cy="3301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lgDash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ИЗМЕНЕНИЯ, ВВЕДЁННЫЕ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4740" y="650678"/>
            <a:ext cx="11220627" cy="7542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Минздрава России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14.04.2025г № 213н «Об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несовершеннолетним медицинской помощи, в том числе в период обучения и воспитания в образовательных организациях»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8226" y="1547962"/>
            <a:ext cx="9955850" cy="34459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медицинском пункте предусматривается наличие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укладки (продолжение):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30594" y="1892553"/>
            <a:ext cx="89389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оказания медицинской помощи детям при анафилактическом шоке</a:t>
            </a:r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5747306" y="1284219"/>
            <a:ext cx="227204" cy="52280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5735241" y="279008"/>
            <a:ext cx="227204" cy="52280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51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7"/>
          <p:cNvSpPr txBox="1">
            <a:spLocks/>
          </p:cNvSpPr>
          <p:nvPr/>
        </p:nvSpPr>
        <p:spPr>
          <a:xfrm>
            <a:off x="2469734" y="82364"/>
            <a:ext cx="6605899" cy="3301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lgDash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ИЗМЕНЕНИЯ, ВВЕДЁННЫЕ </a:t>
            </a:r>
            <a:endParaRPr lang="ru-RU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0779" y="1088733"/>
            <a:ext cx="11220627" cy="12262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Минздрава России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14.04.2025г №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213н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несовершеннолетним медицинской помощи, в том числе в период обучения и воспитания в образовательных организациях»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7128" y="2602965"/>
            <a:ext cx="9955850" cy="103882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медицинском пункте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 дополнительно могут быть предусмотрены кабинеты: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5017" y="4067364"/>
            <a:ext cx="2714090" cy="13965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Охраны зрения детей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46931" y="4067364"/>
            <a:ext cx="2910104" cy="13965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Детский стоматологический кабинет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07694" y="4067364"/>
            <a:ext cx="2968256" cy="13965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Кабинет лечебной физкультуры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37511" y="5703659"/>
            <a:ext cx="8795084" cy="10331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должности медицинских работников этих кабинетов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5532277" y="463454"/>
            <a:ext cx="480810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9223432" y="3620146"/>
            <a:ext cx="227204" cy="52280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5592070" y="3593177"/>
            <a:ext cx="227204" cy="52280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1808460" y="3661854"/>
            <a:ext cx="227204" cy="52280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5592070" y="2215411"/>
            <a:ext cx="227204" cy="52280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34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9600" y="127205"/>
            <a:ext cx="7478635" cy="3945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ИЗМЕНЕНИЯ, ВВЕДЁННЫЕ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3086" y="694617"/>
            <a:ext cx="11057898" cy="11191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Минздрава России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14.04.2025г № 213н «Об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несовершеннолетним медицинской помощи, в том числе в период обучения и воспитания в образовательных организациях»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81805" y="1939540"/>
            <a:ext cx="7574220" cy="391449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Актуализированы функции медицинского пункта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5257846" y="311352"/>
            <a:ext cx="222139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5257846" y="1563423"/>
            <a:ext cx="222139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5257845" y="2113648"/>
            <a:ext cx="222139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574218"/>
              </p:ext>
            </p:extLst>
          </p:nvPr>
        </p:nvGraphicFramePr>
        <p:xfrm>
          <a:off x="486179" y="2579020"/>
          <a:ext cx="10906499" cy="4287539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508948"/>
                <a:gridCol w="4077477"/>
                <a:gridCol w="4320074"/>
              </a:tblGrid>
              <a:tr h="48075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Оказано обучающимся первой медико-санитарной помощи в экстренной (представляющей угрозу жизни пациента) и неотложной (без явных признаков угрозы жизни пациента) форме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78" marR="6287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8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обращения: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78" marR="62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Обратилось в медицинский пункт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2024 – 2025 учебном году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78" marR="62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Обратилось в медицинский пункт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2025 – 2026 учебном </a:t>
                      </a:r>
                      <a:r>
                        <a:rPr lang="ru-RU" sz="14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r>
                        <a:rPr lang="ru-RU" sz="1400" b="1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 </a:t>
                      </a: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сентября по февраль)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78" marR="62878" marT="0" marB="0" anchor="ctr"/>
                </a:tc>
              </a:tr>
              <a:tr h="2403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Головная боль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78" marR="628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13163 обращений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35%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78" marR="62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7522 обращения / 20%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78" marR="62878" marT="0" marB="0" anchor="ctr"/>
                </a:tc>
              </a:tr>
              <a:tr h="2403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 в области живота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78" marR="62878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9400 обращений / 25%</a:t>
                      </a:r>
                      <a:endParaRPr lang="ru-RU" sz="13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78" marR="62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5640 обращений / 15%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78" marR="62878" marT="0" marB="0" anchor="ctr"/>
                </a:tc>
              </a:tr>
              <a:tr h="2403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Альгодисменорея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78" marR="62878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2256 обращений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/ 6%</a:t>
                      </a:r>
                      <a:endParaRPr lang="ru-RU" sz="13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78" marR="62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1504 обращения / 4%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78" marR="62878" marT="0" marB="0" anchor="ctr"/>
                </a:tc>
              </a:tr>
              <a:tr h="2403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Травмы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78" marR="62878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7520 обращений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20%</a:t>
                      </a:r>
                      <a:endParaRPr lang="ru-RU" sz="13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78" marR="62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3760 обращений / 10%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78" marR="62878" marT="0" marB="0" anchor="ctr"/>
                </a:tc>
              </a:tr>
              <a:tr h="2403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Головокружение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78" marR="628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753 обращения / 2%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78" marR="62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 обращений / 0,5%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78" marR="62878" marT="0" marB="0" anchor="ctr"/>
                </a:tc>
              </a:tr>
              <a:tr h="2403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Носовые кровотечения</a:t>
                      </a:r>
                      <a:endParaRPr lang="ru-RU" sz="13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78" marR="628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8274 обращения / 22%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78" marR="62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6393 обращения / 17%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78" marR="62878" marT="0" marB="0" anchor="ctr"/>
                </a:tc>
              </a:tr>
              <a:tr h="2403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признаками ОРВИ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78" marR="628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13163 обращения / 35%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78" marR="62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8274 обращения / 22%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78" marR="62878" marT="0" marB="0" anchor="ctr"/>
                </a:tc>
              </a:tr>
              <a:tr h="2403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Предобморочные</a:t>
                      </a:r>
                      <a:r>
                        <a:rPr lang="ru-RU" sz="13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состояния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78" marR="628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1128 обращений / 3%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78" marR="62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 обращений / 1%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78" marR="62878" marT="0" marB="0" anchor="ctr"/>
                </a:tc>
              </a:tr>
              <a:tr h="240380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Направлено обучающихся при наличии медицинских показаний в медицинскую организацию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78" marR="6287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2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78" marR="628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Направлено из медицинского пункта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2024 – 2025 учебном году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78" marR="62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Направлено из медицинского пункта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2025 – 2026 учебном </a:t>
                      </a:r>
                      <a:r>
                        <a:rPr lang="ru-RU" sz="14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r>
                        <a:rPr lang="ru-RU" sz="1400" b="1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 </a:t>
                      </a: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сентября по февраль)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78" marR="62878" marT="0" marB="0" anchor="ctr"/>
                </a:tc>
              </a:tr>
              <a:tr h="224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скорой медицинской помощи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78" marR="628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1965 / 4%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78" marR="62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 / 1%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78" marR="62878" marT="0" marB="0" anchor="ctr"/>
                </a:tc>
              </a:tr>
              <a:tr h="224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травматологическое отделение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78" marR="628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 / 1%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78" marR="62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 / 0,5%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78" marR="62878" marT="0" marB="0" anchor="ctr"/>
                </a:tc>
              </a:tr>
              <a:tr h="224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врачу-участковому педиатру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78" marR="628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9826 / 20%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78" marR="62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4422 / 7%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78" marR="6287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03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9600" y="127205"/>
            <a:ext cx="7478635" cy="3945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ИЗМЕНЕНИЯ, ВВЕДЁННЫЕ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0408" y="907161"/>
            <a:ext cx="11057898" cy="11191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Минздрава России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14.04.2025г №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213н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несовершеннолетним медицинской помощи, в том числе в период обучения и воспитания в образовательных организациях»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6086" y="2403843"/>
            <a:ext cx="9582484" cy="391449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Актуализированы функции медицинского пункта (продолжение)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5257847" y="375427"/>
            <a:ext cx="222139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5257847" y="2661885"/>
            <a:ext cx="222139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5257847" y="1886660"/>
            <a:ext cx="222139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521258"/>
              </p:ext>
            </p:extLst>
          </p:nvPr>
        </p:nvGraphicFramePr>
        <p:xfrm>
          <a:off x="756796" y="3238238"/>
          <a:ext cx="10067733" cy="3098424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548157"/>
                <a:gridCol w="1273179"/>
                <a:gridCol w="1272162"/>
                <a:gridCol w="1262002"/>
                <a:gridCol w="1425214"/>
                <a:gridCol w="1147665"/>
                <a:gridCol w="1139354"/>
              </a:tblGrid>
              <a:tr h="225686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Организовано и проведено работы по иммунопрофилактике и иммунодиагностике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768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Выполнено в 2024 – 2025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учебном году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Выполнено в 2025 – 2026 учебном году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 сентября по февраль)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72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подлежало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выполнено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подлежало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выполнено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20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RV</a:t>
                      </a:r>
                      <a:r>
                        <a:rPr lang="en-US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АДС-М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20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RV</a:t>
                      </a:r>
                      <a:r>
                        <a:rPr lang="en-US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АДС-М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98,1%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52%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20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RV</a:t>
                      </a:r>
                      <a:r>
                        <a:rPr lang="en-US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ОПВ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50%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20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RV</a:t>
                      </a:r>
                      <a:r>
                        <a:rPr lang="en-US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корь + 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эпидпаротит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1244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51%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20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RV</a:t>
                      </a:r>
                      <a:r>
                        <a:rPr lang="en-US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краснухи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1244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51%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20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Туберкулинодиагностика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50638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50537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49765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29859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20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RV</a:t>
                      </a:r>
                      <a:r>
                        <a:rPr lang="ru-RU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БЦЖ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20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Флюорография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8384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8384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8384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5030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36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716571" cy="163907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течении учебного года несовершеннолетние проводят в образовательных организациях большое 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времени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34" y="2341985"/>
            <a:ext cx="3753704" cy="2780522"/>
          </a:xfrm>
        </p:spPr>
      </p:pic>
      <p:pic>
        <p:nvPicPr>
          <p:cNvPr id="1026" name="Picture 2" descr="https://avatars.mds.yandex.net/i?id=3c9bed6ef31aed4fcf34d2b106f67090134b25bb-5354608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723" y="2341985"/>
            <a:ext cx="3946848" cy="357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98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9600" y="127205"/>
            <a:ext cx="7478635" cy="3945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ИЗМЕНЕНИЯ, ВВЕДЁННЫЕ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0408" y="907161"/>
            <a:ext cx="11057898" cy="11191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Минздрава России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14.04.2025г №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213н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несовершеннолетним медицинской помощи, в том числе в период обучения и воспитания в образовательных организациях»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6770" y="2403843"/>
            <a:ext cx="9605473" cy="391449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Актуализированы функции медицинского пункта (продолжение)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5211720" y="421555"/>
            <a:ext cx="314394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5211977" y="1918496"/>
            <a:ext cx="313877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5226738" y="2638578"/>
            <a:ext cx="284356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452687"/>
              </p:ext>
            </p:extLst>
          </p:nvPr>
        </p:nvGraphicFramePr>
        <p:xfrm>
          <a:off x="569167" y="3172839"/>
          <a:ext cx="10702213" cy="3484567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199284"/>
                <a:gridCol w="3246545"/>
                <a:gridCol w="3256384"/>
              </a:tblGrid>
              <a:tr h="423719">
                <a:tc gridSpan="3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Организовано и проведено противоэпидемических и профилактических мероприятий по предупреждению распространения инфекционных и паразитарных заболеваний в образовательных организациях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36" marR="6423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662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36" marR="642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Выполнено в 2024 – 2025 учебном году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36" marR="642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Выполнено в 2025 – 2026 учебном году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 сентября по февраль)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36" marR="64236" marT="0" marB="0" anchor="ctr"/>
                </a:tc>
              </a:tr>
              <a:tr h="33604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36" marR="642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Образовательные/дошкольные учреждения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36" marR="642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Образовательные/дошкольные учреждения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36" marR="64236" marT="0" marB="0" anchor="ctr"/>
                </a:tc>
              </a:tr>
              <a:tr h="21382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Ветряной оспе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36" marR="642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 случаев / 877 случаев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36" marR="642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случаев /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случаев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36" marR="64236" marT="0" marB="0" anchor="ctr"/>
                </a:tc>
              </a:tr>
              <a:tr h="21382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ОКИ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36" marR="642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случаев / 18 случаев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36" marR="642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случаев /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случая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36" marR="64236" marT="0" marB="0" anchor="ctr"/>
                </a:tc>
              </a:tr>
              <a:tr h="21382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Скарлатина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36" marR="642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случай / 10 случаев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36" marR="642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случаев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случая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36" marR="64236" marT="0" marB="0" anchor="ctr"/>
                </a:tc>
              </a:tr>
              <a:tr h="21382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Микроспории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36" marR="642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случаев / 2 случая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36" marR="642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случая / 1 случай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36" marR="64236" marT="0" marB="0" anchor="ctr"/>
                </a:tc>
              </a:tr>
              <a:tr h="21382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Грипп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36" marR="642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случая / 0 случаев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36" marR="642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случай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0 случаев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36" marR="64236" marT="0" marB="0" anchor="ctr"/>
                </a:tc>
              </a:tr>
              <a:tr h="21382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COVID – 19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36" marR="642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случая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2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36" marR="642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случаев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случаев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36" marR="64236" marT="0" marB="0" anchor="ctr"/>
                </a:tc>
              </a:tr>
              <a:tr h="21382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Туберкулёзе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36" marR="642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случая / 0 случаев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36" marR="642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случаев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0 случаев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36" marR="64236" marT="0" marB="0" anchor="ctr"/>
                </a:tc>
              </a:tr>
              <a:tr h="21382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Проведено обследований на энтеробиоз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36" marR="642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23250 человек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36" marR="642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21128 человек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36" marR="64236" marT="0" marB="0" anchor="ctr"/>
                </a:tc>
              </a:tr>
              <a:tr h="21382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Проведено обследований на яйца гельминтов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36" marR="642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23250 человек</a:t>
                      </a: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36" marR="642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21128 человек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36" marR="6423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832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9598" y="178318"/>
            <a:ext cx="7478635" cy="3945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ИЗМЕНЕНИЯ, ВВЕДЁННЫЕ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0408" y="975678"/>
            <a:ext cx="11057898" cy="11191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Минздрава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от 14.04.2025г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213н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несовершеннолетним медицинской помощи, в том числе в период обучения и воспитания в образовательных организациях»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6045" y="2518106"/>
            <a:ext cx="9622564" cy="391449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Актуализированы функции медицинского пункта (продолжение)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5231881" y="445852"/>
            <a:ext cx="274070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5202868" y="1978050"/>
            <a:ext cx="332096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5194135" y="2814440"/>
            <a:ext cx="349562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043705"/>
              </p:ext>
            </p:extLst>
          </p:nvPr>
        </p:nvGraphicFramePr>
        <p:xfrm>
          <a:off x="612759" y="3376147"/>
          <a:ext cx="10753195" cy="3264214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006082"/>
                <a:gridCol w="2295196"/>
                <a:gridCol w="1950232"/>
                <a:gridCol w="2351046"/>
                <a:gridCol w="2150639"/>
              </a:tblGrid>
              <a:tr h="537583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Организовано профилактических медицинских осмотров обучающихся и анализ полученных результатов (согласно: Приказу МЗ РФ № 211н от 14.04.2025г «Об утверждении порядка прохождения несовершеннолетними профилактических медицинских осмотров»)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118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Возрастные периоды: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несовершеннолетних, охваченных профилактическим медицинским осмотром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2024 – 2025 учебном году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несовершеннолетних, охваченных профилактическим медицинским осмотром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2025 – 2026 учебном году (с сентября по февраль)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2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Подлежало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Осмотрено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Подлежало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Осмотрено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anchor="ctr"/>
                </a:tc>
              </a:tr>
              <a:tr h="212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года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anchor="ctr"/>
                </a:tc>
              </a:tr>
              <a:tr h="212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года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anchor="ctr"/>
                </a:tc>
              </a:tr>
              <a:tr h="212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лет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anchor="ctr"/>
                </a:tc>
              </a:tr>
              <a:tr h="212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лет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anchor="ctr"/>
                </a:tc>
              </a:tr>
              <a:tr h="212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лет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anchor="ctr"/>
                </a:tc>
              </a:tr>
              <a:tr h="212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лет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anchor="ctr"/>
                </a:tc>
              </a:tr>
              <a:tr h="212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лет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3860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anchor="ctr"/>
                </a:tc>
              </a:tr>
              <a:tr h="212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лет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85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8515" y="2411724"/>
            <a:ext cx="9682384" cy="391449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Актуализированы функции медицинского пункта (продолжение)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0408" y="907161"/>
            <a:ext cx="11057898" cy="11191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Минздрава России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14.04.2025г №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213н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несовершеннолетним медицинской помощи, в том числе в период обучения и воспитания в образовательных организациях»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29600" y="127205"/>
            <a:ext cx="7478635" cy="3945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ИЗМЕНЕНИЯ, ВВЕДЁННЫЕ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5480226" y="371419"/>
            <a:ext cx="222139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5480225" y="1929983"/>
            <a:ext cx="222139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5480224" y="2659722"/>
            <a:ext cx="222139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789348"/>
              </p:ext>
            </p:extLst>
          </p:nvPr>
        </p:nvGraphicFramePr>
        <p:xfrm>
          <a:off x="690463" y="3169154"/>
          <a:ext cx="11019454" cy="3354291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023269"/>
                <a:gridCol w="1311402"/>
                <a:gridCol w="1202373"/>
                <a:gridCol w="1202373"/>
                <a:gridCol w="1202373"/>
                <a:gridCol w="1202373"/>
                <a:gridCol w="875291"/>
              </a:tblGrid>
              <a:tr h="208270">
                <a:tc gridSpan="7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Оздоровлено обучающихся в период организованного отдыха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8" marR="6468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2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8" marR="64688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оздоровления детей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88" marR="6468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200"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оздоровлено детей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8" marR="6468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выраженный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8" marR="6468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слабый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8" marR="6468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отсутствует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8" marR="6468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8" marR="646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8" marR="646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8" marR="646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8" marR="646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8" marR="646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8" marR="64688" marT="0" marB="0" anchor="ctr"/>
                </a:tc>
              </a:tr>
              <a:tr h="21020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5909 человек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8" marR="646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8" marR="646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16,3%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8" marR="646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8" marR="646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49,01%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8" marR="646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8" marR="646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34,69%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8" marR="64688" marT="0" marB="0" anchor="ctr"/>
                </a:tc>
              </a:tr>
              <a:tr h="429700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Проведено санитарно-гигиенической просветительной работы среди обучающихся, их законных представителей (родителей), педагогов по формированию здорового образа жизни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8" marR="6468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270"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8" marR="6468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8" marR="64688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проведённых мероприятий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8" marR="6468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200"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Беседы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8" marR="6468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8" marR="64688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8" marR="6468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200"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Лекции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8" marR="6468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8" marR="64688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8" marR="6468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200"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 вопросов и ответов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8" marR="6468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8" marR="64688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8" marR="6468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200"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Круглые столы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8" marR="6468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8" marR="64688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8" marR="6468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200"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Выпущено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санбюллетеней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8" marR="6468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8" marR="64688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8" marR="6468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2901"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печатной продукции (памяток, буклетов, плакатов) 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8" marR="6468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8" marR="64688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8" marR="6468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0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1732" y="138982"/>
            <a:ext cx="7478635" cy="3945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ИЗМЕНЕНИЯ, ВВЕДЁННЫЕ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0408" y="907161"/>
            <a:ext cx="11057898" cy="11191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Минздрава России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14.04.2025г № 213н «Об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несовершеннолетним медицинской помощи, в том числе в период обучения и воспитания в образовательных организациях»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01489" y="2378800"/>
            <a:ext cx="9545653" cy="391449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Актуализированы функции медицинского пункта (продолжение)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5729981" y="369708"/>
            <a:ext cx="222139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5729979" y="1874271"/>
            <a:ext cx="222139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5729979" y="2617957"/>
            <a:ext cx="222139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291075"/>
              </p:ext>
            </p:extLst>
          </p:nvPr>
        </p:nvGraphicFramePr>
        <p:xfrm>
          <a:off x="558045" y="3057438"/>
          <a:ext cx="10963469" cy="3737170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567990"/>
                <a:gridCol w="3086717"/>
                <a:gridCol w="3308762"/>
              </a:tblGrid>
              <a:tr h="416420">
                <a:tc gridSpan="3"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Взаимодействовали с территориальными органами Федеральной службы по надзору в сфере защиты прав потребителей и благополучия человека по вопросу охраны здоровья обучающихся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7" marR="61827" marT="858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83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7" marR="61827" marT="858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2024 – 2025 учебном году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7" marR="61827" marT="858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2025 – 2026 учебном году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 сентября по февраль)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12527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Проведено профилактических визитов в отношении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общеобразовательных и дошкольных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учреждений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7" marR="61827" marT="858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27" marR="61827" marT="858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590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Проведено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плановых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визитов в отношении дошкольных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общеобразовательных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учреждений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7" marR="61827" marT="858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7" marR="61827" marT="858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6213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Проведено плановых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проверок пришкольных оздоровительных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лагерей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7" marR="61827" marT="858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7" marR="61827" marT="858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12303">
                <a:tc gridSpan="3"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Своевременно направили извещения в территориальные органы Федеральной службы по надзору в сфере защиты прав потребителей и благополучия человека об инфекционном или паразитарном заболевании, пищевом, остром отравлении, поствакцинальном осложнении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7" marR="61827" marT="858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83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направленных извещений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7" marR="61827" marT="858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2024 – 2025 учебном году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7" marR="61827" marT="858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2025 – 2026 учебном году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 сентября по февраль)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6213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7" marR="61827" marT="858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</a:rPr>
                        <a:t> </a:t>
                      </a: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7" marR="61827" marT="858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1250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7" marR="61827" marT="8587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7" marR="61827" marT="858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152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9600" y="127205"/>
            <a:ext cx="7478635" cy="3945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ИЗМЕНЕНИЯ, ВВЕДЁННЫЕ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0408" y="907161"/>
            <a:ext cx="11057898" cy="11191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Минздрава России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14.04.2025г №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213н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несовершеннолетним медицинской помощи, в том числе в период обучения и воспитания в образовательных организациях»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64778" y="2403843"/>
            <a:ext cx="9562743" cy="391449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Актуализированы функции медицинского пункта (продолжение)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5257847" y="375427"/>
            <a:ext cx="222139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5257845" y="1881172"/>
            <a:ext cx="222139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5257846" y="2683714"/>
            <a:ext cx="222139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124238"/>
              </p:ext>
            </p:extLst>
          </p:nvPr>
        </p:nvGraphicFramePr>
        <p:xfrm>
          <a:off x="640935" y="3195882"/>
          <a:ext cx="10776246" cy="2511111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939949"/>
                <a:gridCol w="5836297"/>
              </a:tblGrid>
              <a:tr h="0">
                <a:tc gridSpan="2"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Информированы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внутренних дел об обращении за медицинской помощью обучающихся, в отношении которых имеются основания полагать, что вред их здоровью причинен в результате противоправных действий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переданных извещений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дошкольные образовательные организации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случаев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общеобразовательные организации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случаев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gridSpan="2"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Обеспечено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применение лекарственных препаратов для медицинского применения и (или) специализированных продуктов лечебного питания обучающимися, нуждающимися в соблюдении режима лечения, необходимость которого подтверждена справкой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дошкольные образовательные организации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обращений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общеобразовательные организации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обращений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62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9600" y="127205"/>
            <a:ext cx="7478635" cy="3945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ИЗМЕНЕНИЯ, ВВЕДЁННЫЕ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0408" y="907161"/>
            <a:ext cx="11057898" cy="11191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Минздрава России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14.04.2025г №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213н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несовершеннолетним медицинской помощи, в том числе в период обучения и воспитания в образовательных организациях»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25496" y="2403843"/>
            <a:ext cx="9562743" cy="391449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Актуализированы функции медицинского пункта (продолжение)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5257847" y="375427"/>
            <a:ext cx="222139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5257846" y="1886660"/>
            <a:ext cx="222139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5257846" y="2683714"/>
            <a:ext cx="222139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505404"/>
              </p:ext>
            </p:extLst>
          </p:nvPr>
        </p:nvGraphicFramePr>
        <p:xfrm>
          <a:off x="460408" y="3190878"/>
          <a:ext cx="11057897" cy="3418101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16157"/>
                <a:gridCol w="10741740"/>
              </a:tblGrid>
              <a:tr h="227207"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Ведение медицинской документации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610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Годовой план профилактических прививок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8" marR="63808" marT="8862" marB="0"/>
                </a:tc>
              </a:tr>
              <a:tr h="23610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 регистрации учёта за состоянием здоровья медицинских работников, проводящих иммунизацию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8" marR="63808" marT="8862" marB="0"/>
                </a:tc>
              </a:tr>
              <a:tr h="23610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 учета операций, связанных с оборотом лекарственных препаратов для медицинского применения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8" marR="63808" marT="8862" marB="0"/>
                </a:tc>
              </a:tr>
              <a:tr h="23610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 учета движения иммунологических лекарственных препаратов (ИЛП)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8" marR="63808" marT="8862" marB="0"/>
                </a:tc>
              </a:tr>
              <a:tr h="23610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 учета движения туберкулина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8" marR="63808" marT="8862" marB="0"/>
                </a:tc>
              </a:tr>
              <a:tr h="255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 учета дезинфекции </a:t>
                      </a:r>
                      <a:r>
                        <a:rPr lang="ru-RU" sz="1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термоконтейнера</a:t>
                      </a: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хладоэлементов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8" marR="63808" marT="8862" marB="0"/>
                </a:tc>
              </a:tr>
              <a:tr h="255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Контрольная карта использования </a:t>
                      </a:r>
                      <a:r>
                        <a:rPr lang="ru-RU" sz="1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термоконтейнера</a:t>
                      </a: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 транспортировке ИЛП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8" marR="63808" marT="8862" marB="0"/>
                </a:tc>
              </a:tr>
              <a:tr h="23610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 регистрации и учёта сильных (необычных) реакций на прививки, поствакцинальных осложнений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8" marR="63808" marT="8862" marB="0"/>
                </a:tc>
              </a:tr>
              <a:tr h="23610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 учета профилактических прививок (форма № 064)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8" marR="63808" marT="8862" marB="0"/>
                </a:tc>
              </a:tr>
              <a:tr h="23610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Тетрадь передачи профилактических прививок и р. Манту в поликлинику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8" marR="63808" marT="8862" marB="0"/>
                </a:tc>
              </a:tr>
              <a:tr h="28783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Экстренные извещения об инфекционном заболевании, пищевом, остром профессиональном отравлении, необычной реакции на прививку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8" marR="63808" marT="8862" marB="0"/>
                </a:tc>
              </a:tr>
              <a:tr h="23610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 </a:t>
                      </a:r>
                      <a:r>
                        <a:rPr lang="ru-RU" sz="1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списочно</a:t>
                      </a: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-прививочный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8" marR="63808" marT="8862" marB="0"/>
                </a:tc>
              </a:tr>
              <a:tr h="23610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Персонифицированный журнал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8" marR="63808" marT="8862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52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9600" y="127205"/>
            <a:ext cx="7478635" cy="3945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ИЗМЕНЕНИЯ, ВВЕДЁННЫЕ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0408" y="853252"/>
            <a:ext cx="11057898" cy="11191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Минздрава России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14.04.2025г №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213н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несовершеннолетним медицинской помощи, в том числе в период обучения и воспитания в образовательных организациях»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2348" y="2257048"/>
            <a:ext cx="9614018" cy="391449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Актуализированы функции медицинского пункта (продолжение)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5257845" y="348880"/>
            <a:ext cx="222139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5257845" y="1786308"/>
            <a:ext cx="222139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5257845" y="2508437"/>
            <a:ext cx="222139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632832"/>
              </p:ext>
            </p:extLst>
          </p:nvPr>
        </p:nvGraphicFramePr>
        <p:xfrm>
          <a:off x="847726" y="3086131"/>
          <a:ext cx="10163174" cy="3389235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90576"/>
                <a:gridCol w="9872598"/>
              </a:tblGrid>
              <a:tr h="295244"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Ведение медицинской документации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30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 длительных медицинских отводов от профилактических прививок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8" marR="63808" marT="8862" marB="0"/>
                </a:tc>
              </a:tr>
              <a:tr h="21930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Списки отказников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8" marR="63808" marT="8862" marB="0"/>
                </a:tc>
              </a:tr>
              <a:tr h="21930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Списки детей, подлежащих иммунодиагностике 2 раза в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8" marR="63808" marT="8862" marB="0"/>
                </a:tc>
              </a:tr>
              <a:tr h="21930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Списки детей без БЦЖ, без р. Манту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8" marR="63808" marT="8862" marB="0"/>
                </a:tc>
              </a:tr>
              <a:tr h="21930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Отчёт по иммунизации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8" marR="63808" marT="8862" marB="0"/>
                </a:tc>
              </a:tr>
              <a:tr h="237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 противотуберкулезной работы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8" marR="63808" marT="8862" marB="0"/>
                </a:tc>
              </a:tr>
              <a:tr h="237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 регистрации температурного режима в холодильном оборудовании ЛП/ ИЛП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8" marR="63808" marT="8862" marB="0"/>
                </a:tc>
              </a:tr>
              <a:tr h="21930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График уборки холодильного/морозильного оборудования для хранения ЛП/ ИЛП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8" marR="63808" marT="8862" marB="0"/>
                </a:tc>
              </a:tr>
              <a:tr h="21930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Стеллажные карты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8" marR="63808" marT="8862" marB="0"/>
                </a:tc>
              </a:tr>
              <a:tr h="21930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Карта учета регистрации параметров воздуха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8" marR="63808" marT="8862" marB="0"/>
                </a:tc>
              </a:tr>
              <a:tr h="21930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 учёта приёма применения ЛП и специализированных продуктов лечебного питания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8" marR="63808" marT="8862" marB="0"/>
                </a:tc>
              </a:tr>
              <a:tr h="21930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 учёта ЛС и медицинских изделий с ограниченным сроком годности (срок годности менее 6 месяцев)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8" marR="63808" marT="8862" marB="0"/>
                </a:tc>
              </a:tr>
              <a:tr h="21930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 контроля проведения текущей /дополнительной уборки помещения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8" marR="63808" marT="8862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25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29600" y="127205"/>
            <a:ext cx="7478635" cy="3945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ИЗМЕНЕНИЯ, ВВЕДЁННЫЕ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0408" y="832846"/>
            <a:ext cx="11057898" cy="11191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Минздрава России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14.04.2025г №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213н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несовершеннолетним медицинской помощи, в том числе в период обучения и воспитания в образовательных организациях»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3305" y="2174868"/>
            <a:ext cx="9648202" cy="391449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Актуализированы функции медицинского пункта (продолжение)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5257845" y="348880"/>
            <a:ext cx="222139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5259998" y="1735388"/>
            <a:ext cx="222139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5257844" y="2394654"/>
            <a:ext cx="222139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938328"/>
              </p:ext>
            </p:extLst>
          </p:nvPr>
        </p:nvGraphicFramePr>
        <p:xfrm>
          <a:off x="723900" y="2911795"/>
          <a:ext cx="9727607" cy="3563383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78122"/>
                <a:gridCol w="9449485"/>
              </a:tblGrid>
              <a:tr h="210447"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Ведение медицинской документации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715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 учёта проведения генеральных уборок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8" marR="63808" marT="8862" marB="0"/>
                </a:tc>
              </a:tr>
              <a:tr h="23715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 учёта работы ультрафиолетовой установки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08" marR="63808" marT="8862" marB="0"/>
                </a:tc>
              </a:tr>
              <a:tr h="23715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График проведения генеральных уборок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08" marR="63808" marT="8862" marB="0"/>
                </a:tc>
              </a:tr>
              <a:tr h="23715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 регистрации посещений изолятора   ОКИ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08" marR="63808" marT="8862" marB="0"/>
                </a:tc>
              </a:tr>
              <a:tr h="23715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 регистрации посещений изолятора   ВКИ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08" marR="63808" marT="8862" marB="0"/>
                </a:tc>
              </a:tr>
              <a:tr h="237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 учета инфекционных заболеваний (форма № 060/у)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08" marR="63808" marT="8862" marB="0"/>
                </a:tc>
              </a:tr>
              <a:tr h="237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 передачи контактных по инфекционным заболеваниям на участок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08" marR="63808" marT="8862" marB="0"/>
                </a:tc>
              </a:tr>
              <a:tr h="23715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 инструктажа сотрудников ДОУ, МБУ при карантинных мероприятиях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08" marR="63808" marT="8862" marB="0"/>
                </a:tc>
              </a:tr>
              <a:tr h="23715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 медицинского наблюдения за контактными детьми (листы наблюдения)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08" marR="63808" marT="8862" marB="0"/>
                </a:tc>
              </a:tr>
              <a:tr h="23715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Карантинные мероприятия (расписанные по инфекциям)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08" marR="63808" marT="8862" marB="0"/>
                </a:tc>
              </a:tr>
              <a:tr h="23715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 осмотра контактных врачами-педиатрами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08" marR="63808" marT="8862" marB="0"/>
                </a:tc>
              </a:tr>
              <a:tr h="23715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 осмотра на педикулез и чесотку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08" marR="63808" marT="8862" marB="0"/>
                </a:tc>
              </a:tr>
              <a:tr h="23715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 дегельминтизации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08" marR="63808" marT="8862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572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9600" y="127205"/>
            <a:ext cx="7478635" cy="3945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ИЗМЕНЕНИЯ, ВВЕДЁННЫЕ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0408" y="907161"/>
            <a:ext cx="11057898" cy="11191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Минздрава России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14.04.2025г №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213н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несовершеннолетним медицинской помощи, в том числе в период обучения и воспитания в образовательных организациях»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04957" y="2403843"/>
            <a:ext cx="9631110" cy="39144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Актуализированы функции медицинского пункта (продолжение)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5257845" y="348880"/>
            <a:ext cx="222139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5257844" y="1899612"/>
            <a:ext cx="222139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5257844" y="2653396"/>
            <a:ext cx="222139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050224"/>
              </p:ext>
            </p:extLst>
          </p:nvPr>
        </p:nvGraphicFramePr>
        <p:xfrm>
          <a:off x="849086" y="3216595"/>
          <a:ext cx="9376826" cy="3563383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68094"/>
                <a:gridCol w="9108732"/>
              </a:tblGrid>
              <a:tr h="210447"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Ведение медицинской документации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715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 учёта аварийных ситуаций при проведении медицинских манипуляций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8" marR="63808" marT="8862" marB="0"/>
                </a:tc>
              </a:tr>
              <a:tr h="23715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Технологический журнал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08" marR="63808" marT="8862" marB="0"/>
                </a:tc>
              </a:tr>
              <a:tr h="23715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 учета дезинфекции отходов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08" marR="63808" marT="8862" marB="0"/>
                </a:tc>
              </a:tr>
              <a:tr h="23715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 антропометрии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08" marR="63808" marT="8862" marB="0"/>
                </a:tc>
              </a:tr>
              <a:tr h="23715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Листы здоровья на воспитанников и обучающихся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08" marR="63808" marT="8862" marB="0"/>
                </a:tc>
              </a:tr>
              <a:tr h="237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 диспансерного учёта детей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08" marR="63808" marT="8862" marB="0"/>
                </a:tc>
              </a:tr>
              <a:tr h="237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 учёта профилактического осмотра и выявленной патологии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08" marR="63808" marT="8862" marB="0"/>
                </a:tc>
              </a:tr>
              <a:tr h="23715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 регистрации несчастных случаев с ребёнком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08" marR="63808" marT="8862" marB="0"/>
                </a:tc>
              </a:tr>
              <a:tr h="23715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 учёта прибытия и убытия детей (миграции)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08" marR="63808" marT="8862" marB="0"/>
                </a:tc>
              </a:tr>
              <a:tr h="23715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 выдачи медицинской карты ф. 026/у-2000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08" marR="63808" marT="8862" marB="0"/>
                </a:tc>
              </a:tr>
              <a:tr h="23715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 учёта выдачи справок о профилактических прививках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08" marR="63808" marT="8862" marB="0"/>
                </a:tc>
              </a:tr>
              <a:tr h="23715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 передачи длительно отсутствующих детей на участок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08" marR="63808" marT="8862" marB="0"/>
                </a:tc>
              </a:tr>
              <a:tr h="23715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 учета заболеваемости детей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08" marR="63808" marT="8862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464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9600" y="127205"/>
            <a:ext cx="7478635" cy="3945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ИЗМЕНЕНИЯ, ВВЕДЁННЫЕ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8508" y="959560"/>
            <a:ext cx="11057898" cy="11191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Минздрава России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14.04.2025г №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213н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несовершеннолетним медицинской помощи, в том числе в период обучения и воспитания в образовательных организациях»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06513" y="2410456"/>
            <a:ext cx="7514400" cy="391449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Актуализированы функции медицинского пункта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5198444" y="408282"/>
            <a:ext cx="340941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5232537" y="1912859"/>
            <a:ext cx="272752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5209125" y="2736506"/>
            <a:ext cx="319576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444529"/>
              </p:ext>
            </p:extLst>
          </p:nvPr>
        </p:nvGraphicFramePr>
        <p:xfrm>
          <a:off x="677863" y="3289058"/>
          <a:ext cx="10456862" cy="1854440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98973"/>
                <a:gridCol w="10157889"/>
              </a:tblGrid>
              <a:tr h="268151"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Ведение медицинской документации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295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 регистрации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уведомлений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администрации образовательных организаций (без иммунодиагностики, без допуска от врача-фтизиатра, по полиомиелиту, по паразитарным заболеваниям, без формы 026/у-2000)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8" marR="63808" marT="8862" marB="0"/>
                </a:tc>
              </a:tr>
              <a:tr h="26333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 регистрации амбулаторного приема больных (форма №074/у)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08" marR="63808" marT="8862" marB="0"/>
                </a:tc>
              </a:tr>
              <a:tr h="26333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 технического обслуживания оборудование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08" marR="63808" marT="8862" marB="0"/>
                </a:tc>
              </a:tr>
              <a:tr h="26333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 регистрации выдачи медицинских </a:t>
                      </a: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справок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08" marR="63808" marT="8862" marB="0"/>
                </a:tc>
              </a:tr>
              <a:tr h="26333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 учёта санитарно-просветительской работы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08" marR="63808" marT="8862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271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613" y="2157212"/>
            <a:ext cx="10844010" cy="11243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ЦМПН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(ЦЕНТР МЕДИЦИНСКОЙ ПРОФИЛАКТИКИ НЕСОВЕРШЕННОЛЕТНИХ)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5400000">
            <a:off x="1854793" y="3277143"/>
            <a:ext cx="489397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 rot="5400000">
            <a:off x="4621525" y="3313977"/>
            <a:ext cx="489397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10177500" y="3313975"/>
            <a:ext cx="489397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7388258" y="3313977"/>
            <a:ext cx="489397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0924" y="4003187"/>
            <a:ext cx="2537137" cy="144243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ООМПН в ОО № 1 ЦМПН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59019" y="4003187"/>
            <a:ext cx="2614411" cy="144243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ООМПН в ОО № 2 ЦМПН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64388" y="4003187"/>
            <a:ext cx="2537138" cy="14424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ООМПН в ОО № 3 ЦМПН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092484" y="4003188"/>
            <a:ext cx="2537138" cy="14424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ООМПН в ОО № 4 ЦМПН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97737" y="240407"/>
            <a:ext cx="10019762" cy="13780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СО «ТОЛЬЯТТИНСКАЯ ГОРОДСКАЯ КЛИНИЧЕСКАЯ ПОЛИКЛИНИКА № 3»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5967213" y="1559418"/>
            <a:ext cx="480810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375874" y="5598554"/>
            <a:ext cx="9374736" cy="1015663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оказания первичной медико-санитарной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по территориально-участковому принципу, предусматривающему формирование групп обслуживаемого населения по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месту учёбы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06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96" y="2408349"/>
            <a:ext cx="4816698" cy="3078051"/>
          </a:xfrm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88832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1673" y="264920"/>
            <a:ext cx="10019763" cy="14831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ООМПН в ОО ЦМПН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 ПЕРВИЧНУЮ МЕДИКО-САНИТАРНУЮ ПОМОЩЬ НЕСОВЕРШЕННОЛЕТНИМ В ВОЗРАСТЕ ДО 18 ЛЕТ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5400000">
            <a:off x="1994077" y="1662780"/>
            <a:ext cx="480810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91673" y="4106803"/>
            <a:ext cx="2537137" cy="144243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37 608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58741" y="4106803"/>
            <a:ext cx="2649828" cy="144243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11 522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91673" y="2267857"/>
            <a:ext cx="2537137" cy="11645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ШКОЛЫ / 40 ЗДАНИЙ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5761148" y="1681293"/>
            <a:ext cx="480810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58741" y="2279873"/>
            <a:ext cx="2537137" cy="115679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ДОУ / 61 ЗДАНИЕ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06495" y="2267857"/>
            <a:ext cx="2537137" cy="115679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ТМК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9534658" y="1660112"/>
            <a:ext cx="480810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506495" y="4104512"/>
            <a:ext cx="2537137" cy="144701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797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СТУДЕНТОВ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1994077" y="3466537"/>
            <a:ext cx="480810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5761148" y="3464798"/>
            <a:ext cx="480810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9528219" y="3466537"/>
            <a:ext cx="480810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Левая фигурная скобка 14"/>
          <p:cNvSpPr/>
          <p:nvPr/>
        </p:nvSpPr>
        <p:spPr>
          <a:xfrm rot="16200000">
            <a:off x="5937157" y="1872321"/>
            <a:ext cx="347731" cy="7701563"/>
          </a:xfrm>
          <a:prstGeom prst="leftBrace">
            <a:avLst>
              <a:gd name="adj1" fmla="val 8333"/>
              <a:gd name="adj2" fmla="val 4799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638280" y="5968418"/>
            <a:ext cx="4726546" cy="685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ИТОГО:</a:t>
            </a: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49 927 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65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1673" y="468468"/>
            <a:ext cx="10019763" cy="1107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ООМПН в ОО ЦМПН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(РАБОТАЮТ)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5400000">
            <a:off x="2019836" y="1487510"/>
            <a:ext cx="480810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 rot="5400000">
            <a:off x="8697910" y="2459046"/>
            <a:ext cx="2291522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66670" y="2109579"/>
            <a:ext cx="8313312" cy="167681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ВРАЧИ-ПЕДИАТРЫ:</a:t>
            </a:r>
          </a:p>
          <a:p>
            <a:pPr marL="342900" indent="-342900">
              <a:buFontTx/>
              <a:buChar char="-"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ЛИЦ – 19 человек;</a:t>
            </a:r>
          </a:p>
          <a:p>
            <a:pPr marL="342900" indent="-342900">
              <a:buFontTx/>
              <a:buChar char="-"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ПЕРИОДИЧЕСКУЮ АККРЕДИТАЦИЮ – 100%;</a:t>
            </a:r>
          </a:p>
          <a:p>
            <a:pPr marL="342900" indent="-342900">
              <a:buFontTx/>
              <a:buChar char="-"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КВАЛИФИКАЦИОННУЮ КАТЕГОРИЮ – 10,5%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61387" y="4080047"/>
            <a:ext cx="8500055" cy="186782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СЕСТРЫ:</a:t>
            </a:r>
          </a:p>
          <a:p>
            <a:pPr marL="342900" indent="-342900">
              <a:buFontTx/>
              <a:buChar char="-"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ЛИЦ – 75 человек;</a:t>
            </a:r>
          </a:p>
          <a:p>
            <a:pPr marL="342900" indent="-342900">
              <a:buFontTx/>
              <a:buChar char="-"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ПЕРИОДИЧЕСКУЮ АККРЕДИТАЦИЮ – 100%;</a:t>
            </a:r>
          </a:p>
          <a:p>
            <a:pPr marL="342900" indent="-342900">
              <a:buFontTx/>
              <a:buChar char="-"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КВАЛИФИКАЦИОННУЮ КАТЕГОРИЮ – 52%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СОСТОЯТ В СРООМС – 73,3 %.</a:t>
            </a:r>
          </a:p>
          <a:p>
            <a:pPr marL="342900" indent="-342900">
              <a:buFontTx/>
              <a:buChar char="-"/>
            </a:pPr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30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0" y="358562"/>
            <a:ext cx="4386810" cy="62032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863" y="358562"/>
            <a:ext cx="4979238" cy="6203223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63125" y="709301"/>
            <a:ext cx="3956703" cy="5614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598206" y="555477"/>
            <a:ext cx="4563454" cy="57684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38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0408" y="1636724"/>
            <a:ext cx="11057898" cy="1256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Минздрава России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14.04.2025г №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213н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несовершеннолетним медицинской помощи, в том числе в период обучения и воспитания в образовательных организациях»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20730" y="387915"/>
            <a:ext cx="7683734" cy="531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ИЗМЕНЕНИЯ, ВВЕДЁННЫЕ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5400000">
            <a:off x="5811705" y="945544"/>
            <a:ext cx="501783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0408" y="3618314"/>
            <a:ext cx="11057898" cy="503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штатного расписания медицинских пунктов</a:t>
            </a:r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5822192" y="2930001"/>
            <a:ext cx="480810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0408" y="4813741"/>
            <a:ext cx="11057898" cy="888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введена новая должность «медицинская сестра-специалист (медицинский брат-специалист) по оказанию медицинской помощи обучающимся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5822191" y="4153527"/>
            <a:ext cx="480810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8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/>
          <p:cNvSpPr/>
          <p:nvPr/>
        </p:nvSpPr>
        <p:spPr>
          <a:xfrm rot="5400000">
            <a:off x="5471815" y="652384"/>
            <a:ext cx="480810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0408" y="3760390"/>
            <a:ext cx="11057898" cy="659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Обновлён стандарт оснащения медицинского пункта.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0408" y="1273504"/>
            <a:ext cx="11057898" cy="17431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Минздрава России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14.04.2025г №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213н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несовершеннолетним медицинской помощи, в том числе в период обучения и воспитания в образовательных организациях»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5471815" y="3068512"/>
            <a:ext cx="480810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0408" y="5164027"/>
            <a:ext cx="11057898" cy="12633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приведён в соответствие с современными требованиями, добавлены медицинские изделия для контроля за состоянием здоровья ребёнка с особенностями здоровья.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5471815" y="4455358"/>
            <a:ext cx="480810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70353" y="156823"/>
            <a:ext cx="7683734" cy="531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ИЗМЕНЕНИЯ, ВВЕДЁННЫЕ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27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1912" y="81867"/>
            <a:ext cx="7376086" cy="3977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ИЗМЕНЕНИЯ, ВВЕДЁННЫЕ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5400000">
            <a:off x="5638136" y="299097"/>
            <a:ext cx="195525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 rot="5400000">
            <a:off x="5638081" y="1639055"/>
            <a:ext cx="195634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6135" y="791899"/>
            <a:ext cx="11204600" cy="10111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Минздрава России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14.04.2025г № 213н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несовершеннолетним медицинской помощи, в том числе в период обучения и воспитания в образовательных организациях» 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6135" y="2131911"/>
            <a:ext cx="11204600" cy="8606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приёма лекарственных препаратов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хроническими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заболеваниями.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6134" y="4794573"/>
            <a:ext cx="11131963" cy="2999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законным представителям (родителям)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4292" y="5431616"/>
            <a:ext cx="2564176" cy="114864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предоставить справку, содержащей ……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69616" y="5452980"/>
            <a:ext cx="2709870" cy="112728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Написать заявление на имя руководителя образовательной организации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58435" y="5452980"/>
            <a:ext cx="2877505" cy="112728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Передать ЛП медицинскому работнику в медицинский пункт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067088" y="5431616"/>
            <a:ext cx="2663439" cy="114864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Написать расписку в свободной форме, о ……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74292" y="3843750"/>
            <a:ext cx="11113805" cy="8312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обеспечить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хранения лекарственных препаратов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медицинского применения и специализированных продуктов лечебного питания, соответствующие инструкциям по их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применению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175273" y="3240788"/>
            <a:ext cx="5766324" cy="35475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выполнения этого пункта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необходимо: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7399425" y="5005443"/>
            <a:ext cx="195525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4426788" y="4989783"/>
            <a:ext cx="195525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1658617" y="4989782"/>
            <a:ext cx="195525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10167596" y="4991358"/>
            <a:ext cx="195525" cy="6568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15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3554</TotalTime>
  <Words>3398</Words>
  <Application>Microsoft Office PowerPoint</Application>
  <PresentationFormat>Широкоэкранный</PresentationFormat>
  <Paragraphs>841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Times New Roman</vt:lpstr>
      <vt:lpstr>Trebuchet MS</vt:lpstr>
      <vt:lpstr>Wingdings 3</vt:lpstr>
      <vt:lpstr>Грань</vt:lpstr>
      <vt:lpstr>ГБУЗ СО «Тольяттинская городская клиническая поликлиника № 3»</vt:lpstr>
      <vt:lpstr>В течении учебного года несовершеннолетние проводят в образовательных организациях большое  количество времени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КЛЮЧЕВЫЕ ИЗМЕНЕНИЯ, ВВЕДЁННЫЕ </vt:lpstr>
      <vt:lpstr>Презентация PowerPoint</vt:lpstr>
      <vt:lpstr>КЛЮЧЕВЫЕ ИЗМЕНЕНИЯ, ВВЕДЁННЫЕ </vt:lpstr>
      <vt:lpstr>КЛЮЧЕВЫЕ ИЗМЕНЕНИЯ, ВВЕДЁННЫЕ </vt:lpstr>
      <vt:lpstr>КЛЮЧЕВЫЕ ИЗМЕНЕНИЯ, ВВЕДЁННЫЕ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ГБУЗ СО «Тольяттинская городская клиническая поликлиника № 3»</dc:title>
  <dc:creator>user</dc:creator>
  <cp:lastModifiedBy>user</cp:lastModifiedBy>
  <cp:revision>177</cp:revision>
  <dcterms:created xsi:type="dcterms:W3CDTF">2026-02-06T10:25:23Z</dcterms:created>
  <dcterms:modified xsi:type="dcterms:W3CDTF">2026-03-11T10:47:44Z</dcterms:modified>
</cp:coreProperties>
</file>