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65" r:id="rId5"/>
    <p:sldId id="281" r:id="rId6"/>
    <p:sldId id="271" r:id="rId7"/>
    <p:sldId id="274" r:id="rId8"/>
    <p:sldId id="272" r:id="rId9"/>
    <p:sldId id="285" r:id="rId10"/>
    <p:sldId id="266" r:id="rId11"/>
    <p:sldId id="277" r:id="rId12"/>
    <p:sldId id="278" r:id="rId13"/>
    <p:sldId id="270" r:id="rId14"/>
    <p:sldId id="284" r:id="rId15"/>
    <p:sldId id="273" r:id="rId16"/>
    <p:sldId id="279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5843" autoAdjust="0"/>
  </p:normalViewPr>
  <p:slideViewPr>
    <p:cSldViewPr snapToGrid="0" showGuides="1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10.03.2026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10.03.2026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59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10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6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0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2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60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53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4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68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10.03.2026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090" y="1867989"/>
            <a:ext cx="10424161" cy="2534193"/>
          </a:xfrm>
        </p:spPr>
        <p:txBody>
          <a:bodyPr rtlCol="0">
            <a:noAutofit/>
          </a:bodyPr>
          <a:lstStyle/>
          <a:p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пациента на </a:t>
            </a:r>
            <a:r>
              <a:rPr lang="ru-RU" sz="39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этапе как критерий качества оказания скорой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  <a:endParaRPr lang="ru-RU" sz="3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531" y="4844534"/>
            <a:ext cx="6361612" cy="1621580"/>
          </a:xfrm>
        </p:spPr>
        <p:txBody>
          <a:bodyPr rtlCol="0">
            <a:normAutofit fontScale="55000" lnSpcReduction="2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Попова Наталья Владимировна,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 с архивом – врач-статистик  ГБУЗ СО «ТССМП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Содокладчик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Поляков Игорь Алексеевич, заведующий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Челно-Вершинской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«ТССМП»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7074" y="48445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8" y="254689"/>
            <a:ext cx="8583912" cy="8230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254689"/>
            <a:ext cx="1824462" cy="153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46366" y="195943"/>
            <a:ext cx="9183188" cy="888275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личность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7848" y="1272840"/>
            <a:ext cx="9897796" cy="5418667"/>
          </a:xfrm>
          <a:noFill/>
        </p:spPr>
        <p:txBody>
          <a:bodyPr rtlCol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РФ (гражданин Российской Федерации, достигший возраста четырнадцати лет);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СССР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 его на паспорт гражданина Российской Федерации);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Российской Федерации;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Российской Федерации;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Российской Федерации, удостоверяющий личность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Российской Федерации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 территории Российской Федерации;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военнослужащего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 гражданина РФ;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 лица без гражданства 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временное проживание в РФ;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жительство;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временного убежища на территории РФ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рождении РФ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лет)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удостоверяющим личность его законного представителя (отец, мать, опекун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освобождении из места лишения свободы Российской Федерации.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8" y="2860766"/>
            <a:ext cx="2355669" cy="28085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46366" y="195943"/>
            <a:ext cx="8739051" cy="117565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идентификации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«ТССМП»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79269" y="1802674"/>
            <a:ext cx="7654834" cy="3918857"/>
          </a:xfrm>
          <a:noFill/>
        </p:spPr>
        <p:txBody>
          <a:bodyPr rtlCol="0">
            <a:normAutofit lnSpcReduction="10000"/>
          </a:bodyPr>
          <a:lstStyle/>
          <a:p>
            <a:pPr marL="0" lv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деятельность, направленная на оптимизацию процесса идентификации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продолжается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следующим ключевым направлениям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анализ допущенных ошибок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 усовершенствование стандартных операционных процедур (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обучения для персонала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1802674"/>
            <a:ext cx="356644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46366" y="195943"/>
            <a:ext cx="9183188" cy="88827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96537" y="1345474"/>
            <a:ext cx="5933472" cy="4846320"/>
          </a:xfrm>
          <a:noFill/>
        </p:spPr>
        <p:txBody>
          <a:bodyPr rtlCol="0"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b="1" dirty="0">
                <a:latin typeface="+mj-lt"/>
              </a:rPr>
              <a:t>Идентификация пациента </a:t>
            </a:r>
            <a:r>
              <a:rPr lang="ru-RU" dirty="0">
                <a:latin typeface="+mj-lt"/>
              </a:rPr>
              <a:t>— это ключевой процесс, от которого зависит качество и безопасность медицинской </a:t>
            </a:r>
            <a:r>
              <a:rPr lang="ru-RU" dirty="0" smtClean="0">
                <a:latin typeface="+mj-lt"/>
              </a:rPr>
              <a:t>помощи, является </a:t>
            </a:r>
            <a:r>
              <a:rPr lang="ru-RU" dirty="0">
                <a:latin typeface="+mj-lt"/>
              </a:rPr>
              <a:t>критически значимым элементом на всех этапах оказания медицинской помощи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pPr marL="0" lvl="0" indent="0" algn="just">
              <a:buNone/>
            </a:pPr>
            <a:endParaRPr lang="ru-RU" dirty="0">
              <a:latin typeface="+mj-lt"/>
            </a:endParaRPr>
          </a:p>
          <a:p>
            <a:pPr marL="0" lvl="0" indent="357188" algn="just">
              <a:buNone/>
            </a:pPr>
            <a:r>
              <a:rPr lang="ru-RU" dirty="0">
                <a:latin typeface="+mj-lt"/>
              </a:rPr>
              <a:t>Точная и </a:t>
            </a:r>
            <a:r>
              <a:rPr lang="ru-RU" dirty="0" smtClean="0">
                <a:latin typeface="+mj-lt"/>
              </a:rPr>
              <a:t>корректная </a:t>
            </a:r>
            <a:r>
              <a:rPr lang="ru-RU" dirty="0">
                <a:latin typeface="+mj-lt"/>
              </a:rPr>
              <a:t>идентификация </a:t>
            </a:r>
            <a:r>
              <a:rPr lang="ru-RU" dirty="0" smtClean="0">
                <a:latin typeface="+mj-lt"/>
              </a:rPr>
              <a:t>способствует </a:t>
            </a:r>
            <a:r>
              <a:rPr lang="ru-RU" dirty="0">
                <a:latin typeface="+mj-lt"/>
              </a:rPr>
              <a:t>предотвращению нежелательных </a:t>
            </a:r>
            <a:r>
              <a:rPr lang="ru-RU" dirty="0" smtClean="0">
                <a:latin typeface="+mj-lt"/>
              </a:rPr>
              <a:t>инцидентов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при оказании медицинской помощи.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881051"/>
            <a:ext cx="5264333" cy="34616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17157" y="2236872"/>
            <a:ext cx="9183188" cy="178961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46063" y="274320"/>
            <a:ext cx="8582154" cy="809898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пример №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7140" y="1219957"/>
            <a:ext cx="8373291" cy="5357224"/>
          </a:xfrm>
          <a:noFill/>
        </p:spPr>
        <p:txBody>
          <a:bodyPr rtlCol="0">
            <a:normAutofit fontScale="70000" lnSpcReduction="20000"/>
          </a:bodyPr>
          <a:lstStyle/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на станцию скорой медицинской помощи поступил вызов с поводом «Без сознания, причина не известна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дополнительным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прибытию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место, медицинскими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«Смерть до прибытия бригады. Несчастный случай».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необходимая документация была заполнена и проверена.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месяц, на станцию скорой медицинской помощи поступил запрос следственного комитета Российской Федерации по Самарской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информирующий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уголовного дела по факту смерти гражданина 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предоставлении информации по  выезду бригады к этому пациенту.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подготовки ответа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следующее: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некорректная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отчества, даты рождения, серии, номера паспорта, медицинского полиса обязательного медицинского страхования. 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анализа этого случая были обнаружены ошибки в оформлении карты вызова скорой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Имя и фамилия пациента были внесены со слов очевидцев. Для заполнения персональных данных медицинский работник использовал программу ГИТ – Платформа и базу данных по функции «Поиск». В результате в медицинскую документацию ошибочно были внесены данные другого человека. Документ зафиксировал смерть живого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6" y="1554481"/>
            <a:ext cx="2886891" cy="44283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19879" y="179767"/>
            <a:ext cx="7846278" cy="849087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пример №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7140" y="1097816"/>
            <a:ext cx="8464731" cy="4402183"/>
          </a:xfrm>
          <a:noFill/>
        </p:spPr>
        <p:txBody>
          <a:bodyPr rtlCol="0">
            <a:normAutofit fontScale="70000" lnSpcReduction="20000"/>
          </a:bodyPr>
          <a:lstStyle/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на станцию скорой помощи поступил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«Плохо взрослому, причина не известна, без признаков угрозы для жизни». Прибыв на место, бригада приступила к осмотру. Пациент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 письменное согласие на оказание помощи.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предварительным диагнозом «Токсическая энцефалопатия.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Алкогольное опьянение»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госпитализирован в стационар. </a:t>
            </a:r>
          </a:p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полгода, в станцию скорой медицинской помощи обратился гражданин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П., который работает водителем. О том, что «он» вызывал скорую, узнал при прохождении медосмотра. Гражданин П. требовал удалить карту вызова, утверждал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находился на работе и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 вызов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помощи». Свои слова подтвердил справкой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предположил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вызов был сделан одним из его друзей в шутку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разборе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случая выяснилось: в феврале пациент сам назвал свои данные. Из-за отсутствия документов личность не удалось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поверил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пациенту, нашел «его»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 данных программы ГИТ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добавил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недостающие сведения.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 вызова не указано, что данные получены со слов пациента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5313309"/>
            <a:ext cx="9569537" cy="13388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этом виноват?</a:t>
            </a:r>
          </a:p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может  это предотвратить?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66" y="1373749"/>
            <a:ext cx="2700762" cy="460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54" y="295204"/>
            <a:ext cx="953589" cy="1163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504" y="683960"/>
            <a:ext cx="601444" cy="794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615" y="659674"/>
            <a:ext cx="603556" cy="79864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9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89611" y="195943"/>
            <a:ext cx="6100355" cy="88827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96537" y="1345474"/>
            <a:ext cx="7698377" cy="5421086"/>
          </a:xfrm>
          <a:noFill/>
        </p:spPr>
        <p:txBody>
          <a:bodyPr rtlCol="0"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Федеральная служба по надзору в сфере здравоохранения от 31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2020 г. № 785н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Требований к организации и проведению внутреннего контроля качества и безопасности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«Национальный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качества» Росздравнадзора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10.06.2021 г. утвердил «Предложения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(практические рекомендации) по организации внутреннего контроля качества и безопасности медицинской деятельности вне медицинской организации (скорой, в том числе скорой специализированной медицинской помощи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01" y="360146"/>
            <a:ext cx="2475099" cy="3695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09" y="4193060"/>
            <a:ext cx="3540034" cy="20772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46366" y="195943"/>
            <a:ext cx="9183188" cy="88827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идентификация?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96536" y="1345474"/>
            <a:ext cx="10998926" cy="5303520"/>
          </a:xfrm>
          <a:noFill/>
        </p:spPr>
        <p:txBody>
          <a:bodyPr rtlCol="0">
            <a:normAutofit lnSpcReduction="10000"/>
          </a:bodyPr>
          <a:lstStyle/>
          <a:p>
            <a:pPr marL="0" lvl="0" indent="357188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установление личности пациента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правильного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назначенными ему медицинскими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вмешательствами,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точной и надёжной передачей информации о личности пациента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оказания медицинской помощи.</a:t>
            </a:r>
          </a:p>
          <a:p>
            <a:pPr marL="0" lv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57188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выводам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может вызывать целый ряд проблем и крайне негативно сказывается на качестве медицинской помощи. Она может приводить к крайне тяжелым неблагоприятным событиям, в частности к неправильному определению области хирургического вмешательства. В опубликованном в 2018 г. докладе Совместной комиссии отмечается, что из 3326 инцидентов (12,3%), произошедших за период с 2014 по 2017 г., 409 сигнальных событий были связаны с идентификацией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пациентов. </a:t>
            </a:r>
          </a:p>
          <a:p>
            <a:pPr marL="0" lv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Актуален ли процесс идентификации на этапе оказания скорой, в том числе скорой специализированной медицинской помощи?</a:t>
            </a: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400" dirty="0" smtClean="0">
              <a:latin typeface="+mj-lt"/>
            </a:endParaRPr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46366" y="195943"/>
            <a:ext cx="8791303" cy="1149531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идентификации на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53143" y="1698170"/>
            <a:ext cx="7798526" cy="4950823"/>
          </a:xfrm>
          <a:noFill/>
        </p:spPr>
        <p:txBody>
          <a:bodyPr rtlCol="0"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учреждении сформированы рабочие группы, перед которыми были поставлены следующие задачи:</a:t>
            </a:r>
          </a:p>
          <a:p>
            <a:pPr marL="0" lvl="0" indent="0" algn="just">
              <a:buNone/>
            </a:pP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идентификацию пациента как системный процесс, а не как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на отдельный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 или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ошибку.</a:t>
            </a:r>
          </a:p>
          <a:p>
            <a:pPr marL="0" lv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важность идентификации пациента на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 и её влияние на безопасность пациентов.</a:t>
            </a:r>
          </a:p>
          <a:p>
            <a:pPr marL="0" lvl="0" indent="0" algn="just"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были выявлены следующие трудности, возникающие при идентификации пациента на догоспитальном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этапе: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удостоверяющих личность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пациента.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некоторых пациентов предоставлять свои персональные данные.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барьер, затрудняющий коммуникацию.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применить специализированные средства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идентификации.</a:t>
            </a:r>
          </a:p>
          <a:p>
            <a:pPr marL="0" lvl="0" indent="0" algn="just">
              <a:buNone/>
            </a:pPr>
            <a:endParaRPr lang="ru-RU" sz="2500" dirty="0" smtClean="0">
              <a:latin typeface="+mj-lt"/>
            </a:endParaRPr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201" y="1537285"/>
            <a:ext cx="3005588" cy="49198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41417" y="365126"/>
            <a:ext cx="9812383" cy="862784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операционные процедуры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13954" y="1685109"/>
            <a:ext cx="7602583" cy="4741818"/>
          </a:xfrm>
        </p:spPr>
        <p:txBody>
          <a:bodyPr rtlCol="0"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разработаны следующие алгоритмы:</a:t>
            </a:r>
          </a:p>
          <a:p>
            <a:pPr marL="0" lvl="0" indent="0">
              <a:buNone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– гражданина РФ, а также пациента без документов, выездными бригадами скорой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пациента при оказании помощи в чрезвычайной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пациента и организация перевода при обращении пациентов, не владеющих русским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в медицинское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бригаде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2" y="1515292"/>
            <a:ext cx="3614669" cy="50814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23851" y="143691"/>
            <a:ext cx="10607040" cy="940527"/>
          </a:xfrm>
        </p:spPr>
        <p:txBody>
          <a:bodyPr rtlCol="0"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Идентификация пациента – гражданина РФ, а также пациента без документов, выездными бригадами скорой медицинской помощи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7732" y="1084218"/>
            <a:ext cx="10206067" cy="593053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85555" y="143691"/>
            <a:ext cx="8830491" cy="940527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медицинское учреждение (другой бригаде)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9" y="1267098"/>
            <a:ext cx="10189029" cy="52512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98"/>
            <a:ext cx="1234281" cy="10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a4f35948-e619-41b3-aa29-22878b09cfd2"/>
    <ds:schemaRef ds:uri="http://purl.org/dc/dcmitype/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1094</TotalTime>
  <Words>995</Words>
  <Application>Microsoft Office PowerPoint</Application>
  <PresentationFormat>Широкоэкранный</PresentationFormat>
  <Paragraphs>92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Шаблон в оформлении «Облачный шкипер»</vt:lpstr>
      <vt:lpstr>Идентификация пациента на догоспитальном этапе как критерий качества оказания скорой медицинской помощи</vt:lpstr>
      <vt:lpstr>Практический пример № 1</vt:lpstr>
      <vt:lpstr>Практический пример № 2</vt:lpstr>
      <vt:lpstr>Нормативная база</vt:lpstr>
      <vt:lpstr>Что такое идентификация?</vt:lpstr>
      <vt:lpstr>Особенности идентификации на догоспитальном этапе</vt:lpstr>
      <vt:lpstr>Стандартные операционные процедуры</vt:lpstr>
      <vt:lpstr>Идентификация пациента – гражданина РФ, а также пациента без документов, выездными бригадами скорой медицинской помощи</vt:lpstr>
      <vt:lpstr>Передача пациента в медицинское учреждение (другой бригаде)</vt:lpstr>
      <vt:lpstr>Документы, удостоверяющие личность</vt:lpstr>
      <vt:lpstr>Рабочая группа по идентификации  ГБУЗ СО «ТССМП»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Попова Наталья</dc:creator>
  <cp:lastModifiedBy>Попова Наталья</cp:lastModifiedBy>
  <cp:revision>93</cp:revision>
  <dcterms:created xsi:type="dcterms:W3CDTF">2026-03-06T18:53:18Z</dcterms:created>
  <dcterms:modified xsi:type="dcterms:W3CDTF">2026-03-10T18:31:27Z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