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74" r:id="rId6"/>
    <p:sldId id="275" r:id="rId7"/>
    <p:sldId id="276" r:id="rId8"/>
    <p:sldId id="272" r:id="rId9"/>
    <p:sldId id="273" r:id="rId10"/>
    <p:sldId id="263" r:id="rId11"/>
    <p:sldId id="260" r:id="rId12"/>
    <p:sldId id="262" r:id="rId13"/>
    <p:sldId id="277" r:id="rId14"/>
    <p:sldId id="279" r:id="rId15"/>
    <p:sldId id="264" r:id="rId16"/>
    <p:sldId id="278" r:id="rId17"/>
    <p:sldId id="271" r:id="rId18"/>
  </p:sldIdLst>
  <p:sldSz cx="10080625" cy="5670550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558" y="-90"/>
      </p:cViewPr>
      <p:guideLst>
        <p:guide orient="horz" pos="1786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8BC91AF-2CB4-4600-A4A9-9D9BA4758DF9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0810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533515" y="764282"/>
            <a:ext cx="6704636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en-US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4D543248-6E90-41D8-8666-57BA42C9547E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344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20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1D7992-2BF3-4732-90EB-0E886774FDEC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6501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08A73A3-2A01-4EAD-9BE3-1D3858D48C73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7397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D543248-6E90-41D8-8666-57BA42C9547E}" type="slidenum">
              <a:rPr lang="ru-RU" smtClean="0"/>
              <a:pPr lvl="0"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534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078" y="928028"/>
            <a:ext cx="7560469" cy="1974191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A3CCB5-3B02-4990-9A6D-DD918F32D30B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415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7B00FD-A87A-49F0-87DB-78DC24BAACAB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365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3947" y="301904"/>
            <a:ext cx="2173635" cy="480552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93043" y="301904"/>
            <a:ext cx="6394896" cy="48055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322561-F0E6-41D0-A310-4395858F7915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444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E8AD02-F752-4523-A70D-3437D014E7AB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90127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793" y="1413700"/>
            <a:ext cx="8694539" cy="2358791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793" y="3794807"/>
            <a:ext cx="8694539" cy="1240432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5E3630-FE3B-433B-88A6-77B7F42398E9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409537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3043" y="1509521"/>
            <a:ext cx="4284266" cy="35979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3316" y="1509521"/>
            <a:ext cx="4284266" cy="35979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8289EE-EA2B-4EA4-95EF-CD8EADAAD2C8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10611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356" y="301905"/>
            <a:ext cx="8694539" cy="10960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4357" y="1390073"/>
            <a:ext cx="4264576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4357" y="2071326"/>
            <a:ext cx="4264576" cy="30466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316" y="1390073"/>
            <a:ext cx="4285579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316" y="2071326"/>
            <a:ext cx="4285579" cy="30466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E1348C-B031-415B-9733-FEF4EC8ADC20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909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325C56-A3E0-4DE1-B8E6-8E3ABC7F8CB7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677879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5216651-9F1A-4F72-B6D4-2FCBE87B531E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592480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CD7E63-8D8F-4609-A1F4-D987D7A01D76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201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8C7FBB-BC68-46F0-A603-3F7D1A6D25EC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03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43" y="301905"/>
            <a:ext cx="8694539" cy="10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043" y="1509521"/>
            <a:ext cx="8694539" cy="359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5823C3A5-C2C5-4732-92FF-E80B010D2987}" type="slidenum">
              <a:rPr lang="ru-RU" smtClean="0"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245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 noGrp="1"/>
          </p:cNvSpPr>
          <p:nvPr>
            <p:ph type="title" idx="4294967295"/>
          </p:nvPr>
        </p:nvSpPr>
        <p:spPr>
          <a:xfrm>
            <a:off x="5578475" y="1682750"/>
            <a:ext cx="4502150" cy="3365500"/>
          </a:xfrm>
        </p:spPr>
        <p:txBody>
          <a:bodyPr>
            <a:normAutofit fontScale="90000"/>
          </a:bodyPr>
          <a:lstStyle/>
          <a:p>
            <a:pPr lvl="0"/>
            <a:r>
              <a:rPr lang="ru-RU" sz="2300" b="1" dirty="0" smtClean="0">
                <a:solidFill>
                  <a:srgbClr val="0B5484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2300" b="1" dirty="0" smtClean="0">
                <a:solidFill>
                  <a:srgbClr val="0B5484"/>
                </a:solidFill>
                <a:latin typeface="Times New Roman" pitchFamily="18"/>
                <a:cs typeface="Times New Roman" pitchFamily="18"/>
              </a:rPr>
            </a:br>
            <a:r>
              <a:rPr lang="ru-RU" sz="2300" b="1" dirty="0" smtClean="0">
                <a:solidFill>
                  <a:srgbClr val="0B5484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2300" b="1" dirty="0" smtClean="0">
                <a:solidFill>
                  <a:srgbClr val="0B5484"/>
                </a:solidFill>
                <a:latin typeface="Times New Roman" pitchFamily="18"/>
                <a:cs typeface="Times New Roman" pitchFamily="18"/>
              </a:rPr>
            </a:br>
            <a:r>
              <a:rPr lang="ru-RU" sz="2700" b="1" dirty="0" smtClean="0">
                <a:solidFill>
                  <a:srgbClr val="0B5484"/>
                </a:solidFill>
                <a:latin typeface="+mn-lt"/>
                <a:cs typeface="Times New Roman" pitchFamily="18"/>
              </a:rPr>
              <a:t>«ПРИНЦИПЫ И МЕТОДЫ ОБЕСПЕЧЕНИЯ ЛЕКАРСТВЕННОЙ БЕЗОПАСНОСТИ В ЛЕЧЕБНОМ УЧРЕЖДЕНИИ»</a:t>
            </a:r>
            <a:r>
              <a:rPr lang="ru-RU" sz="2700" b="1" dirty="0">
                <a:solidFill>
                  <a:srgbClr val="0B5484"/>
                </a:solidFill>
                <a:latin typeface="+mn-lt"/>
                <a:cs typeface="Times New Roman" pitchFamily="18"/>
              </a:rPr>
              <a:t/>
            </a:r>
            <a:br>
              <a:rPr lang="ru-RU" sz="2700" b="1" dirty="0">
                <a:solidFill>
                  <a:srgbClr val="0B5484"/>
                </a:solidFill>
                <a:latin typeface="+mn-lt"/>
                <a:cs typeface="Times New Roman" pitchFamily="18"/>
              </a:rPr>
            </a:br>
            <a:r>
              <a:rPr lang="ru-RU" sz="2700" dirty="0">
                <a:solidFill>
                  <a:srgbClr val="0B5484"/>
                </a:solidFill>
                <a:latin typeface="+mn-lt"/>
                <a:cs typeface="Times New Roman" pitchFamily="18"/>
              </a:rPr>
              <a:t/>
            </a:r>
            <a:br>
              <a:rPr lang="ru-RU" sz="2700" dirty="0">
                <a:solidFill>
                  <a:srgbClr val="0B5484"/>
                </a:solidFill>
                <a:latin typeface="+mn-lt"/>
                <a:cs typeface="Times New Roman" pitchFamily="18"/>
              </a:rPr>
            </a:br>
            <a:r>
              <a:rPr lang="ru-RU" sz="1600" dirty="0" smtClean="0">
                <a:solidFill>
                  <a:srgbClr val="0B5484"/>
                </a:solidFill>
                <a:latin typeface="+mn-lt"/>
                <a:cs typeface="Times New Roman" pitchFamily="18"/>
              </a:rPr>
              <a:t>Лектор</a:t>
            </a:r>
            <a:r>
              <a:rPr lang="ru-RU" sz="1600" dirty="0">
                <a:solidFill>
                  <a:srgbClr val="0B5484"/>
                </a:solidFill>
                <a:latin typeface="+mn-lt"/>
                <a:cs typeface="Times New Roman" pitchFamily="18"/>
              </a:rPr>
              <a:t/>
            </a:r>
            <a:br>
              <a:rPr lang="ru-RU" sz="1600" dirty="0">
                <a:solidFill>
                  <a:srgbClr val="0B5484"/>
                </a:solidFill>
                <a:latin typeface="+mn-lt"/>
                <a:cs typeface="Times New Roman" pitchFamily="18"/>
              </a:rPr>
            </a:br>
            <a:r>
              <a:rPr lang="ru-RU" sz="1600" dirty="0">
                <a:solidFill>
                  <a:srgbClr val="0B5484"/>
                </a:solidFill>
                <a:latin typeface="+mn-lt"/>
                <a:cs typeface="Times New Roman" pitchFamily="18"/>
              </a:rPr>
              <a:t>ПРОВИЗОР-ТЕХНОЛОГ</a:t>
            </a:r>
            <a:br>
              <a:rPr lang="ru-RU" sz="1600" dirty="0">
                <a:solidFill>
                  <a:srgbClr val="0B5484"/>
                </a:solidFill>
                <a:latin typeface="+mn-lt"/>
                <a:cs typeface="Times New Roman" pitchFamily="18"/>
              </a:rPr>
            </a:br>
            <a:r>
              <a:rPr lang="ru-RU" sz="1600" dirty="0">
                <a:solidFill>
                  <a:srgbClr val="0B5484"/>
                </a:solidFill>
                <a:latin typeface="+mn-lt"/>
                <a:cs typeface="Times New Roman" pitchFamily="18"/>
              </a:rPr>
              <a:t>САФРОНОВА ОЛЬГА ИЛЬИНИЧНА</a:t>
            </a:r>
            <a:br>
              <a:rPr lang="ru-RU" sz="1600" dirty="0">
                <a:solidFill>
                  <a:srgbClr val="0B5484"/>
                </a:solidFill>
                <a:latin typeface="+mn-lt"/>
                <a:cs typeface="Times New Roman" pitchFamily="18"/>
              </a:rPr>
            </a:br>
            <a:r>
              <a:rPr lang="ru-RU" sz="1600" dirty="0">
                <a:solidFill>
                  <a:srgbClr val="0B5484"/>
                </a:solidFill>
                <a:latin typeface="+mn-lt"/>
                <a:cs typeface="Times New Roman" pitchFamily="18"/>
              </a:rPr>
              <a:t/>
            </a:r>
            <a:br>
              <a:rPr lang="ru-RU" sz="1600" dirty="0">
                <a:solidFill>
                  <a:srgbClr val="0B5484"/>
                </a:solidFill>
                <a:latin typeface="+mn-lt"/>
                <a:cs typeface="Times New Roman" pitchFamily="18"/>
              </a:rPr>
            </a:br>
            <a:r>
              <a:rPr lang="ru-RU" sz="1600" dirty="0">
                <a:solidFill>
                  <a:srgbClr val="0B5484"/>
                </a:solidFill>
                <a:latin typeface="+mn-lt"/>
                <a:cs typeface="Times New Roman" pitchFamily="18"/>
              </a:rPr>
              <a:t/>
            </a:r>
            <a:br>
              <a:rPr lang="ru-RU" sz="1600" dirty="0">
                <a:solidFill>
                  <a:srgbClr val="0B5484"/>
                </a:solidFill>
                <a:latin typeface="+mn-lt"/>
                <a:cs typeface="Times New Roman" pitchFamily="18"/>
              </a:rPr>
            </a:br>
            <a:r>
              <a:rPr lang="ru-RU" sz="1600" dirty="0">
                <a:solidFill>
                  <a:srgbClr val="0B5484"/>
                </a:solidFill>
                <a:latin typeface="+mn-lt"/>
                <a:cs typeface="Times New Roman" pitchFamily="18"/>
              </a:rPr>
              <a:t>САМАРА </a:t>
            </a:r>
            <a:r>
              <a:rPr lang="ru-RU" sz="1600" dirty="0" smtClean="0">
                <a:solidFill>
                  <a:srgbClr val="0B5484"/>
                </a:solidFill>
                <a:latin typeface="+mn-lt"/>
                <a:cs typeface="Times New Roman" pitchFamily="18"/>
              </a:rPr>
              <a:t>2026</a:t>
            </a:r>
            <a:r>
              <a:rPr lang="ru-RU" sz="1600" dirty="0">
                <a:solidFill>
                  <a:srgbClr val="0B5484"/>
                </a:solidFill>
                <a:latin typeface="+mn-lt"/>
                <a:cs typeface="Times New Roman" pitchFamily="18"/>
              </a:rPr>
              <a:t/>
            </a:r>
            <a:br>
              <a:rPr lang="ru-RU" sz="1600" dirty="0">
                <a:solidFill>
                  <a:srgbClr val="0B5484"/>
                </a:solidFill>
                <a:latin typeface="+mn-lt"/>
                <a:cs typeface="Times New Roman" pitchFamily="18"/>
              </a:rPr>
            </a:br>
            <a:r>
              <a:rPr lang="ru-RU" sz="1200" dirty="0">
                <a:solidFill>
                  <a:srgbClr val="107EC6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ru-RU" sz="1200" dirty="0">
                <a:solidFill>
                  <a:srgbClr val="107EC6"/>
                </a:solidFill>
                <a:latin typeface="Times New Roman" pitchFamily="18"/>
                <a:cs typeface="Times New Roman" pitchFamily="18"/>
              </a:rPr>
            </a:br>
            <a:endParaRPr lang="ru-RU" sz="1200" dirty="0">
              <a:solidFill>
                <a:srgbClr val="107EC6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Рисунок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0574" y="246741"/>
            <a:ext cx="4129311" cy="1117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8" y="1323107"/>
            <a:ext cx="4032448" cy="36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55532" y="544287"/>
            <a:ext cx="8559067" cy="725713"/>
          </a:xfrm>
        </p:spPr>
        <p:txBody>
          <a:bodyPr/>
          <a:lstStyle/>
          <a:p>
            <a:pPr algn="ctr"/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Федеральный закон от 12 апреля 2010г.№61-ФЗ «Об обращении лекарственных средств».</a:t>
            </a:r>
            <a:endParaRPr lang="ru-RU" sz="2000" b="1" u="sng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1223888" y="1395115"/>
            <a:ext cx="6799308" cy="4275435"/>
          </a:xfrm>
        </p:spPr>
        <p:txBody>
          <a:bodyPr anchorCtr="0">
            <a:normAutofit/>
          </a:bodyPr>
          <a:lstStyle/>
          <a:p>
            <a:pPr algn="l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Статья 64. Мониторинг эффективности и безопасности лекарственных препаратов.</a:t>
            </a:r>
          </a:p>
          <a:p>
            <a:pPr algn="l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Лекарственные препараты, находящиеся в обращении на территории РФ, подлежат мониторингу безопасности в целях выявления возможных негативных последствий их применения, предупреждения пациентов  и их защиты от применения таких препаратов.</a:t>
            </a:r>
          </a:p>
          <a:p>
            <a:pPr algn="l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Мониторинг безопасности ЛС осуществляется   уполномоченным федеральным органом исполнительной власти на всех этапах их обращения на территории РФ.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89" y="4390573"/>
            <a:ext cx="1275898" cy="1105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367904" y="387003"/>
            <a:ext cx="7579953" cy="86409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rgbClr val="0B5484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1357087" y="1467123"/>
            <a:ext cx="8075713" cy="3468913"/>
          </a:xfrm>
        </p:spPr>
        <p:txBody>
          <a:bodyPr anchorCtr="0">
            <a:noAutofit/>
          </a:bodyPr>
          <a:lstStyle/>
          <a:p>
            <a:pPr marL="179388" indent="-179388" algn="l">
              <a:lnSpc>
                <a:spcPct val="90000"/>
              </a:lnSpc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Медицинская помощь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в лечебном учреждении включает все этапы применения лекарственного препарата:</a:t>
            </a:r>
          </a:p>
          <a:p>
            <a:pPr algn="l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- выбор лекарственного препарата в соответствии с клинической   ситуацией,</a:t>
            </a:r>
          </a:p>
          <a:p>
            <a:pPr algn="l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- назначение ЛП,</a:t>
            </a:r>
          </a:p>
          <a:p>
            <a:pPr algn="l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- введение ЛП,</a:t>
            </a:r>
          </a:p>
          <a:p>
            <a:pPr algn="l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д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окументирование процедур назначения и введения ЛП, </a:t>
            </a:r>
          </a:p>
          <a:p>
            <a:pPr algn="l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- наблюдение за клиническим статусом пациента после введения ЛП,</a:t>
            </a:r>
          </a:p>
          <a:p>
            <a:pPr algn="l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- коррекция дозы и режима введения ЛП,</a:t>
            </a:r>
          </a:p>
          <a:p>
            <a:pPr algn="l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- оценка результата применения ЛП в установленные сроки.</a:t>
            </a:r>
          </a:p>
          <a:p>
            <a:pPr marL="342900" lvl="0" indent="-342900" algn="l">
              <a:lnSpc>
                <a:spcPct val="90000"/>
              </a:lnSpc>
              <a:buFont typeface="Tw Cen MT"/>
              <a:buAutoNum type="arabicPeriod"/>
            </a:pP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89" y="4390573"/>
            <a:ext cx="1275898" cy="11058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223888" y="459011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w Cen MT"/>
                <a:cs typeface="Times New Roman" pitchFamily="18" charset="0"/>
              </a:rPr>
              <a:t>Ключевые методы обеспечения лекарственной безопасности: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Tw Cen MT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439912" y="387003"/>
            <a:ext cx="7848872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Ключевые методы обеспечения лекарственной безопасности: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itchFamily="18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863848" y="1179091"/>
            <a:ext cx="8559067" cy="3456384"/>
          </a:xfrm>
        </p:spPr>
        <p:txBody>
          <a:bodyPr anchorCtr="0">
            <a:norm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Основная цель назначения лекарственного препарата – помочь пациенту справиться с заболеванием или каким-либо его симптомом, обеспечить медикаментозное сопровождение при выполнении диагностических процедур. 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Действие любого лекарственного препарата при его введении должно сопровождаться реакцией организма или отдельных его систем. Эта реакция может иметь запланированный результат или носить характер нежелательной реакции разной степени тяжести - побочный эффект.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89" y="4390573"/>
            <a:ext cx="1275898" cy="1105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793" y="387004"/>
            <a:ext cx="8694539" cy="64807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МОНИТОРИНГ НЕЖЕЛАТЕЛЬНЫХ РЕАКЦИЙ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793" y="1395115"/>
            <a:ext cx="5576655" cy="28083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Сбор информации о клинических событиях от пациента (или их родственников)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Заполнение карты-извещения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Предоставление карты-извещения врачу- клиническому фармакологу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Передаче данных на сайт Росздравнадзора.</a:t>
            </a: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89" y="4390573"/>
            <a:ext cx="1275898" cy="1105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86" y="1251099"/>
            <a:ext cx="2875146" cy="3784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04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35856" y="819150"/>
            <a:ext cx="5898332" cy="4030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Нашей медицинской организацией было отправлено на сайт Росздравнадзора следующее количество извещений:</a:t>
            </a:r>
          </a:p>
          <a:p>
            <a:pPr marL="0" indent="0">
              <a:buNone/>
            </a:pPr>
            <a:endParaRPr lang="ru-RU" sz="24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2023 год -  14</a:t>
            </a:r>
          </a:p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2024 год - 12</a:t>
            </a:r>
          </a:p>
          <a:p>
            <a:pPr algn="just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2025 год -7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776" y="4347443"/>
            <a:ext cx="1280271" cy="11095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2200" y="2187203"/>
            <a:ext cx="4032448" cy="25717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700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935856" y="314995"/>
            <a:ext cx="5616624" cy="4392488"/>
          </a:xfrm>
        </p:spPr>
        <p:txBody>
          <a:bodyPr anchorCtr="0"/>
          <a:lstStyle/>
          <a:p>
            <a:pPr marL="342900" lvl="0" indent="-342900" algn="l">
              <a:lnSpc>
                <a:spcPct val="100000"/>
              </a:lnSpc>
              <a:buFont typeface="Tw Cen MT"/>
              <a:buAutoNum type="arabicPeriod"/>
            </a:pPr>
            <a:endParaRPr lang="ru-RU" sz="800" dirty="0">
              <a:solidFill>
                <a:srgbClr val="0B5484"/>
              </a:solidFill>
              <a:latin typeface="Times New Roman" pitchFamily="18"/>
              <a:cs typeface="Times New Roman" pitchFamily="18"/>
            </a:endParaRPr>
          </a:p>
          <a:p>
            <a:pPr marL="0" indent="0" algn="ctr">
              <a:buNone/>
            </a:pPr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</a:rPr>
              <a:t>ИНФОРМИРОВАНИЕ ПАЦИЕНТА</a:t>
            </a:r>
          </a:p>
          <a:p>
            <a:pPr marL="0" indent="0">
              <a:buNone/>
            </a:pP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sz="1900" b="1" dirty="0" smtClean="0">
                <a:solidFill>
                  <a:schemeClr val="accent5">
                    <a:lumMod val="75000"/>
                  </a:schemeClr>
                </a:solidFill>
              </a:rPr>
              <a:t>В обеспечении лекарственной безопасности  главной ролью медицинских/фармацевтических работников, которые оказывают квалифицированную помощь, является информирование пациента  о   </a:t>
            </a:r>
            <a:r>
              <a:rPr lang="ru-RU" sz="1900" b="1" dirty="0" err="1" smtClean="0">
                <a:solidFill>
                  <a:schemeClr val="accent5">
                    <a:lumMod val="75000"/>
                  </a:schemeClr>
                </a:solidFill>
              </a:rPr>
              <a:t>о</a:t>
            </a:r>
            <a:r>
              <a:rPr lang="ru-RU" sz="1900" b="1" dirty="0" smtClean="0">
                <a:solidFill>
                  <a:schemeClr val="accent5">
                    <a:lumMod val="75000"/>
                  </a:schemeClr>
                </a:solidFill>
              </a:rPr>
              <a:t> правильном применении дозы, режима дозирования, возможных побочных эффектов, взаимодействии с другими препаратами, хранении в домашних условиях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342900" lvl="0" indent="-342900" algn="l">
              <a:lnSpc>
                <a:spcPct val="100000"/>
              </a:lnSpc>
              <a:buFont typeface="Tw Cen MT"/>
              <a:buAutoNum type="arabicPeriod"/>
            </a:pP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768" y="4275435"/>
            <a:ext cx="1275898" cy="11058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Изометрическая аптека и врач, фармацевт и пациент. Женщина-фармацевт  проверяет рецепт и лекарства в аптеке. Концепция здравоохране Иллюстрация  вектора - иллюстрации насчитывающей апостольский, medicament: 15580464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48" y="1323107"/>
            <a:ext cx="3456384" cy="2880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2320" y="301905"/>
            <a:ext cx="4275262" cy="41175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ЛЕКАРСТВЕННАЯ БЕЗОПАСНОСТЬ – ГЛАВНЫЙ АСПЕКТ СОХРАНЕНИЯ ЗДОРОВЬЯ НАШИХ  ПАЦИЕНТОВ. 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0712" y="4419451"/>
            <a:ext cx="1275898" cy="1105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1562113"/>
            <a:ext cx="4015135" cy="2664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08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itchFamily="18"/>
              </a:rPr>
              <a:t>Благодарю за внимание!</a:t>
            </a: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0" y="747713"/>
            <a:ext cx="8569325" cy="4040187"/>
          </a:xfrm>
        </p:spPr>
        <p:txBody>
          <a:bodyPr/>
          <a:lstStyle/>
          <a:p>
            <a:pPr marL="0" lvl="0" indent="0">
              <a:buNone/>
            </a:pPr>
            <a:endParaRPr lang="ru-RU" dirty="0">
              <a:solidFill>
                <a:srgbClr val="132752"/>
              </a:solidFill>
            </a:endParaRPr>
          </a:p>
          <a:p>
            <a:pPr lvl="0"/>
            <a:endParaRPr lang="ru-RU" dirty="0">
              <a:solidFill>
                <a:srgbClr val="132752"/>
              </a:solidFill>
            </a:endParaRPr>
          </a:p>
          <a:p>
            <a:pPr marL="0" lvl="0" indent="0">
              <a:buNone/>
            </a:pPr>
            <a:endParaRPr lang="ru-RU" dirty="0">
              <a:solidFill>
                <a:srgbClr val="13275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48" y="1035075"/>
            <a:ext cx="4752528" cy="4198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 noGrp="1"/>
          </p:cNvSpPr>
          <p:nvPr>
            <p:ph type="title"/>
          </p:nvPr>
        </p:nvSpPr>
        <p:spPr>
          <a:xfrm>
            <a:off x="725713" y="537027"/>
            <a:ext cx="8969834" cy="403497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</a:t>
            </a:r>
            <a:r>
              <a:rPr lang="ru-RU" sz="3200" b="1" i="1" u="sng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Лекарственная безопасность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пациентов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Times New Roman" pitchFamily="18" charset="0"/>
              </a:rPr>
              <a:t>является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важным аспектом медицинской практики, направленной на предотвращение нежелательных эффектов и инцидентов, связанных с использованием лекарственных средств. Она включает в себя как применение медикаментов, так и обеспечение их правильного хранения и использования в медицинских учреждениях.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84728" y="4131419"/>
            <a:ext cx="1203322" cy="1163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 noGrp="1"/>
          </p:cNvSpPr>
          <p:nvPr>
            <p:ph type="title" idx="4294967295"/>
          </p:nvPr>
        </p:nvSpPr>
        <p:spPr>
          <a:xfrm>
            <a:off x="575816" y="963067"/>
            <a:ext cx="4968552" cy="3528393"/>
          </a:xfrm>
        </p:spPr>
        <p:txBody>
          <a:bodyPr anchorCtr="0">
            <a:normAutofit fontScale="90000"/>
          </a:bodyPr>
          <a:lstStyle/>
          <a:p>
            <a:r>
              <a:rPr lang="ru-RU" sz="3100" b="1" i="1" u="sng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Основные принципы   лекарственной безопасности  базируются на:</a:t>
            </a:r>
            <a:br>
              <a:rPr lang="ru-RU" sz="3100" b="1" i="1" u="sng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- </a:t>
            </a: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Обеспечении качества ЛП</a:t>
            </a: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;</a:t>
            </a: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br>
              <a:rPr lang="ru-RU" sz="31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- Избирательном подборе ЛП</a:t>
            </a:r>
            <a:r>
              <a:rPr lang="en-US" sz="31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;</a:t>
            </a: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31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- Мониторинге  нежелательных побочных  реакций.</a:t>
            </a:r>
            <a: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endParaRPr lang="ru-RU" sz="2600" dirty="0">
              <a:solidFill>
                <a:schemeClr val="accent5">
                  <a:lumMod val="75000"/>
                </a:schemeClr>
              </a:solidFill>
              <a:latin typeface="+mn-lt"/>
              <a:cs typeface="Times New Roman" pitchFamily="18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376" b="20376"/>
          <a:stretch>
            <a:fillRect/>
          </a:stretch>
        </p:blipFill>
        <p:spPr>
          <a:xfrm>
            <a:off x="5726671" y="1251099"/>
            <a:ext cx="3913362" cy="3091483"/>
          </a:xfrm>
        </p:spPr>
      </p:pic>
      <p:pic>
        <p:nvPicPr>
          <p:cNvPr id="3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0234" y="4564739"/>
            <a:ext cx="1275898" cy="1105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/>
          </p:nvPr>
        </p:nvSpPr>
        <p:spPr>
          <a:xfrm>
            <a:off x="1079872" y="603027"/>
            <a:ext cx="8415051" cy="8485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Ключевые методы обеспечения лекарственной безопасности: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itchFamily="18"/>
            </a:endParaRPr>
          </a:p>
        </p:txBody>
      </p:sp>
      <p:sp>
        <p:nvSpPr>
          <p:cNvPr id="3" name="Текст 3"/>
          <p:cNvSpPr txBox="1">
            <a:spLocks noGrp="1"/>
          </p:cNvSpPr>
          <p:nvPr>
            <p:ph type="body" idx="1"/>
          </p:nvPr>
        </p:nvSpPr>
        <p:spPr>
          <a:xfrm>
            <a:off x="1357087" y="1539131"/>
            <a:ext cx="5411417" cy="3456384"/>
          </a:xfrm>
        </p:spPr>
        <p:txBody>
          <a:bodyPr anchorCtr="0"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</a:rPr>
              <a:t>контроль закупок и поступления лекарственных препаратов, система «Честный знак»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ЗАКУПКА – согласно ФЗ 44-ФЗ (достоверность данных поставщика, проверка реестра лицензий, наличие удостоверений на ЛП)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ПРИЕМКА – проверка правильности перевозки, контроль по показателям «Описание», «Упаковка», «Маркировка»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МАРКИРОВКА – цифровой код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Data Matrix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lvl="0" indent="-285750" algn="l">
              <a:lnSpc>
                <a:spcPct val="100000"/>
              </a:lnSpc>
            </a:pPr>
            <a:endParaRPr lang="ru-RU" sz="1800" dirty="0">
              <a:solidFill>
                <a:srgbClr val="0B5484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89" y="4390573"/>
            <a:ext cx="1275898" cy="1105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28" y="1539131"/>
            <a:ext cx="2553494" cy="2592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1880" y="1683147"/>
            <a:ext cx="5580434" cy="2592267"/>
          </a:xfrm>
        </p:spPr>
        <p:txBody>
          <a:bodyPr>
            <a:normAutofit fontScale="47500" lnSpcReduction="20000"/>
          </a:bodyPr>
          <a:lstStyle/>
          <a:p>
            <a:pPr marL="285750" indent="-285750" algn="l">
              <a:buFontTx/>
              <a:buChar char="-"/>
            </a:pPr>
            <a:r>
              <a:rPr lang="ru-RU" sz="4200" b="1" u="sng" dirty="0" smtClean="0">
                <a:solidFill>
                  <a:schemeClr val="accent5">
                    <a:lumMod val="75000"/>
                  </a:schemeClr>
                </a:solidFill>
              </a:rPr>
              <a:t>контроль за соблюдением условий хранения лекарственных препаратов – температура, влажность</a:t>
            </a:r>
          </a:p>
          <a:p>
            <a:pPr algn="l"/>
            <a:endParaRPr lang="ru-RU" sz="2000" b="1" u="sng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ru-RU" sz="4200" dirty="0" smtClean="0">
                <a:solidFill>
                  <a:schemeClr val="accent5">
                    <a:lumMod val="75000"/>
                  </a:schemeClr>
                </a:solidFill>
              </a:rPr>
              <a:t>ХРАНЕНИЕ (параметры)</a:t>
            </a:r>
            <a:r>
              <a:rPr lang="en-US" sz="42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ru-RU" sz="4200" dirty="0" smtClean="0">
                <a:solidFill>
                  <a:schemeClr val="accent5">
                    <a:lumMod val="75000"/>
                  </a:schemeClr>
                </a:solidFill>
              </a:rPr>
              <a:t> физико-химические свойства, </a:t>
            </a:r>
            <a:r>
              <a:rPr lang="en-US" sz="4200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sz="4200" dirty="0" smtClean="0">
                <a:solidFill>
                  <a:schemeClr val="accent5">
                    <a:lumMod val="75000"/>
                  </a:schemeClr>
                </a:solidFill>
              </a:rPr>
              <a:t>фармакологическая группа, способ введения ЛП, источник финансирования</a:t>
            </a:r>
            <a:r>
              <a:rPr lang="ru-RU" sz="4200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4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endParaRPr lang="ru-R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ru-RU" sz="3400" dirty="0" smtClean="0">
                <a:solidFill>
                  <a:schemeClr val="accent5">
                    <a:lumMod val="75000"/>
                  </a:schemeClr>
                </a:solidFill>
              </a:rPr>
              <a:t>Хранение </a:t>
            </a:r>
            <a:r>
              <a:rPr lang="ru-RU" sz="3400" dirty="0">
                <a:solidFill>
                  <a:schemeClr val="accent5">
                    <a:lumMod val="75000"/>
                  </a:schemeClr>
                </a:solidFill>
              </a:rPr>
              <a:t>ЛП регламентировано Приказом  от 29.04.2025 №260н «Об утверждении правил хранения лекарственных средств для медицинского применения»</a:t>
            </a:r>
          </a:p>
        </p:txBody>
      </p:sp>
      <p:sp>
        <p:nvSpPr>
          <p:cNvPr id="4" name="Заголовок 2"/>
          <p:cNvSpPr txBox="1">
            <a:spLocks noGrp="1"/>
          </p:cNvSpPr>
          <p:nvPr>
            <p:ph type="ctrTitle"/>
          </p:nvPr>
        </p:nvSpPr>
        <p:spPr>
          <a:xfrm>
            <a:off x="1260078" y="242988"/>
            <a:ext cx="7560469" cy="86409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Ключевые методы обеспечения лекарственной безопасности: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itchFamily="1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89" y="4390573"/>
            <a:ext cx="1275898" cy="1105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513" y="1323107"/>
            <a:ext cx="2740744" cy="3281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83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60078" y="242988"/>
            <a:ext cx="7560469" cy="108011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Ключевые методы обеспечения лекарственной безопасности:</a:t>
            </a:r>
            <a:endParaRPr lang="ru-RU" sz="3200" dirty="0">
              <a:latin typeface="+mn-lt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60079" y="1467123"/>
            <a:ext cx="5148386" cy="2880299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</a:rPr>
              <a:t>учет, движение и распределение лекарственных препаратов по отделениям лечебного учреждения </a:t>
            </a:r>
          </a:p>
          <a:p>
            <a:pPr algn="l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ПРИМЕНЯЕТСЯ ПРОГРАММА 1С, КОТОРАЯ ПОЗВОЛЯЕТ ОТСЛЕЖИВАТЬ ИНФОРМАЦИЮ О ДАТЕ ПОСТУПЛЕНИЯ,  ПОСТАВЩИКЕ, СЕРИЯХ И СРОКАХ ГОДНОСТИ, А ТАК ЖЕ- НАЛИЧИЯ, ДВИЖЕНИЯ И ОСТАТКОВ  ЛП.</a:t>
            </a:r>
            <a:endParaRPr lang="ru-RU" dirty="0"/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89" y="4390573"/>
            <a:ext cx="1275898" cy="1105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80" y="1755155"/>
            <a:ext cx="3152775" cy="20882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186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078" y="170980"/>
            <a:ext cx="7560469" cy="108011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Ключевые методы обеспечения лекарственной безопасности:</a:t>
            </a:r>
            <a:endParaRPr lang="ru-RU" sz="32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079" y="1395115"/>
            <a:ext cx="5220394" cy="2952307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100000"/>
              </a:lnSpc>
              <a:buFontTx/>
              <a:buChar char="-"/>
            </a:pPr>
            <a:r>
              <a:rPr lang="ru-RU" sz="2000" b="1" u="sng" dirty="0" smtClean="0">
                <a:solidFill>
                  <a:schemeClr val="accent5">
                    <a:lumMod val="75000"/>
                  </a:schemeClr>
                </a:solidFill>
              </a:rPr>
              <a:t>проведение фармацевтического контроля ЛП</a:t>
            </a:r>
            <a:r>
              <a:rPr lang="en-US" sz="2000" b="1" u="sng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pPr algn="l">
              <a:lnSpc>
                <a:spcPct val="100000"/>
              </a:lnSpc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Мониторинг сроков годности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Проверка забракованных и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   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фальсифицированных ЛП и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ИМН</a:t>
            </a:r>
          </a:p>
          <a:p>
            <a:pPr algn="l">
              <a:lnSpc>
                <a:spcPct val="100000"/>
              </a:lnSpc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Проведение планового аудита</a:t>
            </a: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776" y="4275435"/>
            <a:ext cx="1275898" cy="1105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2" y="2120895"/>
            <a:ext cx="4545737" cy="24333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99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880" y="242988"/>
            <a:ext cx="8162719" cy="76639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Ключевые методы обеспечения лекарственной безопасности: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9832" y="1009384"/>
            <a:ext cx="7560840" cy="3410067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ru-RU" sz="1600" b="1" u="sng" dirty="0" smtClean="0">
                <a:solidFill>
                  <a:schemeClr val="accent5">
                    <a:lumMod val="75000"/>
                  </a:schemeClr>
                </a:solidFill>
              </a:rPr>
              <a:t>бережная технология (</a:t>
            </a:r>
            <a:r>
              <a:rPr lang="ru-RU" sz="1600" b="1" u="sng" dirty="0" err="1" smtClean="0">
                <a:solidFill>
                  <a:schemeClr val="accent5">
                    <a:lumMod val="75000"/>
                  </a:schemeClr>
                </a:solidFill>
              </a:rPr>
              <a:t>Канбан</a:t>
            </a:r>
            <a:r>
              <a:rPr lang="ru-RU" sz="1600" b="1" u="sng" dirty="0" smtClean="0">
                <a:solidFill>
                  <a:schemeClr val="accent5">
                    <a:lumMod val="75000"/>
                  </a:schemeClr>
                </a:solidFill>
              </a:rPr>
              <a:t>):</a:t>
            </a:r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</a:rPr>
              <a:t>Канбан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» - это инструмент, который представляет собой систему карточек, которая помогает управлять запасами в аптеке и отделениях стационара. </a:t>
            </a:r>
          </a:p>
          <a:p>
            <a:pPr algn="l"/>
            <a:endParaRPr lang="ru-RU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 Карточки:                                                                                  Управление запасами:</a:t>
            </a:r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-Каждый препарат имеет карточку                                             -Рассчитываются максимальный </a:t>
            </a:r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 (на которой указано МНН и торговое                                         и минимальный запасы для                                           </a:t>
            </a:r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наименование препарата, форма выпуска,                              каждого препарата исходя из </a:t>
            </a:r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дозировка, минимальный запас, количество                          годовой заявки отделения, </a:t>
            </a:r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для заказа).                                                                                          и потребности на 10 дней.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7653654">
            <a:off x="2463367" y="2159862"/>
            <a:ext cx="360040" cy="216024"/>
          </a:xfrm>
          <a:prstGeom prst="rightArrow">
            <a:avLst>
              <a:gd name="adj1" fmla="val 2918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3172956">
            <a:off x="5774083" y="2172980"/>
            <a:ext cx="362122" cy="214424"/>
          </a:xfrm>
          <a:prstGeom prst="rightArrow">
            <a:avLst>
              <a:gd name="adj1" fmla="val 2918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83" y="4491459"/>
            <a:ext cx="1275898" cy="1105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73" y="1603713"/>
            <a:ext cx="1685925" cy="2221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872" y="531018"/>
            <a:ext cx="8245224" cy="8640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Преимущества технологии (</a:t>
            </a:r>
            <a:r>
              <a:rPr lang="ru-RU" sz="3200" b="1" u="sng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Канбан</a:t>
            </a:r>
            <a:r>
              <a:rPr lang="ru-RU" sz="3200" b="1" u="sng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):</a:t>
            </a:r>
            <a:br>
              <a:rPr lang="ru-RU" sz="3200" b="1" u="sng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endParaRPr lang="ru-RU" b="1" u="sng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9872" y="1351189"/>
            <a:ext cx="4968552" cy="2952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- наличие лекарственных препаратов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 - сокращение времени формирования заявок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 - отсутствие избыточных запасов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 - обеспечение нужного количества медикаментов  при  равномерной нагрузке на персонал.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89" y="4390573"/>
            <a:ext cx="1275898" cy="1105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066" y="1351901"/>
            <a:ext cx="3888433" cy="33267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1518</TotalTime>
  <Words>687</Words>
  <Application>Microsoft Office PowerPoint</Application>
  <PresentationFormat>Произвольный</PresentationFormat>
  <Paragraphs>75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«ПРИНЦИПЫ И МЕТОДЫ ОБЕСПЕЧЕНИЯ ЛЕКАРСТВЕННОЙ БЕЗОПАСНОСТИ В ЛЕЧЕБНОМ УЧРЕЖДЕНИИ»  Лектор ПРОВИЗОР-ТЕХНОЛОГ САФРОНОВА ОЛЬГА ИЛЬИНИЧНА   САМАРА 2026  </vt:lpstr>
      <vt:lpstr> Лекарственная безопасность пациентов является важным аспектом медицинской практики, направленной на предотвращение нежелательных эффектов и инцидентов, связанных с использованием лекарственных средств. Она включает в себя как применение медикаментов, так и обеспечение их правильного хранения и использования в медицинских учреждениях.</vt:lpstr>
      <vt:lpstr>Основные принципы   лекарственной безопасности  базируются на:  - Обеспечении качества ЛП;  - Избирательном подборе ЛП; - Мониторинге  нежелательных побочных  реакций. </vt:lpstr>
      <vt:lpstr>Ключевые методы обеспечения лекарственной безопасности:</vt:lpstr>
      <vt:lpstr>Ключевые методы обеспечения лекарственной безопасности:</vt:lpstr>
      <vt:lpstr>Ключевые методы обеспечения лекарственной безопасности:</vt:lpstr>
      <vt:lpstr>Ключевые методы обеспечения лекарственной безопасности:</vt:lpstr>
      <vt:lpstr>Ключевые методы обеспечения лекарственной безопасности:</vt:lpstr>
      <vt:lpstr>Преимущества технологии (Канбан): </vt:lpstr>
      <vt:lpstr>Федеральный закон от 12 апреля 2010г.№61-ФЗ «Об обращении лекарственных средств».</vt:lpstr>
      <vt:lpstr>   </vt:lpstr>
      <vt:lpstr>       Ключевые методы обеспечения лекарственной безопасности: </vt:lpstr>
      <vt:lpstr>МОНИТОРИНГ НЕЖЕЛАТЕЛЬНЫХ РЕАКЦИЙ</vt:lpstr>
      <vt:lpstr>Слайд 14</vt:lpstr>
      <vt:lpstr>Слайд 15</vt:lpstr>
      <vt:lpstr>ЛЕКАРСТВЕННАЯ БЕЗОПАСНОСТЬ – ГЛАВНЫЙ АСПЕКТ СОХРАНЕНИЯ ЗДОРОВЬЯ НАШИХ  ПАЦИЕНТОВ. 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</dc:title>
  <dc:creator>Zver</dc:creator>
  <cp:lastModifiedBy>user</cp:lastModifiedBy>
  <cp:revision>121</cp:revision>
  <dcterms:created xsi:type="dcterms:W3CDTF">2017-10-20T23:41:18Z</dcterms:created>
  <dcterms:modified xsi:type="dcterms:W3CDTF">2026-03-10T11:54:19Z</dcterms:modified>
</cp:coreProperties>
</file>