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313" r:id="rId3"/>
    <p:sldId id="296" r:id="rId4"/>
    <p:sldId id="379" r:id="rId5"/>
    <p:sldId id="377" r:id="rId6"/>
    <p:sldId id="380" r:id="rId7"/>
    <p:sldId id="381" r:id="rId8"/>
    <p:sldId id="382" r:id="rId9"/>
    <p:sldId id="383" r:id="rId10"/>
    <p:sldId id="384" r:id="rId11"/>
    <p:sldId id="386" r:id="rId12"/>
    <p:sldId id="385" r:id="rId13"/>
    <p:sldId id="387" r:id="rId14"/>
    <p:sldId id="388" r:id="rId15"/>
    <p:sldId id="389" r:id="rId16"/>
    <p:sldId id="390" r:id="rId17"/>
    <p:sldId id="391" r:id="rId18"/>
    <p:sldId id="392" r:id="rId19"/>
    <p:sldId id="393" r:id="rId20"/>
  </p:sldIdLst>
  <p:sldSz cx="12192000" cy="6858000"/>
  <p:notesSz cx="6797675" cy="9926638"/>
  <p:embeddedFontLs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Montserrat" charset="-52"/>
      <p:regular r:id="rId26"/>
      <p:bold r:id="rId27"/>
      <p:italic r:id="rId28"/>
      <p:boldItalic r:id="rId29"/>
    </p:embeddedFont>
    <p:embeddedFont>
      <p:font typeface="Calibri Light" pitchFamily="34" charset="0"/>
      <p:regular r:id="rId30"/>
      <p:italic r:id="rId3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EBAC5694-105A-48CA-A92D-0047E2BCAAD0}">
          <p14:sldIdLst>
            <p14:sldId id="256"/>
          </p14:sldIdLst>
        </p14:section>
        <p14:section name="Раздел без заголовка" id="{20EC1336-0BF3-470A-85B1-A2DD6659A33C}">
          <p14:sldIdLst>
            <p14:sldId id="313"/>
            <p14:sldId id="296"/>
            <p14:sldId id="379"/>
            <p14:sldId id="377"/>
            <p14:sldId id="380"/>
            <p14:sldId id="381"/>
            <p14:sldId id="382"/>
            <p14:sldId id="383"/>
            <p14:sldId id="384"/>
            <p14:sldId id="386"/>
            <p14:sldId id="385"/>
            <p14:sldId id="387"/>
            <p14:sldId id="388"/>
            <p14:sldId id="389"/>
            <p14:sldId id="390"/>
            <p14:sldId id="391"/>
            <p14:sldId id="392"/>
            <p14:sldId id="393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CC00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60" autoAdjust="0"/>
    <p:restoredTop sz="89606" autoAdjust="0"/>
  </p:normalViewPr>
  <p:slideViewPr>
    <p:cSldViewPr snapToGrid="0" showGuides="1">
      <p:cViewPr>
        <p:scale>
          <a:sx n="63" d="100"/>
          <a:sy n="63" d="100"/>
        </p:scale>
        <p:origin x="-72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18" y="65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-1632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4D8108-FBBB-4A49-A3BF-1211C0A24C96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52A823B-1FB8-4D10-9B00-EAAC874953CF}">
      <dgm:prSet phldrT="[Текст]"/>
      <dgm:spPr/>
      <dgm:t>
        <a:bodyPr/>
        <a:lstStyle/>
        <a:p>
          <a:r>
            <a:rPr lang="ru-RU" dirty="0" smtClean="0"/>
            <a:t>Федеральные дополнения</a:t>
          </a:r>
          <a:endParaRPr lang="ru-RU" dirty="0"/>
        </a:p>
      </dgm:t>
    </dgm:pt>
    <dgm:pt modelId="{9A185D56-B928-4BBF-BAFB-C09CD27E5F2E}" type="parTrans" cxnId="{ABCE839B-C9C8-4FA0-924B-3F965A03D62C}">
      <dgm:prSet/>
      <dgm:spPr/>
      <dgm:t>
        <a:bodyPr/>
        <a:lstStyle/>
        <a:p>
          <a:endParaRPr lang="ru-RU"/>
        </a:p>
      </dgm:t>
    </dgm:pt>
    <dgm:pt modelId="{8118BB6E-FDF0-41F5-8E73-D83DAC3669F5}" type="sibTrans" cxnId="{ABCE839B-C9C8-4FA0-924B-3F965A03D62C}">
      <dgm:prSet/>
      <dgm:spPr/>
      <dgm:t>
        <a:bodyPr/>
        <a:lstStyle/>
        <a:p>
          <a:endParaRPr lang="ru-RU"/>
        </a:p>
      </dgm:t>
    </dgm:pt>
    <dgm:pt modelId="{FF6A78FA-0A70-4E8B-B219-879344AAB258}">
      <dgm:prSet phldrT="[Текст]" custT="1"/>
      <dgm:spPr/>
      <dgm:t>
        <a:bodyPr/>
        <a:lstStyle/>
        <a:p>
          <a:r>
            <a:rPr lang="ru-RU" sz="1600" dirty="0" smtClean="0"/>
            <a:t>Приказы Минздрава РФ по профилям оказания ВМП</a:t>
          </a:r>
          <a:endParaRPr lang="ru-RU" sz="1600" dirty="0"/>
        </a:p>
      </dgm:t>
    </dgm:pt>
    <dgm:pt modelId="{D07C5AF0-11B5-4EA8-81EC-545CEF0C76F7}" type="parTrans" cxnId="{7ECE08DF-57FD-449E-AE4E-6F9C3ACF4959}">
      <dgm:prSet/>
      <dgm:spPr/>
      <dgm:t>
        <a:bodyPr/>
        <a:lstStyle/>
        <a:p>
          <a:endParaRPr lang="ru-RU"/>
        </a:p>
      </dgm:t>
    </dgm:pt>
    <dgm:pt modelId="{77254B6F-307A-413F-964A-3DF007A8CCC6}" type="sibTrans" cxnId="{7ECE08DF-57FD-449E-AE4E-6F9C3ACF4959}">
      <dgm:prSet/>
      <dgm:spPr/>
      <dgm:t>
        <a:bodyPr/>
        <a:lstStyle/>
        <a:p>
          <a:endParaRPr lang="ru-RU"/>
        </a:p>
      </dgm:t>
    </dgm:pt>
    <dgm:pt modelId="{68145AAB-4319-4615-9730-C5DA149A37A3}">
      <dgm:prSet phldrT="[Текст]" custT="1"/>
      <dgm:spPr/>
      <dgm:t>
        <a:bodyPr/>
        <a:lstStyle/>
        <a:p>
          <a:r>
            <a:rPr lang="ru-RU" sz="1600" dirty="0" smtClean="0"/>
            <a:t>Клинические рекомендации</a:t>
          </a:r>
          <a:endParaRPr lang="ru-RU" sz="1600" dirty="0"/>
        </a:p>
      </dgm:t>
    </dgm:pt>
    <dgm:pt modelId="{80F7DB85-FDAE-48A0-8CC2-09F4E2B35DEF}" type="parTrans" cxnId="{3D8DEE1A-CDA3-4E50-8BF0-5270E72C3482}">
      <dgm:prSet/>
      <dgm:spPr/>
      <dgm:t>
        <a:bodyPr/>
        <a:lstStyle/>
        <a:p>
          <a:endParaRPr lang="ru-RU"/>
        </a:p>
      </dgm:t>
    </dgm:pt>
    <dgm:pt modelId="{65DC5EB9-CEC6-4F80-9D45-68E696BAFDCD}" type="sibTrans" cxnId="{3D8DEE1A-CDA3-4E50-8BF0-5270E72C3482}">
      <dgm:prSet/>
      <dgm:spPr/>
      <dgm:t>
        <a:bodyPr/>
        <a:lstStyle/>
        <a:p>
          <a:endParaRPr lang="ru-RU"/>
        </a:p>
      </dgm:t>
    </dgm:pt>
    <dgm:pt modelId="{311ECC9E-D9D5-401E-A161-0C13A68788E6}">
      <dgm:prSet phldrT="[Текст]" custT="1"/>
      <dgm:spPr/>
      <dgm:t>
        <a:bodyPr/>
        <a:lstStyle/>
        <a:p>
          <a:r>
            <a:rPr lang="ru-RU" sz="1600" dirty="0" smtClean="0"/>
            <a:t>Критерии оценки качества(Приказ 203н</a:t>
          </a:r>
          <a:r>
            <a:rPr lang="ru-RU" sz="2700" dirty="0" smtClean="0"/>
            <a:t>)</a:t>
          </a:r>
          <a:endParaRPr lang="ru-RU" sz="2700" dirty="0"/>
        </a:p>
      </dgm:t>
    </dgm:pt>
    <dgm:pt modelId="{4618DD8C-8C76-457D-BAEE-17539ADC1FAA}" type="parTrans" cxnId="{7D24690F-F535-48ED-8F32-091C1EC6B4CD}">
      <dgm:prSet/>
      <dgm:spPr/>
      <dgm:t>
        <a:bodyPr/>
        <a:lstStyle/>
        <a:p>
          <a:endParaRPr lang="ru-RU"/>
        </a:p>
      </dgm:t>
    </dgm:pt>
    <dgm:pt modelId="{88DFB142-71FF-4D64-BA28-071579CBA661}" type="sibTrans" cxnId="{7D24690F-F535-48ED-8F32-091C1EC6B4CD}">
      <dgm:prSet/>
      <dgm:spPr/>
      <dgm:t>
        <a:bodyPr/>
        <a:lstStyle/>
        <a:p>
          <a:endParaRPr lang="ru-RU"/>
        </a:p>
      </dgm:t>
    </dgm:pt>
    <dgm:pt modelId="{DA1A90BD-AF78-4769-9931-8EAD36DCA9F7}">
      <dgm:prSet phldrT="[Текст]"/>
      <dgm:spPr/>
    </dgm:pt>
    <dgm:pt modelId="{C89257BE-E716-4A2F-8B32-8C4EC95944AB}" type="parTrans" cxnId="{79A519EF-BA5C-44F7-9982-5794DAF5DB3D}">
      <dgm:prSet/>
      <dgm:spPr/>
      <dgm:t>
        <a:bodyPr/>
        <a:lstStyle/>
        <a:p>
          <a:endParaRPr lang="ru-RU"/>
        </a:p>
      </dgm:t>
    </dgm:pt>
    <dgm:pt modelId="{1793AA80-41EC-4077-AF94-71E258B586EC}" type="sibTrans" cxnId="{79A519EF-BA5C-44F7-9982-5794DAF5DB3D}">
      <dgm:prSet/>
      <dgm:spPr/>
      <dgm:t>
        <a:bodyPr/>
        <a:lstStyle/>
        <a:p>
          <a:endParaRPr lang="ru-RU"/>
        </a:p>
      </dgm:t>
    </dgm:pt>
    <dgm:pt modelId="{347CF156-5DC1-45A7-AAD4-BD61700C1D1E}">
      <dgm:prSet phldrT="[Текст]" custT="1"/>
      <dgm:spPr/>
      <dgm:t>
        <a:bodyPr/>
        <a:lstStyle/>
        <a:p>
          <a:r>
            <a:rPr lang="ru-RU" sz="1600" dirty="0" smtClean="0"/>
            <a:t>Требования к электронному документообороту(ЕГИСЗ</a:t>
          </a:r>
          <a:r>
            <a:rPr lang="ru-RU" sz="2600" dirty="0" smtClean="0"/>
            <a:t>)</a:t>
          </a:r>
          <a:endParaRPr lang="ru-RU" sz="2600" dirty="0"/>
        </a:p>
      </dgm:t>
    </dgm:pt>
    <dgm:pt modelId="{D50C64A2-DE56-42C4-847B-9C611341BAD4}" type="parTrans" cxnId="{5095FE62-7009-4232-93C3-2C4118DD925C}">
      <dgm:prSet/>
      <dgm:spPr/>
      <dgm:t>
        <a:bodyPr/>
        <a:lstStyle/>
        <a:p>
          <a:endParaRPr lang="ru-RU"/>
        </a:p>
      </dgm:t>
    </dgm:pt>
    <dgm:pt modelId="{228D5627-E3CF-4692-83C9-DA06206EFB45}" type="sibTrans" cxnId="{5095FE62-7009-4232-93C3-2C4118DD925C}">
      <dgm:prSet/>
      <dgm:spPr/>
      <dgm:t>
        <a:bodyPr/>
        <a:lstStyle/>
        <a:p>
          <a:endParaRPr lang="ru-RU"/>
        </a:p>
      </dgm:t>
    </dgm:pt>
    <dgm:pt modelId="{A8743849-E3F1-4CED-BD47-C482C086C700}" type="pres">
      <dgm:prSet presAssocID="{3D4D8108-FBBB-4A49-A3BF-1211C0A24C96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1CC3286-A914-41E6-BBC5-CD1972200086}" type="pres">
      <dgm:prSet presAssocID="{3D4D8108-FBBB-4A49-A3BF-1211C0A24C96}" presName="matrix" presStyleCnt="0"/>
      <dgm:spPr/>
    </dgm:pt>
    <dgm:pt modelId="{44641E0E-E0D1-4B40-99AA-4731D8827F1C}" type="pres">
      <dgm:prSet presAssocID="{3D4D8108-FBBB-4A49-A3BF-1211C0A24C96}" presName="tile1" presStyleLbl="node1" presStyleIdx="0" presStyleCnt="4" custLinFactNeighborX="-1174" custLinFactNeighborY="-3718"/>
      <dgm:spPr/>
      <dgm:t>
        <a:bodyPr/>
        <a:lstStyle/>
        <a:p>
          <a:endParaRPr lang="ru-RU"/>
        </a:p>
      </dgm:t>
    </dgm:pt>
    <dgm:pt modelId="{5CA58367-D198-4466-B2EC-C5BF943E737A}" type="pres">
      <dgm:prSet presAssocID="{3D4D8108-FBBB-4A49-A3BF-1211C0A24C96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852EEE-B406-47D0-9E13-503C8181187F}" type="pres">
      <dgm:prSet presAssocID="{3D4D8108-FBBB-4A49-A3BF-1211C0A24C96}" presName="tile2" presStyleLbl="node1" presStyleIdx="1" presStyleCnt="4"/>
      <dgm:spPr/>
    </dgm:pt>
    <dgm:pt modelId="{0109FBD1-671F-4261-8D0C-5EC5003DBB82}" type="pres">
      <dgm:prSet presAssocID="{3D4D8108-FBBB-4A49-A3BF-1211C0A24C96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6375285-DA60-4EF1-967F-B1F7E5156696}" type="pres">
      <dgm:prSet presAssocID="{3D4D8108-FBBB-4A49-A3BF-1211C0A24C96}" presName="tile3" presStyleLbl="node1" presStyleIdx="2" presStyleCnt="4"/>
      <dgm:spPr/>
      <dgm:t>
        <a:bodyPr/>
        <a:lstStyle/>
        <a:p>
          <a:endParaRPr lang="ru-RU"/>
        </a:p>
      </dgm:t>
    </dgm:pt>
    <dgm:pt modelId="{6CBC8138-6F19-43E7-9BC3-33756C9B9120}" type="pres">
      <dgm:prSet presAssocID="{3D4D8108-FBBB-4A49-A3BF-1211C0A24C96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226178-74B9-4156-96A3-1C466EE8DD51}" type="pres">
      <dgm:prSet presAssocID="{3D4D8108-FBBB-4A49-A3BF-1211C0A24C96}" presName="tile4" presStyleLbl="node1" presStyleIdx="3" presStyleCnt="4" custLinFactNeighborX="-1174" custLinFactNeighborY="-731"/>
      <dgm:spPr/>
    </dgm:pt>
    <dgm:pt modelId="{256C705E-8688-4EDF-8645-965C049F8D83}" type="pres">
      <dgm:prSet presAssocID="{3D4D8108-FBBB-4A49-A3BF-1211C0A24C96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8F981954-2893-4C5F-83FC-83D11DD99F26}" type="pres">
      <dgm:prSet presAssocID="{3D4D8108-FBBB-4A49-A3BF-1211C0A24C96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E820988C-BF08-4725-BBF7-7A0F271F8B12}" type="presOf" srcId="{311ECC9E-D9D5-401E-A161-0C13A68788E6}" destId="{4B226178-74B9-4156-96A3-1C466EE8DD51}" srcOrd="0" destOrd="0" presId="urn:microsoft.com/office/officeart/2005/8/layout/matrix1"/>
    <dgm:cxn modelId="{94A65EC0-8152-4663-BC16-85B50C052B20}" type="presOf" srcId="{D52A823B-1FB8-4D10-9B00-EAAC874953CF}" destId="{8F981954-2893-4C5F-83FC-83D11DD99F26}" srcOrd="0" destOrd="0" presId="urn:microsoft.com/office/officeart/2005/8/layout/matrix1"/>
    <dgm:cxn modelId="{227D38BF-3C5D-41A4-9494-92DCA6500066}" type="presOf" srcId="{68145AAB-4319-4615-9730-C5DA149A37A3}" destId="{0109FBD1-671F-4261-8D0C-5EC5003DBB82}" srcOrd="1" destOrd="0" presId="urn:microsoft.com/office/officeart/2005/8/layout/matrix1"/>
    <dgm:cxn modelId="{D4333997-70CE-46A6-A104-E9BE4E6F300E}" type="presOf" srcId="{347CF156-5DC1-45A7-AAD4-BD61700C1D1E}" destId="{6CBC8138-6F19-43E7-9BC3-33756C9B9120}" srcOrd="1" destOrd="0" presId="urn:microsoft.com/office/officeart/2005/8/layout/matrix1"/>
    <dgm:cxn modelId="{79A519EF-BA5C-44F7-9982-5794DAF5DB3D}" srcId="{D52A823B-1FB8-4D10-9B00-EAAC874953CF}" destId="{DA1A90BD-AF78-4769-9931-8EAD36DCA9F7}" srcOrd="4" destOrd="0" parTransId="{C89257BE-E716-4A2F-8B32-8C4EC95944AB}" sibTransId="{1793AA80-41EC-4077-AF94-71E258B586EC}"/>
    <dgm:cxn modelId="{3D8DEE1A-CDA3-4E50-8BF0-5270E72C3482}" srcId="{D52A823B-1FB8-4D10-9B00-EAAC874953CF}" destId="{68145AAB-4319-4615-9730-C5DA149A37A3}" srcOrd="1" destOrd="0" parTransId="{80F7DB85-FDAE-48A0-8CC2-09F4E2B35DEF}" sibTransId="{65DC5EB9-CEC6-4F80-9D45-68E696BAFDCD}"/>
    <dgm:cxn modelId="{46926C77-1B08-443C-A2D2-DE571F99D445}" type="presOf" srcId="{FF6A78FA-0A70-4E8B-B219-879344AAB258}" destId="{5CA58367-D198-4466-B2EC-C5BF943E737A}" srcOrd="1" destOrd="0" presId="urn:microsoft.com/office/officeart/2005/8/layout/matrix1"/>
    <dgm:cxn modelId="{5095FE62-7009-4232-93C3-2C4118DD925C}" srcId="{D52A823B-1FB8-4D10-9B00-EAAC874953CF}" destId="{347CF156-5DC1-45A7-AAD4-BD61700C1D1E}" srcOrd="2" destOrd="0" parTransId="{D50C64A2-DE56-42C4-847B-9C611341BAD4}" sibTransId="{228D5627-E3CF-4692-83C9-DA06206EFB45}"/>
    <dgm:cxn modelId="{B12ACA51-2815-4985-B99B-361BDB9F344A}" type="presOf" srcId="{3D4D8108-FBBB-4A49-A3BF-1211C0A24C96}" destId="{A8743849-E3F1-4CED-BD47-C482C086C700}" srcOrd="0" destOrd="0" presId="urn:microsoft.com/office/officeart/2005/8/layout/matrix1"/>
    <dgm:cxn modelId="{7ECE08DF-57FD-449E-AE4E-6F9C3ACF4959}" srcId="{D52A823B-1FB8-4D10-9B00-EAAC874953CF}" destId="{FF6A78FA-0A70-4E8B-B219-879344AAB258}" srcOrd="0" destOrd="0" parTransId="{D07C5AF0-11B5-4EA8-81EC-545CEF0C76F7}" sibTransId="{77254B6F-307A-413F-964A-3DF007A8CCC6}"/>
    <dgm:cxn modelId="{2DA39F06-5E68-42D1-A65B-9814A22E607A}" type="presOf" srcId="{347CF156-5DC1-45A7-AAD4-BD61700C1D1E}" destId="{B6375285-DA60-4EF1-967F-B1F7E5156696}" srcOrd="0" destOrd="0" presId="urn:microsoft.com/office/officeart/2005/8/layout/matrix1"/>
    <dgm:cxn modelId="{7D24690F-F535-48ED-8F32-091C1EC6B4CD}" srcId="{D52A823B-1FB8-4D10-9B00-EAAC874953CF}" destId="{311ECC9E-D9D5-401E-A161-0C13A68788E6}" srcOrd="3" destOrd="0" parTransId="{4618DD8C-8C76-457D-BAEE-17539ADC1FAA}" sibTransId="{88DFB142-71FF-4D64-BA28-071579CBA661}"/>
    <dgm:cxn modelId="{6624BC53-3B81-4979-A754-E98C74F8EBE2}" type="presOf" srcId="{68145AAB-4319-4615-9730-C5DA149A37A3}" destId="{43852EEE-B406-47D0-9E13-503C8181187F}" srcOrd="0" destOrd="0" presId="urn:microsoft.com/office/officeart/2005/8/layout/matrix1"/>
    <dgm:cxn modelId="{4C82C24B-9C53-4155-934F-EDC6997D9C89}" type="presOf" srcId="{311ECC9E-D9D5-401E-A161-0C13A68788E6}" destId="{256C705E-8688-4EDF-8645-965C049F8D83}" srcOrd="1" destOrd="0" presId="urn:microsoft.com/office/officeart/2005/8/layout/matrix1"/>
    <dgm:cxn modelId="{BC32DA33-D257-434D-8FF4-3B9F42A5AE23}" type="presOf" srcId="{FF6A78FA-0A70-4E8B-B219-879344AAB258}" destId="{44641E0E-E0D1-4B40-99AA-4731D8827F1C}" srcOrd="0" destOrd="0" presId="urn:microsoft.com/office/officeart/2005/8/layout/matrix1"/>
    <dgm:cxn modelId="{ABCE839B-C9C8-4FA0-924B-3F965A03D62C}" srcId="{3D4D8108-FBBB-4A49-A3BF-1211C0A24C96}" destId="{D52A823B-1FB8-4D10-9B00-EAAC874953CF}" srcOrd="0" destOrd="0" parTransId="{9A185D56-B928-4BBF-BAFB-C09CD27E5F2E}" sibTransId="{8118BB6E-FDF0-41F5-8E73-D83DAC3669F5}"/>
    <dgm:cxn modelId="{BB7F5181-662C-41CE-ACE1-AE348A133856}" type="presParOf" srcId="{A8743849-E3F1-4CED-BD47-C482C086C700}" destId="{A1CC3286-A914-41E6-BBC5-CD1972200086}" srcOrd="0" destOrd="0" presId="urn:microsoft.com/office/officeart/2005/8/layout/matrix1"/>
    <dgm:cxn modelId="{78373112-4DE9-44DA-862F-C23E31835B8D}" type="presParOf" srcId="{A1CC3286-A914-41E6-BBC5-CD1972200086}" destId="{44641E0E-E0D1-4B40-99AA-4731D8827F1C}" srcOrd="0" destOrd="0" presId="urn:microsoft.com/office/officeart/2005/8/layout/matrix1"/>
    <dgm:cxn modelId="{E2200F2A-C415-48A0-A2A3-0557012BC9E7}" type="presParOf" srcId="{A1CC3286-A914-41E6-BBC5-CD1972200086}" destId="{5CA58367-D198-4466-B2EC-C5BF943E737A}" srcOrd="1" destOrd="0" presId="urn:microsoft.com/office/officeart/2005/8/layout/matrix1"/>
    <dgm:cxn modelId="{CAEE8134-5D9E-41B5-BC6B-8001FB24F73F}" type="presParOf" srcId="{A1CC3286-A914-41E6-BBC5-CD1972200086}" destId="{43852EEE-B406-47D0-9E13-503C8181187F}" srcOrd="2" destOrd="0" presId="urn:microsoft.com/office/officeart/2005/8/layout/matrix1"/>
    <dgm:cxn modelId="{E2AB313D-246F-4FAB-A25C-157CEDD5DF47}" type="presParOf" srcId="{A1CC3286-A914-41E6-BBC5-CD1972200086}" destId="{0109FBD1-671F-4261-8D0C-5EC5003DBB82}" srcOrd="3" destOrd="0" presId="urn:microsoft.com/office/officeart/2005/8/layout/matrix1"/>
    <dgm:cxn modelId="{3602A016-C720-4E24-9C4D-C5A515BB8E41}" type="presParOf" srcId="{A1CC3286-A914-41E6-BBC5-CD1972200086}" destId="{B6375285-DA60-4EF1-967F-B1F7E5156696}" srcOrd="4" destOrd="0" presId="urn:microsoft.com/office/officeart/2005/8/layout/matrix1"/>
    <dgm:cxn modelId="{FABF30A7-BFE2-4845-81BB-9C5DBF6B4879}" type="presParOf" srcId="{A1CC3286-A914-41E6-BBC5-CD1972200086}" destId="{6CBC8138-6F19-43E7-9BC3-33756C9B9120}" srcOrd="5" destOrd="0" presId="urn:microsoft.com/office/officeart/2005/8/layout/matrix1"/>
    <dgm:cxn modelId="{D7FB26F6-9E09-4975-AE0B-83D9D616E3D2}" type="presParOf" srcId="{A1CC3286-A914-41E6-BBC5-CD1972200086}" destId="{4B226178-74B9-4156-96A3-1C466EE8DD51}" srcOrd="6" destOrd="0" presId="urn:microsoft.com/office/officeart/2005/8/layout/matrix1"/>
    <dgm:cxn modelId="{B3B4925A-3A72-4EEB-9170-D71F6BBC7A0F}" type="presParOf" srcId="{A1CC3286-A914-41E6-BBC5-CD1972200086}" destId="{256C705E-8688-4EDF-8645-965C049F8D83}" srcOrd="7" destOrd="0" presId="urn:microsoft.com/office/officeart/2005/8/layout/matrix1"/>
    <dgm:cxn modelId="{471CF4E3-EA39-4D99-AC7D-57023ADF8564}" type="presParOf" srcId="{A8743849-E3F1-4CED-BD47-C482C086C700}" destId="{8F981954-2893-4C5F-83FC-83D11DD99F26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075C46C-9828-4E50-B85C-14C9EF66614D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11210A4-F329-47D4-BC33-64D5DC3ECAC3}">
      <dgm:prSet phldrT="[Текст]"/>
      <dgm:spPr/>
      <dgm:t>
        <a:bodyPr/>
        <a:lstStyle/>
        <a:p>
          <a:r>
            <a:rPr lang="ru-RU" dirty="0" smtClean="0"/>
            <a:t>Законность и соблюдение порядков</a:t>
          </a:r>
          <a:endParaRPr lang="ru-RU" dirty="0"/>
        </a:p>
      </dgm:t>
    </dgm:pt>
    <dgm:pt modelId="{690E7C78-A45D-42C8-B995-D8105A6CD187}" type="parTrans" cxnId="{9C787DC0-3DEE-47EA-8919-FD3F4CC0157A}">
      <dgm:prSet/>
      <dgm:spPr/>
      <dgm:t>
        <a:bodyPr/>
        <a:lstStyle/>
        <a:p>
          <a:endParaRPr lang="ru-RU"/>
        </a:p>
      </dgm:t>
    </dgm:pt>
    <dgm:pt modelId="{C4F34F17-060D-4565-9105-C96219D9CCF0}" type="sibTrans" cxnId="{9C787DC0-3DEE-47EA-8919-FD3F4CC0157A}">
      <dgm:prSet/>
      <dgm:spPr/>
      <dgm:t>
        <a:bodyPr/>
        <a:lstStyle/>
        <a:p>
          <a:endParaRPr lang="ru-RU"/>
        </a:p>
      </dgm:t>
    </dgm:pt>
    <dgm:pt modelId="{657003D0-508C-4818-9EDF-152533727A75}">
      <dgm:prSet phldrT="[Текст]"/>
      <dgm:spPr/>
      <dgm:t>
        <a:bodyPr/>
        <a:lstStyle/>
        <a:p>
          <a:r>
            <a:rPr lang="ru-RU" dirty="0" err="1" smtClean="0"/>
            <a:t>Пациентоориентированность</a:t>
          </a:r>
          <a:r>
            <a:rPr lang="ru-RU" dirty="0" smtClean="0"/>
            <a:t> и безопасность</a:t>
          </a:r>
          <a:endParaRPr lang="ru-RU" dirty="0"/>
        </a:p>
      </dgm:t>
    </dgm:pt>
    <dgm:pt modelId="{8E8B8D9D-B911-49CA-81DA-8DAD68C4614B}" type="parTrans" cxnId="{BDFA9D74-F7F1-4903-9419-BA384B7FACA7}">
      <dgm:prSet/>
      <dgm:spPr/>
      <dgm:t>
        <a:bodyPr/>
        <a:lstStyle/>
        <a:p>
          <a:endParaRPr lang="ru-RU"/>
        </a:p>
      </dgm:t>
    </dgm:pt>
    <dgm:pt modelId="{10041CAF-3B7F-4A30-808B-79C45C6EBF6D}" type="sibTrans" cxnId="{BDFA9D74-F7F1-4903-9419-BA384B7FACA7}">
      <dgm:prSet/>
      <dgm:spPr/>
      <dgm:t>
        <a:bodyPr/>
        <a:lstStyle/>
        <a:p>
          <a:endParaRPr lang="ru-RU"/>
        </a:p>
      </dgm:t>
    </dgm:pt>
    <dgm:pt modelId="{AE3486B7-1686-4A22-A0C0-CC1DA86BDFCE}">
      <dgm:prSet phldrT="[Текст]" phldr="1"/>
      <dgm:spPr/>
      <dgm:t>
        <a:bodyPr/>
        <a:lstStyle/>
        <a:p>
          <a:endParaRPr lang="ru-RU"/>
        </a:p>
      </dgm:t>
    </dgm:pt>
    <dgm:pt modelId="{7211A1D2-8A96-4BC6-9E37-65633F42AE98}" type="parTrans" cxnId="{A5AB6778-364A-4F7A-B3E9-C3E40B0296C2}">
      <dgm:prSet/>
      <dgm:spPr/>
      <dgm:t>
        <a:bodyPr/>
        <a:lstStyle/>
        <a:p>
          <a:endParaRPr lang="ru-RU"/>
        </a:p>
      </dgm:t>
    </dgm:pt>
    <dgm:pt modelId="{F7A527AE-77B5-4B34-9AF4-7C4C36E10308}" type="sibTrans" cxnId="{A5AB6778-364A-4F7A-B3E9-C3E40B0296C2}">
      <dgm:prSet/>
      <dgm:spPr/>
      <dgm:t>
        <a:bodyPr/>
        <a:lstStyle/>
        <a:p>
          <a:endParaRPr lang="ru-RU"/>
        </a:p>
      </dgm:t>
    </dgm:pt>
    <dgm:pt modelId="{020988B6-B113-4D16-AB21-977B1C2BE0B5}">
      <dgm:prSet phldrT="[Текст]"/>
      <dgm:spPr/>
      <dgm:t>
        <a:bodyPr/>
        <a:lstStyle/>
        <a:p>
          <a:r>
            <a:rPr lang="ru-RU" dirty="0" smtClean="0"/>
            <a:t>Основные принципы ВКК</a:t>
          </a:r>
          <a:endParaRPr lang="ru-RU" dirty="0"/>
        </a:p>
      </dgm:t>
    </dgm:pt>
    <dgm:pt modelId="{CDEB58F4-7153-40D9-9B2A-AFC8FF1330AD}" type="sibTrans" cxnId="{7F0A40EB-475C-4D7B-8BA4-E733DFC4AE06}">
      <dgm:prSet/>
      <dgm:spPr/>
      <dgm:t>
        <a:bodyPr/>
        <a:lstStyle/>
        <a:p>
          <a:endParaRPr lang="ru-RU"/>
        </a:p>
      </dgm:t>
    </dgm:pt>
    <dgm:pt modelId="{AE238F4D-2028-4A76-8D3F-770B920B880B}" type="parTrans" cxnId="{7F0A40EB-475C-4D7B-8BA4-E733DFC4AE06}">
      <dgm:prSet/>
      <dgm:spPr/>
      <dgm:t>
        <a:bodyPr/>
        <a:lstStyle/>
        <a:p>
          <a:endParaRPr lang="ru-RU"/>
        </a:p>
      </dgm:t>
    </dgm:pt>
    <dgm:pt modelId="{CA69FABC-2D5F-4564-9228-22EAB9EEEE4D}">
      <dgm:prSet phldrT="[Текст]"/>
      <dgm:spPr/>
      <dgm:t>
        <a:bodyPr/>
        <a:lstStyle/>
        <a:p>
          <a:r>
            <a:rPr lang="ru-RU" dirty="0" smtClean="0"/>
            <a:t>Непрерывность и цикличность</a:t>
          </a:r>
          <a:endParaRPr lang="ru-RU" dirty="0"/>
        </a:p>
      </dgm:t>
    </dgm:pt>
    <dgm:pt modelId="{8C7650B9-6EE0-479A-B3E8-559F1A669A65}" type="parTrans" cxnId="{A9FFFEBE-07A1-4D1A-8DDF-628530F10614}">
      <dgm:prSet/>
      <dgm:spPr/>
      <dgm:t>
        <a:bodyPr/>
        <a:lstStyle/>
        <a:p>
          <a:endParaRPr lang="ru-RU"/>
        </a:p>
      </dgm:t>
    </dgm:pt>
    <dgm:pt modelId="{1BFC54F7-7960-4D68-B7D1-CB7A6C0892ED}" type="sibTrans" cxnId="{A9FFFEBE-07A1-4D1A-8DDF-628530F10614}">
      <dgm:prSet/>
      <dgm:spPr/>
      <dgm:t>
        <a:bodyPr/>
        <a:lstStyle/>
        <a:p>
          <a:endParaRPr lang="ru-RU"/>
        </a:p>
      </dgm:t>
    </dgm:pt>
    <dgm:pt modelId="{17EEC921-389F-4524-9E99-8DDD2AD589BE}">
      <dgm:prSet phldrT="[Текст]"/>
      <dgm:spPr/>
      <dgm:t>
        <a:bodyPr/>
        <a:lstStyle/>
        <a:p>
          <a:r>
            <a:rPr lang="ru-RU" dirty="0" smtClean="0"/>
            <a:t>Персонифицированная ответственность</a:t>
          </a:r>
          <a:endParaRPr lang="ru-RU" dirty="0"/>
        </a:p>
      </dgm:t>
    </dgm:pt>
    <dgm:pt modelId="{15DE304F-9858-4667-87C8-7A6536FFF818}" type="parTrans" cxnId="{CBA8A294-7754-4F90-A007-594E372A5285}">
      <dgm:prSet/>
      <dgm:spPr/>
      <dgm:t>
        <a:bodyPr/>
        <a:lstStyle/>
        <a:p>
          <a:endParaRPr lang="ru-RU"/>
        </a:p>
      </dgm:t>
    </dgm:pt>
    <dgm:pt modelId="{96927986-0FF8-44A1-9ADC-6F44B0ACA22D}" type="sibTrans" cxnId="{CBA8A294-7754-4F90-A007-594E372A5285}">
      <dgm:prSet/>
      <dgm:spPr/>
      <dgm:t>
        <a:bodyPr/>
        <a:lstStyle/>
        <a:p>
          <a:endParaRPr lang="ru-RU"/>
        </a:p>
      </dgm:t>
    </dgm:pt>
    <dgm:pt modelId="{1DCFE204-6775-4B3D-837F-379B34C3C7F7}">
      <dgm:prSet phldrT="[Текст]"/>
      <dgm:spPr/>
      <dgm:t>
        <a:bodyPr/>
        <a:lstStyle/>
        <a:p>
          <a:endParaRPr lang="ru-RU" dirty="0"/>
        </a:p>
      </dgm:t>
    </dgm:pt>
    <dgm:pt modelId="{C1FCE11B-690E-40F3-A729-A2FBC36E28BF}" type="parTrans" cxnId="{AF6BD3D1-55AE-4AD5-A2C1-6DBF8BECBADA}">
      <dgm:prSet/>
      <dgm:spPr/>
      <dgm:t>
        <a:bodyPr/>
        <a:lstStyle/>
        <a:p>
          <a:endParaRPr lang="ru-RU"/>
        </a:p>
      </dgm:t>
    </dgm:pt>
    <dgm:pt modelId="{927B5064-D791-4A1E-881A-EC8A6ACE4E32}" type="sibTrans" cxnId="{AF6BD3D1-55AE-4AD5-A2C1-6DBF8BECBADA}">
      <dgm:prSet/>
      <dgm:spPr/>
      <dgm:t>
        <a:bodyPr/>
        <a:lstStyle/>
        <a:p>
          <a:endParaRPr lang="ru-RU"/>
        </a:p>
      </dgm:t>
    </dgm:pt>
    <dgm:pt modelId="{320379A1-AD81-46A0-934D-894457DA1E88}" type="pres">
      <dgm:prSet presAssocID="{1075C46C-9828-4E50-B85C-14C9EF66614D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E8E5AD8-9603-4601-A3AD-EFBB59FA4A1C}" type="pres">
      <dgm:prSet presAssocID="{1075C46C-9828-4E50-B85C-14C9EF66614D}" presName="matrix" presStyleCnt="0"/>
      <dgm:spPr/>
    </dgm:pt>
    <dgm:pt modelId="{4407D75C-3DF6-45F2-A9D0-3ADB8FBDBD9D}" type="pres">
      <dgm:prSet presAssocID="{1075C46C-9828-4E50-B85C-14C9EF66614D}" presName="tile1" presStyleLbl="node1" presStyleIdx="0" presStyleCnt="4" custLinFactNeighborX="0" custLinFactNeighborY="-1892"/>
      <dgm:spPr/>
      <dgm:t>
        <a:bodyPr/>
        <a:lstStyle/>
        <a:p>
          <a:endParaRPr lang="ru-RU"/>
        </a:p>
      </dgm:t>
    </dgm:pt>
    <dgm:pt modelId="{920666EA-60A5-4DCD-BA54-520AB764644B}" type="pres">
      <dgm:prSet presAssocID="{1075C46C-9828-4E50-B85C-14C9EF66614D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519E57-D4C3-4579-9807-11615853F653}" type="pres">
      <dgm:prSet presAssocID="{1075C46C-9828-4E50-B85C-14C9EF66614D}" presName="tile2" presStyleLbl="node1" presStyleIdx="1" presStyleCnt="4" custLinFactNeighborX="797" custLinFactNeighborY="-1334"/>
      <dgm:spPr/>
      <dgm:t>
        <a:bodyPr/>
        <a:lstStyle/>
        <a:p>
          <a:endParaRPr lang="ru-RU"/>
        </a:p>
      </dgm:t>
    </dgm:pt>
    <dgm:pt modelId="{C8FF147C-8F2E-492A-9D75-B765004E59E3}" type="pres">
      <dgm:prSet presAssocID="{1075C46C-9828-4E50-B85C-14C9EF66614D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6B95EA99-C6FF-4C10-9880-C8A8B2983DA9}" type="pres">
      <dgm:prSet presAssocID="{1075C46C-9828-4E50-B85C-14C9EF66614D}" presName="tile3" presStyleLbl="node1" presStyleIdx="2" presStyleCnt="4"/>
      <dgm:spPr/>
    </dgm:pt>
    <dgm:pt modelId="{1680A51A-E4F6-4032-878E-08F8529ECBBF}" type="pres">
      <dgm:prSet presAssocID="{1075C46C-9828-4E50-B85C-14C9EF66614D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F021C2D6-5CBE-48A9-A22F-E33955FCB8D1}" type="pres">
      <dgm:prSet presAssocID="{1075C46C-9828-4E50-B85C-14C9EF66614D}" presName="tile4" presStyleLbl="node1" presStyleIdx="3" presStyleCnt="4"/>
      <dgm:spPr/>
    </dgm:pt>
    <dgm:pt modelId="{7C041B25-A81F-42FE-92B9-BC6F7BAC79EF}" type="pres">
      <dgm:prSet presAssocID="{1075C46C-9828-4E50-B85C-14C9EF66614D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8BF27358-9E46-414B-834E-D043D1BAEDC2}" type="pres">
      <dgm:prSet presAssocID="{1075C46C-9828-4E50-B85C-14C9EF66614D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45F60FA0-C33C-4B37-9914-2BD0ADC2E317}" type="presOf" srcId="{657003D0-508C-4818-9EDF-152533727A75}" destId="{58519E57-D4C3-4579-9807-11615853F653}" srcOrd="0" destOrd="0" presId="urn:microsoft.com/office/officeart/2005/8/layout/matrix1"/>
    <dgm:cxn modelId="{A5AB6778-364A-4F7A-B3E9-C3E40B0296C2}" srcId="{020988B6-B113-4D16-AB21-977B1C2BE0B5}" destId="{AE3486B7-1686-4A22-A0C0-CC1DA86BDFCE}" srcOrd="5" destOrd="0" parTransId="{7211A1D2-8A96-4BC6-9E37-65633F42AE98}" sibTransId="{F7A527AE-77B5-4B34-9AF4-7C4C36E10308}"/>
    <dgm:cxn modelId="{AF6BD3D1-55AE-4AD5-A2C1-6DBF8BECBADA}" srcId="{020988B6-B113-4D16-AB21-977B1C2BE0B5}" destId="{1DCFE204-6775-4B3D-837F-379B34C3C7F7}" srcOrd="4" destOrd="0" parTransId="{C1FCE11B-690E-40F3-A729-A2FBC36E28BF}" sibTransId="{927B5064-D791-4A1E-881A-EC8A6ACE4E32}"/>
    <dgm:cxn modelId="{90058932-20A8-4CFB-AE40-BA1E9B970FA5}" type="presOf" srcId="{657003D0-508C-4818-9EDF-152533727A75}" destId="{C8FF147C-8F2E-492A-9D75-B765004E59E3}" srcOrd="1" destOrd="0" presId="urn:microsoft.com/office/officeart/2005/8/layout/matrix1"/>
    <dgm:cxn modelId="{BDFA9D74-F7F1-4903-9419-BA384B7FACA7}" srcId="{020988B6-B113-4D16-AB21-977B1C2BE0B5}" destId="{657003D0-508C-4818-9EDF-152533727A75}" srcOrd="1" destOrd="0" parTransId="{8E8B8D9D-B911-49CA-81DA-8DAD68C4614B}" sibTransId="{10041CAF-3B7F-4A30-808B-79C45C6EBF6D}"/>
    <dgm:cxn modelId="{C192C453-A3CB-4064-8E72-879D9E29471B}" type="presOf" srcId="{17EEC921-389F-4524-9E99-8DDD2AD589BE}" destId="{F021C2D6-5CBE-48A9-A22F-E33955FCB8D1}" srcOrd="0" destOrd="0" presId="urn:microsoft.com/office/officeart/2005/8/layout/matrix1"/>
    <dgm:cxn modelId="{B31AAC3E-1CA6-4352-8820-EE6BFC8F176F}" type="presOf" srcId="{CA69FABC-2D5F-4564-9228-22EAB9EEEE4D}" destId="{1680A51A-E4F6-4032-878E-08F8529ECBBF}" srcOrd="1" destOrd="0" presId="urn:microsoft.com/office/officeart/2005/8/layout/matrix1"/>
    <dgm:cxn modelId="{23723F68-E57D-4376-A4A4-EA003FDEB56C}" type="presOf" srcId="{C11210A4-F329-47D4-BC33-64D5DC3ECAC3}" destId="{4407D75C-3DF6-45F2-A9D0-3ADB8FBDBD9D}" srcOrd="0" destOrd="0" presId="urn:microsoft.com/office/officeart/2005/8/layout/matrix1"/>
    <dgm:cxn modelId="{77361E35-0C60-4BE1-A452-99F7D1E29D65}" type="presOf" srcId="{17EEC921-389F-4524-9E99-8DDD2AD589BE}" destId="{7C041B25-A81F-42FE-92B9-BC6F7BAC79EF}" srcOrd="1" destOrd="0" presId="urn:microsoft.com/office/officeart/2005/8/layout/matrix1"/>
    <dgm:cxn modelId="{FBA987AD-2A17-49D6-B2A3-8A31CFECBAA3}" type="presOf" srcId="{1075C46C-9828-4E50-B85C-14C9EF66614D}" destId="{320379A1-AD81-46A0-934D-894457DA1E88}" srcOrd="0" destOrd="0" presId="urn:microsoft.com/office/officeart/2005/8/layout/matrix1"/>
    <dgm:cxn modelId="{CBA8A294-7754-4F90-A007-594E372A5285}" srcId="{020988B6-B113-4D16-AB21-977B1C2BE0B5}" destId="{17EEC921-389F-4524-9E99-8DDD2AD589BE}" srcOrd="3" destOrd="0" parTransId="{15DE304F-9858-4667-87C8-7A6536FFF818}" sibTransId="{96927986-0FF8-44A1-9ADC-6F44B0ACA22D}"/>
    <dgm:cxn modelId="{9C787DC0-3DEE-47EA-8919-FD3F4CC0157A}" srcId="{020988B6-B113-4D16-AB21-977B1C2BE0B5}" destId="{C11210A4-F329-47D4-BC33-64D5DC3ECAC3}" srcOrd="0" destOrd="0" parTransId="{690E7C78-A45D-42C8-B995-D8105A6CD187}" sibTransId="{C4F34F17-060D-4565-9105-C96219D9CCF0}"/>
    <dgm:cxn modelId="{7F0A40EB-475C-4D7B-8BA4-E733DFC4AE06}" srcId="{1075C46C-9828-4E50-B85C-14C9EF66614D}" destId="{020988B6-B113-4D16-AB21-977B1C2BE0B5}" srcOrd="0" destOrd="0" parTransId="{AE238F4D-2028-4A76-8D3F-770B920B880B}" sibTransId="{CDEB58F4-7153-40D9-9B2A-AFC8FF1330AD}"/>
    <dgm:cxn modelId="{D491EE79-1431-4A7E-9084-83539FA273AB}" type="presOf" srcId="{C11210A4-F329-47D4-BC33-64D5DC3ECAC3}" destId="{920666EA-60A5-4DCD-BA54-520AB764644B}" srcOrd="1" destOrd="0" presId="urn:microsoft.com/office/officeart/2005/8/layout/matrix1"/>
    <dgm:cxn modelId="{0E785867-6964-4A22-81DB-D7A88A88B1D4}" type="presOf" srcId="{020988B6-B113-4D16-AB21-977B1C2BE0B5}" destId="{8BF27358-9E46-414B-834E-D043D1BAEDC2}" srcOrd="0" destOrd="0" presId="urn:microsoft.com/office/officeart/2005/8/layout/matrix1"/>
    <dgm:cxn modelId="{A9FFFEBE-07A1-4D1A-8DDF-628530F10614}" srcId="{020988B6-B113-4D16-AB21-977B1C2BE0B5}" destId="{CA69FABC-2D5F-4564-9228-22EAB9EEEE4D}" srcOrd="2" destOrd="0" parTransId="{8C7650B9-6EE0-479A-B3E8-559F1A669A65}" sibTransId="{1BFC54F7-7960-4D68-B7D1-CB7A6C0892ED}"/>
    <dgm:cxn modelId="{1A33BDF8-454B-479F-A40A-85AD64B3203F}" type="presOf" srcId="{CA69FABC-2D5F-4564-9228-22EAB9EEEE4D}" destId="{6B95EA99-C6FF-4C10-9880-C8A8B2983DA9}" srcOrd="0" destOrd="0" presId="urn:microsoft.com/office/officeart/2005/8/layout/matrix1"/>
    <dgm:cxn modelId="{2E9F43E4-B62F-4E83-88AD-4DB84BC79C9A}" type="presParOf" srcId="{320379A1-AD81-46A0-934D-894457DA1E88}" destId="{7E8E5AD8-9603-4601-A3AD-EFBB59FA4A1C}" srcOrd="0" destOrd="0" presId="urn:microsoft.com/office/officeart/2005/8/layout/matrix1"/>
    <dgm:cxn modelId="{4C208DA1-10A3-4D00-B747-1E05A0EB0203}" type="presParOf" srcId="{7E8E5AD8-9603-4601-A3AD-EFBB59FA4A1C}" destId="{4407D75C-3DF6-45F2-A9D0-3ADB8FBDBD9D}" srcOrd="0" destOrd="0" presId="urn:microsoft.com/office/officeart/2005/8/layout/matrix1"/>
    <dgm:cxn modelId="{73CFE78A-1D77-40BE-91FE-C7C7FDCB1622}" type="presParOf" srcId="{7E8E5AD8-9603-4601-A3AD-EFBB59FA4A1C}" destId="{920666EA-60A5-4DCD-BA54-520AB764644B}" srcOrd="1" destOrd="0" presId="urn:microsoft.com/office/officeart/2005/8/layout/matrix1"/>
    <dgm:cxn modelId="{6D15E142-0AAD-414D-823F-3D614F3D9519}" type="presParOf" srcId="{7E8E5AD8-9603-4601-A3AD-EFBB59FA4A1C}" destId="{58519E57-D4C3-4579-9807-11615853F653}" srcOrd="2" destOrd="0" presId="urn:microsoft.com/office/officeart/2005/8/layout/matrix1"/>
    <dgm:cxn modelId="{10ABCD4E-0A11-451A-B0F5-8828BBC68DA9}" type="presParOf" srcId="{7E8E5AD8-9603-4601-A3AD-EFBB59FA4A1C}" destId="{C8FF147C-8F2E-492A-9D75-B765004E59E3}" srcOrd="3" destOrd="0" presId="urn:microsoft.com/office/officeart/2005/8/layout/matrix1"/>
    <dgm:cxn modelId="{D3FBFC34-2B35-453B-A80D-EE17A3A041A2}" type="presParOf" srcId="{7E8E5AD8-9603-4601-A3AD-EFBB59FA4A1C}" destId="{6B95EA99-C6FF-4C10-9880-C8A8B2983DA9}" srcOrd="4" destOrd="0" presId="urn:microsoft.com/office/officeart/2005/8/layout/matrix1"/>
    <dgm:cxn modelId="{4BA66D7F-5CDB-4926-96DE-9EC9C3D92B84}" type="presParOf" srcId="{7E8E5AD8-9603-4601-A3AD-EFBB59FA4A1C}" destId="{1680A51A-E4F6-4032-878E-08F8529ECBBF}" srcOrd="5" destOrd="0" presId="urn:microsoft.com/office/officeart/2005/8/layout/matrix1"/>
    <dgm:cxn modelId="{1E9CA88E-424F-401E-9D03-2DA5EA11C764}" type="presParOf" srcId="{7E8E5AD8-9603-4601-A3AD-EFBB59FA4A1C}" destId="{F021C2D6-5CBE-48A9-A22F-E33955FCB8D1}" srcOrd="6" destOrd="0" presId="urn:microsoft.com/office/officeart/2005/8/layout/matrix1"/>
    <dgm:cxn modelId="{A3135355-4650-483A-A777-EB00FABA553E}" type="presParOf" srcId="{7E8E5AD8-9603-4601-A3AD-EFBB59FA4A1C}" destId="{7C041B25-A81F-42FE-92B9-BC6F7BAC79EF}" srcOrd="7" destOrd="0" presId="urn:microsoft.com/office/officeart/2005/8/layout/matrix1"/>
    <dgm:cxn modelId="{225798F7-E2DC-4CA8-83BC-D72DC0A08BA0}" type="presParOf" srcId="{320379A1-AD81-46A0-934D-894457DA1E88}" destId="{8BF27358-9E46-414B-834E-D043D1BAEDC2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CF7E88C-B41B-477E-8CC6-1CDCE44A1ABD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DE96D88A-BD8F-48E7-B2CE-EBDD559F7DF1}">
      <dgm:prSet phldrT="[Текст]"/>
      <dgm:spPr/>
      <dgm:t>
        <a:bodyPr/>
        <a:lstStyle/>
        <a:p>
          <a:r>
            <a:rPr lang="ru-RU" dirty="0" smtClean="0"/>
            <a:t>Заведующий структурным подразделением/ старшая медицинская сестра</a:t>
          </a:r>
          <a:endParaRPr lang="ru-RU" dirty="0"/>
        </a:p>
      </dgm:t>
    </dgm:pt>
    <dgm:pt modelId="{F009EA93-18E6-4581-AF10-7C4FBE640B30}" type="parTrans" cxnId="{481BD559-DD85-46D6-AC7C-72EE7F2A3D0B}">
      <dgm:prSet/>
      <dgm:spPr/>
      <dgm:t>
        <a:bodyPr/>
        <a:lstStyle/>
        <a:p>
          <a:endParaRPr lang="ru-RU"/>
        </a:p>
      </dgm:t>
    </dgm:pt>
    <dgm:pt modelId="{DC2ADA67-B9BB-43BC-B0A0-27A648104AC3}" type="sibTrans" cxnId="{481BD559-DD85-46D6-AC7C-72EE7F2A3D0B}">
      <dgm:prSet/>
      <dgm:spPr/>
      <dgm:t>
        <a:bodyPr/>
        <a:lstStyle/>
        <a:p>
          <a:endParaRPr lang="ru-RU"/>
        </a:p>
      </dgm:t>
    </dgm:pt>
    <dgm:pt modelId="{089648B0-623A-4D6D-87B9-1218C12CB845}">
      <dgm:prSet phldrT="[Текст]"/>
      <dgm:spPr/>
      <dgm:t>
        <a:bodyPr/>
        <a:lstStyle/>
        <a:p>
          <a:r>
            <a:rPr lang="ru-RU" dirty="0" smtClean="0"/>
            <a:t>Заместители главного врача/КЭР </a:t>
          </a:r>
          <a:endParaRPr lang="ru-RU" dirty="0"/>
        </a:p>
      </dgm:t>
    </dgm:pt>
    <dgm:pt modelId="{8D0582F8-3CA6-479A-A7C6-B6B3B6A4BD6D}" type="parTrans" cxnId="{4936A3E9-1F38-4FD6-BFCA-090CEF057508}">
      <dgm:prSet/>
      <dgm:spPr/>
      <dgm:t>
        <a:bodyPr/>
        <a:lstStyle/>
        <a:p>
          <a:endParaRPr lang="ru-RU"/>
        </a:p>
      </dgm:t>
    </dgm:pt>
    <dgm:pt modelId="{FC4CD60C-C83A-4D9F-9AA4-4E0592D7B620}" type="sibTrans" cxnId="{4936A3E9-1F38-4FD6-BFCA-090CEF057508}">
      <dgm:prSet/>
      <dgm:spPr/>
      <dgm:t>
        <a:bodyPr/>
        <a:lstStyle/>
        <a:p>
          <a:endParaRPr lang="ru-RU"/>
        </a:p>
      </dgm:t>
    </dgm:pt>
    <dgm:pt modelId="{2C6E9FB7-336F-4101-B519-C9A68B952461}">
      <dgm:prSet phldrT="[Текст]"/>
      <dgm:spPr/>
      <dgm:t>
        <a:bodyPr/>
        <a:lstStyle/>
        <a:p>
          <a:r>
            <a:rPr lang="ru-RU" dirty="0" smtClean="0"/>
            <a:t>Врачебная комиссия</a:t>
          </a:r>
          <a:endParaRPr lang="ru-RU" dirty="0"/>
        </a:p>
      </dgm:t>
    </dgm:pt>
    <dgm:pt modelId="{14662DE3-524E-4B14-8D41-69F65E3CA316}" type="parTrans" cxnId="{992489A1-71B8-450C-B972-C1C9F05484CE}">
      <dgm:prSet/>
      <dgm:spPr/>
      <dgm:t>
        <a:bodyPr/>
        <a:lstStyle/>
        <a:p>
          <a:endParaRPr lang="ru-RU"/>
        </a:p>
      </dgm:t>
    </dgm:pt>
    <dgm:pt modelId="{B790DFD8-ED2A-43F4-AE09-7E495575CEB2}" type="sibTrans" cxnId="{992489A1-71B8-450C-B972-C1C9F05484CE}">
      <dgm:prSet/>
      <dgm:spPr/>
      <dgm:t>
        <a:bodyPr/>
        <a:lstStyle/>
        <a:p>
          <a:endParaRPr lang="ru-RU"/>
        </a:p>
      </dgm:t>
    </dgm:pt>
    <dgm:pt modelId="{C5A9EF72-B46B-4F6F-9921-5408470A51E1}" type="pres">
      <dgm:prSet presAssocID="{9CF7E88C-B41B-477E-8CC6-1CDCE44A1ABD}" presName="Name0" presStyleCnt="0">
        <dgm:presLayoutVars>
          <dgm:dir/>
          <dgm:resizeHandles val="exact"/>
        </dgm:presLayoutVars>
      </dgm:prSet>
      <dgm:spPr/>
    </dgm:pt>
    <dgm:pt modelId="{DE15AB51-CB9D-4020-9D50-9054103B574A}" type="pres">
      <dgm:prSet presAssocID="{DE96D88A-BD8F-48E7-B2CE-EBDD559F7DF1}" presName="node" presStyleLbl="node1" presStyleIdx="0" presStyleCnt="3" custLinFactNeighborX="-3569" custLinFactNeighborY="1185">
        <dgm:presLayoutVars>
          <dgm:bulletEnabled val="1"/>
        </dgm:presLayoutVars>
      </dgm:prSet>
      <dgm:spPr/>
    </dgm:pt>
    <dgm:pt modelId="{9D0E446A-CCA0-42A8-A1D8-5B7A59DF1248}" type="pres">
      <dgm:prSet presAssocID="{DC2ADA67-B9BB-43BC-B0A0-27A648104AC3}" presName="sibTrans" presStyleLbl="sibTrans2D1" presStyleIdx="0" presStyleCnt="2"/>
      <dgm:spPr/>
    </dgm:pt>
    <dgm:pt modelId="{AE02C8FD-310A-462C-8FE8-6225793C04A5}" type="pres">
      <dgm:prSet presAssocID="{DC2ADA67-B9BB-43BC-B0A0-27A648104AC3}" presName="connectorText" presStyleLbl="sibTrans2D1" presStyleIdx="0" presStyleCnt="2"/>
      <dgm:spPr/>
    </dgm:pt>
    <dgm:pt modelId="{3C07D8B0-F3EF-449E-9D32-C169327CBA24}" type="pres">
      <dgm:prSet presAssocID="{089648B0-623A-4D6D-87B9-1218C12CB84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E59231-71BC-4BF3-BAFE-26C4DE258E69}" type="pres">
      <dgm:prSet presAssocID="{FC4CD60C-C83A-4D9F-9AA4-4E0592D7B620}" presName="sibTrans" presStyleLbl="sibTrans2D1" presStyleIdx="1" presStyleCnt="2"/>
      <dgm:spPr/>
    </dgm:pt>
    <dgm:pt modelId="{D3C35441-B7BE-46F8-9444-8CA913A79C28}" type="pres">
      <dgm:prSet presAssocID="{FC4CD60C-C83A-4D9F-9AA4-4E0592D7B620}" presName="connectorText" presStyleLbl="sibTrans2D1" presStyleIdx="1" presStyleCnt="2"/>
      <dgm:spPr/>
    </dgm:pt>
    <dgm:pt modelId="{2AF530F9-D809-4BFD-98FB-033B169F1CAA}" type="pres">
      <dgm:prSet presAssocID="{2C6E9FB7-336F-4101-B519-C9A68B952461}" presName="node" presStyleLbl="node1" presStyleIdx="2" presStyleCnt="3">
        <dgm:presLayoutVars>
          <dgm:bulletEnabled val="1"/>
        </dgm:presLayoutVars>
      </dgm:prSet>
      <dgm:spPr/>
    </dgm:pt>
  </dgm:ptLst>
  <dgm:cxnLst>
    <dgm:cxn modelId="{481BD559-DD85-46D6-AC7C-72EE7F2A3D0B}" srcId="{9CF7E88C-B41B-477E-8CC6-1CDCE44A1ABD}" destId="{DE96D88A-BD8F-48E7-B2CE-EBDD559F7DF1}" srcOrd="0" destOrd="0" parTransId="{F009EA93-18E6-4581-AF10-7C4FBE640B30}" sibTransId="{DC2ADA67-B9BB-43BC-B0A0-27A648104AC3}"/>
    <dgm:cxn modelId="{C760180D-F959-46C9-9A13-4BB6EBCADE27}" type="presOf" srcId="{089648B0-623A-4D6D-87B9-1218C12CB845}" destId="{3C07D8B0-F3EF-449E-9D32-C169327CBA24}" srcOrd="0" destOrd="0" presId="urn:microsoft.com/office/officeart/2005/8/layout/process1"/>
    <dgm:cxn modelId="{992489A1-71B8-450C-B972-C1C9F05484CE}" srcId="{9CF7E88C-B41B-477E-8CC6-1CDCE44A1ABD}" destId="{2C6E9FB7-336F-4101-B519-C9A68B952461}" srcOrd="2" destOrd="0" parTransId="{14662DE3-524E-4B14-8D41-69F65E3CA316}" sibTransId="{B790DFD8-ED2A-43F4-AE09-7E495575CEB2}"/>
    <dgm:cxn modelId="{369894FD-052E-4F2E-A3FF-9558AB59533E}" type="presOf" srcId="{FC4CD60C-C83A-4D9F-9AA4-4E0592D7B620}" destId="{21E59231-71BC-4BF3-BAFE-26C4DE258E69}" srcOrd="0" destOrd="0" presId="urn:microsoft.com/office/officeart/2005/8/layout/process1"/>
    <dgm:cxn modelId="{EED5609A-98F7-4659-BEA8-8E4D313C2DF8}" type="presOf" srcId="{DC2ADA67-B9BB-43BC-B0A0-27A648104AC3}" destId="{AE02C8FD-310A-462C-8FE8-6225793C04A5}" srcOrd="1" destOrd="0" presId="urn:microsoft.com/office/officeart/2005/8/layout/process1"/>
    <dgm:cxn modelId="{D9B47C03-3EB6-4B52-9CB7-3C3D5E4DBC78}" type="presOf" srcId="{DE96D88A-BD8F-48E7-B2CE-EBDD559F7DF1}" destId="{DE15AB51-CB9D-4020-9D50-9054103B574A}" srcOrd="0" destOrd="0" presId="urn:microsoft.com/office/officeart/2005/8/layout/process1"/>
    <dgm:cxn modelId="{7A00057E-D264-4319-8181-E65BF604DC2F}" type="presOf" srcId="{FC4CD60C-C83A-4D9F-9AA4-4E0592D7B620}" destId="{D3C35441-B7BE-46F8-9444-8CA913A79C28}" srcOrd="1" destOrd="0" presId="urn:microsoft.com/office/officeart/2005/8/layout/process1"/>
    <dgm:cxn modelId="{DBD51CC6-4157-412E-B75F-34ED46B6DC6C}" type="presOf" srcId="{9CF7E88C-B41B-477E-8CC6-1CDCE44A1ABD}" destId="{C5A9EF72-B46B-4F6F-9921-5408470A51E1}" srcOrd="0" destOrd="0" presId="urn:microsoft.com/office/officeart/2005/8/layout/process1"/>
    <dgm:cxn modelId="{96A0953B-A44E-4F2F-9425-929CC8D2DAC1}" type="presOf" srcId="{2C6E9FB7-336F-4101-B519-C9A68B952461}" destId="{2AF530F9-D809-4BFD-98FB-033B169F1CAA}" srcOrd="0" destOrd="0" presId="urn:microsoft.com/office/officeart/2005/8/layout/process1"/>
    <dgm:cxn modelId="{4936A3E9-1F38-4FD6-BFCA-090CEF057508}" srcId="{9CF7E88C-B41B-477E-8CC6-1CDCE44A1ABD}" destId="{089648B0-623A-4D6D-87B9-1218C12CB845}" srcOrd="1" destOrd="0" parTransId="{8D0582F8-3CA6-479A-A7C6-B6B3B6A4BD6D}" sibTransId="{FC4CD60C-C83A-4D9F-9AA4-4E0592D7B620}"/>
    <dgm:cxn modelId="{56162160-6DA8-496F-937E-FA5F7B49B449}" type="presOf" srcId="{DC2ADA67-B9BB-43BC-B0A0-27A648104AC3}" destId="{9D0E446A-CCA0-42A8-A1D8-5B7A59DF1248}" srcOrd="0" destOrd="0" presId="urn:microsoft.com/office/officeart/2005/8/layout/process1"/>
    <dgm:cxn modelId="{8C576ED9-6380-4C85-8614-3884A876EB1F}" type="presParOf" srcId="{C5A9EF72-B46B-4F6F-9921-5408470A51E1}" destId="{DE15AB51-CB9D-4020-9D50-9054103B574A}" srcOrd="0" destOrd="0" presId="urn:microsoft.com/office/officeart/2005/8/layout/process1"/>
    <dgm:cxn modelId="{23A5A641-F50C-4A1E-A5C7-16620E553236}" type="presParOf" srcId="{C5A9EF72-B46B-4F6F-9921-5408470A51E1}" destId="{9D0E446A-CCA0-42A8-A1D8-5B7A59DF1248}" srcOrd="1" destOrd="0" presId="urn:microsoft.com/office/officeart/2005/8/layout/process1"/>
    <dgm:cxn modelId="{9CF62F56-41C9-4F3B-9999-176ABD17557D}" type="presParOf" srcId="{9D0E446A-CCA0-42A8-A1D8-5B7A59DF1248}" destId="{AE02C8FD-310A-462C-8FE8-6225793C04A5}" srcOrd="0" destOrd="0" presId="urn:microsoft.com/office/officeart/2005/8/layout/process1"/>
    <dgm:cxn modelId="{D539B0E6-CDF3-4AAE-8905-6339DF1B8E01}" type="presParOf" srcId="{C5A9EF72-B46B-4F6F-9921-5408470A51E1}" destId="{3C07D8B0-F3EF-449E-9D32-C169327CBA24}" srcOrd="2" destOrd="0" presId="urn:microsoft.com/office/officeart/2005/8/layout/process1"/>
    <dgm:cxn modelId="{CF3E2AD6-3E0B-4EC4-86D9-F4115E4AAFEF}" type="presParOf" srcId="{C5A9EF72-B46B-4F6F-9921-5408470A51E1}" destId="{21E59231-71BC-4BF3-BAFE-26C4DE258E69}" srcOrd="3" destOrd="0" presId="urn:microsoft.com/office/officeart/2005/8/layout/process1"/>
    <dgm:cxn modelId="{49E8D4D8-2D8B-4DB0-9D6D-6F415ACC254E}" type="presParOf" srcId="{21E59231-71BC-4BF3-BAFE-26C4DE258E69}" destId="{D3C35441-B7BE-46F8-9444-8CA913A79C28}" srcOrd="0" destOrd="0" presId="urn:microsoft.com/office/officeart/2005/8/layout/process1"/>
    <dgm:cxn modelId="{CC2EDF04-3F53-4915-A83A-D92A2FB17F00}" type="presParOf" srcId="{C5A9EF72-B46B-4F6F-9921-5408470A51E1}" destId="{2AF530F9-D809-4BFD-98FB-033B169F1CA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D378E07-F673-4AF1-A914-AA20B945E643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264D2FB-23EC-4872-8A2B-C735CA8EE566}">
      <dgm:prSet phldrT="[Текст]" custT="1"/>
      <dgm:spPr/>
      <dgm:t>
        <a:bodyPr/>
        <a:lstStyle/>
        <a:p>
          <a:endParaRPr lang="ru-RU" sz="1600" dirty="0" smtClean="0"/>
        </a:p>
      </dgm:t>
    </dgm:pt>
    <dgm:pt modelId="{C2794127-390A-4B5B-B82A-51F72ABE6B8C}" type="parTrans" cxnId="{79A404E8-F50E-4EE4-A1BB-A4C4CD0A0D42}">
      <dgm:prSet/>
      <dgm:spPr/>
      <dgm:t>
        <a:bodyPr/>
        <a:lstStyle/>
        <a:p>
          <a:endParaRPr lang="ru-RU"/>
        </a:p>
      </dgm:t>
    </dgm:pt>
    <dgm:pt modelId="{D635F493-7BC7-44FD-A647-10C7FCF8D7C3}" type="sibTrans" cxnId="{79A404E8-F50E-4EE4-A1BB-A4C4CD0A0D42}">
      <dgm:prSet/>
      <dgm:spPr/>
      <dgm:t>
        <a:bodyPr/>
        <a:lstStyle/>
        <a:p>
          <a:endParaRPr lang="ru-RU"/>
        </a:p>
      </dgm:t>
    </dgm:pt>
    <dgm:pt modelId="{A7087AA9-F41C-42E6-BF88-F0E5CB9F0D37}">
      <dgm:prSet phldrT="[Текст]" custT="1"/>
      <dgm:spPr/>
      <dgm:t>
        <a:bodyPr/>
        <a:lstStyle/>
        <a:p>
          <a:r>
            <a:rPr lang="ru-RU" sz="2400" dirty="0" smtClean="0"/>
            <a:t>Обоснованность госпитализации</a:t>
          </a:r>
          <a:endParaRPr lang="ru-RU" sz="2400" dirty="0"/>
        </a:p>
      </dgm:t>
    </dgm:pt>
    <dgm:pt modelId="{933CE5BF-42BD-479F-8A79-5DEA675B3221}" type="parTrans" cxnId="{7FC3EAD2-AD2F-43B2-A21D-15B730172A17}">
      <dgm:prSet/>
      <dgm:spPr/>
      <dgm:t>
        <a:bodyPr/>
        <a:lstStyle/>
        <a:p>
          <a:endParaRPr lang="ru-RU"/>
        </a:p>
      </dgm:t>
    </dgm:pt>
    <dgm:pt modelId="{DF821FD2-F6C0-4BC1-99AE-0EE7A8855120}" type="sibTrans" cxnId="{7FC3EAD2-AD2F-43B2-A21D-15B730172A17}">
      <dgm:prSet/>
      <dgm:spPr/>
      <dgm:t>
        <a:bodyPr/>
        <a:lstStyle/>
        <a:p>
          <a:endParaRPr lang="ru-RU"/>
        </a:p>
      </dgm:t>
    </dgm:pt>
    <dgm:pt modelId="{004E0117-0548-4311-AB5E-A2406DA66440}">
      <dgm:prSet phldrT="[Текст]" custT="1"/>
      <dgm:spPr/>
      <dgm:t>
        <a:bodyPr/>
        <a:lstStyle/>
        <a:p>
          <a:endParaRPr lang="ru-RU" sz="1600" dirty="0"/>
        </a:p>
      </dgm:t>
    </dgm:pt>
    <dgm:pt modelId="{03CE051F-6E41-407D-BDB4-3711CE702BDB}" type="parTrans" cxnId="{9F95D8B2-7CB7-4391-A794-124CED08A9F3}">
      <dgm:prSet/>
      <dgm:spPr/>
      <dgm:t>
        <a:bodyPr/>
        <a:lstStyle/>
        <a:p>
          <a:endParaRPr lang="ru-RU"/>
        </a:p>
      </dgm:t>
    </dgm:pt>
    <dgm:pt modelId="{71FF66D7-1043-4596-A41F-C7CC8719F1E2}" type="sibTrans" cxnId="{9F95D8B2-7CB7-4391-A794-124CED08A9F3}">
      <dgm:prSet/>
      <dgm:spPr/>
      <dgm:t>
        <a:bodyPr/>
        <a:lstStyle/>
        <a:p>
          <a:endParaRPr lang="ru-RU"/>
        </a:p>
      </dgm:t>
    </dgm:pt>
    <dgm:pt modelId="{02ED6B4F-1A66-4D63-88D6-DDA00FEE95AF}">
      <dgm:prSet phldrT="[Текст]" custT="1"/>
      <dgm:spPr/>
      <dgm:t>
        <a:bodyPr/>
        <a:lstStyle/>
        <a:p>
          <a:r>
            <a:rPr lang="ru-RU" sz="2400" dirty="0" smtClean="0"/>
            <a:t>Отсутствие внутрибольничной инфекции</a:t>
          </a:r>
          <a:endParaRPr lang="ru-RU" sz="2400" dirty="0"/>
        </a:p>
      </dgm:t>
    </dgm:pt>
    <dgm:pt modelId="{18C5C228-E5E8-4133-8A6C-C6B087B68426}" type="parTrans" cxnId="{1496C7A4-E725-4B41-857B-E0438CE2454D}">
      <dgm:prSet/>
      <dgm:spPr/>
      <dgm:t>
        <a:bodyPr/>
        <a:lstStyle/>
        <a:p>
          <a:endParaRPr lang="ru-RU"/>
        </a:p>
      </dgm:t>
    </dgm:pt>
    <dgm:pt modelId="{7B1870E8-56A6-4406-8CDE-2FDD118FDD04}" type="sibTrans" cxnId="{1496C7A4-E725-4B41-857B-E0438CE2454D}">
      <dgm:prSet/>
      <dgm:spPr/>
      <dgm:t>
        <a:bodyPr/>
        <a:lstStyle/>
        <a:p>
          <a:endParaRPr lang="ru-RU"/>
        </a:p>
      </dgm:t>
    </dgm:pt>
    <dgm:pt modelId="{C74B6618-A8A6-4FE8-94BF-27BB15110CE1}">
      <dgm:prSet phldrT="[Текст]" custT="1"/>
      <dgm:spPr/>
      <dgm:t>
        <a:bodyPr/>
        <a:lstStyle/>
        <a:p>
          <a:r>
            <a:rPr lang="ru-RU" sz="2400" dirty="0" smtClean="0"/>
            <a:t>Соблюдение порядков стандартов оказания помощи</a:t>
          </a:r>
          <a:endParaRPr lang="ru-RU" sz="2400" dirty="0"/>
        </a:p>
      </dgm:t>
    </dgm:pt>
    <dgm:pt modelId="{5F2F4897-D0F1-447B-8BB4-942BEC99AD40}" type="parTrans" cxnId="{E5B4BC8D-C385-4D72-B64C-E0870CE420A9}">
      <dgm:prSet/>
      <dgm:spPr/>
      <dgm:t>
        <a:bodyPr/>
        <a:lstStyle/>
        <a:p>
          <a:endParaRPr lang="ru-RU"/>
        </a:p>
      </dgm:t>
    </dgm:pt>
    <dgm:pt modelId="{ED7ECE6C-981B-4D4D-AE0E-51E5D1992BB8}" type="sibTrans" cxnId="{E5B4BC8D-C385-4D72-B64C-E0870CE420A9}">
      <dgm:prSet/>
      <dgm:spPr/>
      <dgm:t>
        <a:bodyPr/>
        <a:lstStyle/>
        <a:p>
          <a:endParaRPr lang="ru-RU"/>
        </a:p>
      </dgm:t>
    </dgm:pt>
    <dgm:pt modelId="{649C0CFE-E8E9-463A-8A00-3196795214BE}">
      <dgm:prSet phldrT="[Текст]"/>
      <dgm:spPr/>
      <dgm:t>
        <a:bodyPr/>
        <a:lstStyle/>
        <a:p>
          <a:endParaRPr lang="ru-RU" sz="2200" dirty="0"/>
        </a:p>
      </dgm:t>
    </dgm:pt>
    <dgm:pt modelId="{5B309E77-B529-4EC0-82D4-5E840015D704}" type="parTrans" cxnId="{3AE50B9A-833A-4073-8C26-EB82F314A862}">
      <dgm:prSet/>
      <dgm:spPr/>
      <dgm:t>
        <a:bodyPr/>
        <a:lstStyle/>
        <a:p>
          <a:endParaRPr lang="ru-RU"/>
        </a:p>
      </dgm:t>
    </dgm:pt>
    <dgm:pt modelId="{B5FC67F7-E9A9-4A27-869C-ED6B4328F004}" type="sibTrans" cxnId="{3AE50B9A-833A-4073-8C26-EB82F314A862}">
      <dgm:prSet/>
      <dgm:spPr/>
      <dgm:t>
        <a:bodyPr/>
        <a:lstStyle/>
        <a:p>
          <a:endParaRPr lang="ru-RU"/>
        </a:p>
      </dgm:t>
    </dgm:pt>
    <dgm:pt modelId="{1A2C57EC-143F-4207-AE1A-5DB3BA375026}">
      <dgm:prSet phldrT="[Текст]" custT="1"/>
      <dgm:spPr/>
      <dgm:t>
        <a:bodyPr/>
        <a:lstStyle/>
        <a:p>
          <a:r>
            <a:rPr lang="ru-RU" sz="2400" dirty="0" smtClean="0"/>
            <a:t>Безопасность среды и инфраструктуры</a:t>
          </a:r>
          <a:endParaRPr lang="ru-RU" sz="2400" dirty="0"/>
        </a:p>
      </dgm:t>
    </dgm:pt>
    <dgm:pt modelId="{51A117D7-54DD-49DC-AB55-B3A9644F9D40}" type="parTrans" cxnId="{7B5B9685-6C4A-4C8C-A843-478AA8A1C75A}">
      <dgm:prSet/>
      <dgm:spPr/>
      <dgm:t>
        <a:bodyPr/>
        <a:lstStyle/>
        <a:p>
          <a:endParaRPr lang="ru-RU"/>
        </a:p>
      </dgm:t>
    </dgm:pt>
    <dgm:pt modelId="{0112012D-98BC-4B9D-A317-2E49604464FD}" type="sibTrans" cxnId="{7B5B9685-6C4A-4C8C-A843-478AA8A1C75A}">
      <dgm:prSet/>
      <dgm:spPr/>
      <dgm:t>
        <a:bodyPr/>
        <a:lstStyle/>
        <a:p>
          <a:endParaRPr lang="ru-RU"/>
        </a:p>
      </dgm:t>
    </dgm:pt>
    <dgm:pt modelId="{03319FDD-3220-4A0A-B062-D2115E5E4268}">
      <dgm:prSet phldrT="[Текст]" custT="1"/>
      <dgm:spPr/>
      <dgm:t>
        <a:bodyPr/>
        <a:lstStyle/>
        <a:p>
          <a:r>
            <a:rPr lang="ru-RU" sz="2400" dirty="0" smtClean="0"/>
            <a:t>Отсутствии осложнений, связанных с медицинскими вмешательствами</a:t>
          </a:r>
          <a:endParaRPr lang="ru-RU" sz="2400" dirty="0"/>
        </a:p>
      </dgm:t>
    </dgm:pt>
    <dgm:pt modelId="{433E73FF-43F4-4C99-86D4-BE4EF30E0131}" type="parTrans" cxnId="{217FB02C-5B2A-4E8E-8185-5B62C978CEBD}">
      <dgm:prSet/>
      <dgm:spPr/>
      <dgm:t>
        <a:bodyPr/>
        <a:lstStyle/>
        <a:p>
          <a:endParaRPr lang="ru-RU"/>
        </a:p>
      </dgm:t>
    </dgm:pt>
    <dgm:pt modelId="{A0182ACD-D989-4870-8F35-B4A26E29E04A}" type="sibTrans" cxnId="{217FB02C-5B2A-4E8E-8185-5B62C978CEBD}">
      <dgm:prSet/>
      <dgm:spPr/>
      <dgm:t>
        <a:bodyPr/>
        <a:lstStyle/>
        <a:p>
          <a:endParaRPr lang="ru-RU"/>
        </a:p>
      </dgm:t>
    </dgm:pt>
    <dgm:pt modelId="{66A31453-7D54-40DF-BFC8-EB46F9984B2A}">
      <dgm:prSet phldrT="[Текст]" custT="1"/>
      <dgm:spPr/>
      <dgm:t>
        <a:bodyPr/>
        <a:lstStyle/>
        <a:p>
          <a:r>
            <a:rPr lang="ru-RU" sz="2400" dirty="0" smtClean="0"/>
            <a:t>Ведение медицинской документации</a:t>
          </a:r>
          <a:endParaRPr lang="ru-RU" sz="2400" dirty="0"/>
        </a:p>
      </dgm:t>
    </dgm:pt>
    <dgm:pt modelId="{51D0C564-5CB4-4947-8B85-43C534A17609}" type="parTrans" cxnId="{1F345C29-D93D-4079-ADF2-21C3B0848D54}">
      <dgm:prSet/>
      <dgm:spPr/>
      <dgm:t>
        <a:bodyPr/>
        <a:lstStyle/>
        <a:p>
          <a:endParaRPr lang="ru-RU"/>
        </a:p>
      </dgm:t>
    </dgm:pt>
    <dgm:pt modelId="{D48D1D54-535A-454C-B1A8-FA7207331B83}" type="sibTrans" cxnId="{1F345C29-D93D-4079-ADF2-21C3B0848D54}">
      <dgm:prSet/>
      <dgm:spPr/>
      <dgm:t>
        <a:bodyPr/>
        <a:lstStyle/>
        <a:p>
          <a:endParaRPr lang="ru-RU"/>
        </a:p>
      </dgm:t>
    </dgm:pt>
    <dgm:pt modelId="{C7AA1643-E6B9-412A-A8C2-1781F827B54A}" type="pres">
      <dgm:prSet presAssocID="{8D378E07-F673-4AF1-A914-AA20B945E643}" presName="linear" presStyleCnt="0">
        <dgm:presLayoutVars>
          <dgm:dir/>
          <dgm:resizeHandles val="exact"/>
        </dgm:presLayoutVars>
      </dgm:prSet>
      <dgm:spPr/>
    </dgm:pt>
    <dgm:pt modelId="{F9751E41-1C70-46E0-9076-FC7F6C061A10}" type="pres">
      <dgm:prSet presAssocID="{5264D2FB-23EC-4872-8A2B-C735CA8EE566}" presName="comp" presStyleCnt="0"/>
      <dgm:spPr/>
    </dgm:pt>
    <dgm:pt modelId="{8042963A-22E9-4C7F-A720-01C67267E350}" type="pres">
      <dgm:prSet presAssocID="{5264D2FB-23EC-4872-8A2B-C735CA8EE566}" presName="box" presStyleLbl="node1" presStyleIdx="0" presStyleCnt="3"/>
      <dgm:spPr/>
      <dgm:t>
        <a:bodyPr/>
        <a:lstStyle/>
        <a:p>
          <a:endParaRPr lang="ru-RU"/>
        </a:p>
      </dgm:t>
    </dgm:pt>
    <dgm:pt modelId="{7C9EFB99-E9B6-4EE5-8CD0-B27048A97DD9}" type="pres">
      <dgm:prSet presAssocID="{5264D2FB-23EC-4872-8A2B-C735CA8EE566}" presName="img" presStyleLbl="fgImgPlace1" presStyleIdx="0" presStyleCnt="3" custScaleX="91895" custScaleY="7676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32D088F-B599-4E5C-B7F6-029C4CD739A5}" type="pres">
      <dgm:prSet presAssocID="{5264D2FB-23EC-4872-8A2B-C735CA8EE566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9413FD-88B6-4FE3-964E-F696727C0C0F}" type="pres">
      <dgm:prSet presAssocID="{D635F493-7BC7-44FD-A647-10C7FCF8D7C3}" presName="spacer" presStyleCnt="0"/>
      <dgm:spPr/>
    </dgm:pt>
    <dgm:pt modelId="{11454DC8-082F-401C-9010-BBBA414B3571}" type="pres">
      <dgm:prSet presAssocID="{004E0117-0548-4311-AB5E-A2406DA66440}" presName="comp" presStyleCnt="0"/>
      <dgm:spPr/>
    </dgm:pt>
    <dgm:pt modelId="{A2BF784A-2314-4F37-98B5-DB071B0B18A5}" type="pres">
      <dgm:prSet presAssocID="{004E0117-0548-4311-AB5E-A2406DA66440}" presName="box" presStyleLbl="node1" presStyleIdx="1" presStyleCnt="3"/>
      <dgm:spPr/>
      <dgm:t>
        <a:bodyPr/>
        <a:lstStyle/>
        <a:p>
          <a:endParaRPr lang="ru-RU"/>
        </a:p>
      </dgm:t>
    </dgm:pt>
    <dgm:pt modelId="{7095CF2B-77BE-4BC6-9710-18D0D179E249}" type="pres">
      <dgm:prSet presAssocID="{004E0117-0548-4311-AB5E-A2406DA66440}" presName="img" presStyleLbl="fgImgPlace1" presStyleIdx="1" presStyleCnt="3" custScaleX="107316" custScaleY="8355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F7722B4-B56C-4D1A-B6AE-7BBB647EEFAA}" type="pres">
      <dgm:prSet presAssocID="{004E0117-0548-4311-AB5E-A2406DA66440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6BD3F8-7FE4-49AE-8756-EDDEF1B88B9F}" type="pres">
      <dgm:prSet presAssocID="{71FF66D7-1043-4596-A41F-C7CC8719F1E2}" presName="spacer" presStyleCnt="0"/>
      <dgm:spPr/>
    </dgm:pt>
    <dgm:pt modelId="{D70F4F75-A5BE-480C-9033-346446E9A7C0}" type="pres">
      <dgm:prSet presAssocID="{649C0CFE-E8E9-463A-8A00-3196795214BE}" presName="comp" presStyleCnt="0"/>
      <dgm:spPr/>
    </dgm:pt>
    <dgm:pt modelId="{961F2908-B88F-49E7-ACF9-33F3D88C27CD}" type="pres">
      <dgm:prSet presAssocID="{649C0CFE-E8E9-463A-8A00-3196795214BE}" presName="box" presStyleLbl="node1" presStyleIdx="2" presStyleCnt="3"/>
      <dgm:spPr/>
      <dgm:t>
        <a:bodyPr/>
        <a:lstStyle/>
        <a:p>
          <a:endParaRPr lang="ru-RU"/>
        </a:p>
      </dgm:t>
    </dgm:pt>
    <dgm:pt modelId="{DF1F4DC5-A9D0-4272-BC2D-4503864D3D40}" type="pres">
      <dgm:prSet presAssocID="{649C0CFE-E8E9-463A-8A00-3196795214BE}" presName="img" presStyleLbl="fgImgPlace1" presStyleIdx="2" presStyleCnt="3" custScaleX="85081" custScaleY="8342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EF8D87C9-A476-4C9E-A33D-AF8D748364B0}" type="pres">
      <dgm:prSet presAssocID="{649C0CFE-E8E9-463A-8A00-3196795214BE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6C9E27C-1366-4AC3-B67C-28278ED37522}" type="presOf" srcId="{A7087AA9-F41C-42E6-BF88-F0E5CB9F0D37}" destId="{8042963A-22E9-4C7F-A720-01C67267E350}" srcOrd="0" destOrd="1" presId="urn:microsoft.com/office/officeart/2005/8/layout/vList4"/>
    <dgm:cxn modelId="{7B5B9685-6C4A-4C8C-A843-478AA8A1C75A}" srcId="{649C0CFE-E8E9-463A-8A00-3196795214BE}" destId="{1A2C57EC-143F-4207-AE1A-5DB3BA375026}" srcOrd="0" destOrd="0" parTransId="{51A117D7-54DD-49DC-AB55-B3A9644F9D40}" sibTransId="{0112012D-98BC-4B9D-A317-2E49604464FD}"/>
    <dgm:cxn modelId="{88758F1D-7330-472C-A8F0-2AC108E476DD}" type="presOf" srcId="{02ED6B4F-1A66-4D63-88D6-DDA00FEE95AF}" destId="{8F7722B4-B56C-4D1A-B6AE-7BBB647EEFAA}" srcOrd="1" destOrd="1" presId="urn:microsoft.com/office/officeart/2005/8/layout/vList4"/>
    <dgm:cxn modelId="{1DCAD1ED-5739-4D1F-BE72-82A76449D544}" type="presOf" srcId="{C74B6618-A8A6-4FE8-94BF-27BB15110CE1}" destId="{8F7722B4-B56C-4D1A-B6AE-7BBB647EEFAA}" srcOrd="1" destOrd="2" presId="urn:microsoft.com/office/officeart/2005/8/layout/vList4"/>
    <dgm:cxn modelId="{2B1CF37B-5A60-4EC9-AA3D-397D200CFB57}" type="presOf" srcId="{8D378E07-F673-4AF1-A914-AA20B945E643}" destId="{C7AA1643-E6B9-412A-A8C2-1781F827B54A}" srcOrd="0" destOrd="0" presId="urn:microsoft.com/office/officeart/2005/8/layout/vList4"/>
    <dgm:cxn modelId="{2591B2DA-A816-469F-ACC2-C4ACA29016FD}" type="presOf" srcId="{03319FDD-3220-4A0A-B062-D2115E5E4268}" destId="{961F2908-B88F-49E7-ACF9-33F3D88C27CD}" srcOrd="0" destOrd="2" presId="urn:microsoft.com/office/officeart/2005/8/layout/vList4"/>
    <dgm:cxn modelId="{539793D8-E521-4E9C-BCCE-654AECA2DD51}" type="presOf" srcId="{649C0CFE-E8E9-463A-8A00-3196795214BE}" destId="{EF8D87C9-A476-4C9E-A33D-AF8D748364B0}" srcOrd="1" destOrd="0" presId="urn:microsoft.com/office/officeart/2005/8/layout/vList4"/>
    <dgm:cxn modelId="{6537141B-E4F3-41F5-BA25-21742ECFA94A}" type="presOf" srcId="{66A31453-7D54-40DF-BFC8-EB46F9984B2A}" destId="{8042963A-22E9-4C7F-A720-01C67267E350}" srcOrd="0" destOrd="2" presId="urn:microsoft.com/office/officeart/2005/8/layout/vList4"/>
    <dgm:cxn modelId="{F6656E24-57E2-454E-847F-17296DD328B9}" type="presOf" srcId="{66A31453-7D54-40DF-BFC8-EB46F9984B2A}" destId="{232D088F-B599-4E5C-B7F6-029C4CD739A5}" srcOrd="1" destOrd="2" presId="urn:microsoft.com/office/officeart/2005/8/layout/vList4"/>
    <dgm:cxn modelId="{6EBA1C7C-75B7-4735-A8C5-C456C22DE00B}" type="presOf" srcId="{1A2C57EC-143F-4207-AE1A-5DB3BA375026}" destId="{EF8D87C9-A476-4C9E-A33D-AF8D748364B0}" srcOrd="1" destOrd="1" presId="urn:microsoft.com/office/officeart/2005/8/layout/vList4"/>
    <dgm:cxn modelId="{79A404E8-F50E-4EE4-A1BB-A4C4CD0A0D42}" srcId="{8D378E07-F673-4AF1-A914-AA20B945E643}" destId="{5264D2FB-23EC-4872-8A2B-C735CA8EE566}" srcOrd="0" destOrd="0" parTransId="{C2794127-390A-4B5B-B82A-51F72ABE6B8C}" sibTransId="{D635F493-7BC7-44FD-A647-10C7FCF8D7C3}"/>
    <dgm:cxn modelId="{9F95D8B2-7CB7-4391-A794-124CED08A9F3}" srcId="{8D378E07-F673-4AF1-A914-AA20B945E643}" destId="{004E0117-0548-4311-AB5E-A2406DA66440}" srcOrd="1" destOrd="0" parTransId="{03CE051F-6E41-407D-BDB4-3711CE702BDB}" sibTransId="{71FF66D7-1043-4596-A41F-C7CC8719F1E2}"/>
    <dgm:cxn modelId="{1496C7A4-E725-4B41-857B-E0438CE2454D}" srcId="{004E0117-0548-4311-AB5E-A2406DA66440}" destId="{02ED6B4F-1A66-4D63-88D6-DDA00FEE95AF}" srcOrd="0" destOrd="0" parTransId="{18C5C228-E5E8-4133-8A6C-C6B087B68426}" sibTransId="{7B1870E8-56A6-4406-8CDE-2FDD118FDD04}"/>
    <dgm:cxn modelId="{5781E6BF-066C-4E46-9F50-CA88BBB4FE79}" type="presOf" srcId="{02ED6B4F-1A66-4D63-88D6-DDA00FEE95AF}" destId="{A2BF784A-2314-4F37-98B5-DB071B0B18A5}" srcOrd="0" destOrd="1" presId="urn:microsoft.com/office/officeart/2005/8/layout/vList4"/>
    <dgm:cxn modelId="{E5B4BC8D-C385-4D72-B64C-E0870CE420A9}" srcId="{004E0117-0548-4311-AB5E-A2406DA66440}" destId="{C74B6618-A8A6-4FE8-94BF-27BB15110CE1}" srcOrd="1" destOrd="0" parTransId="{5F2F4897-D0F1-447B-8BB4-942BEC99AD40}" sibTransId="{ED7ECE6C-981B-4D4D-AE0E-51E5D1992BB8}"/>
    <dgm:cxn modelId="{217FB02C-5B2A-4E8E-8185-5B62C978CEBD}" srcId="{649C0CFE-E8E9-463A-8A00-3196795214BE}" destId="{03319FDD-3220-4A0A-B062-D2115E5E4268}" srcOrd="1" destOrd="0" parTransId="{433E73FF-43F4-4C99-86D4-BE4EF30E0131}" sibTransId="{A0182ACD-D989-4870-8F35-B4A26E29E04A}"/>
    <dgm:cxn modelId="{ED879590-FBFF-4652-97AD-CB9DA59BD6CE}" type="presOf" srcId="{5264D2FB-23EC-4872-8A2B-C735CA8EE566}" destId="{8042963A-22E9-4C7F-A720-01C67267E350}" srcOrd="0" destOrd="0" presId="urn:microsoft.com/office/officeart/2005/8/layout/vList4"/>
    <dgm:cxn modelId="{7FC3EAD2-AD2F-43B2-A21D-15B730172A17}" srcId="{5264D2FB-23EC-4872-8A2B-C735CA8EE566}" destId="{A7087AA9-F41C-42E6-BF88-F0E5CB9F0D37}" srcOrd="0" destOrd="0" parTransId="{933CE5BF-42BD-479F-8A79-5DEA675B3221}" sibTransId="{DF821FD2-F6C0-4BC1-99AE-0EE7A8855120}"/>
    <dgm:cxn modelId="{4C1B8540-E50B-414E-81D5-5C8D7B506899}" type="presOf" srcId="{03319FDD-3220-4A0A-B062-D2115E5E4268}" destId="{EF8D87C9-A476-4C9E-A33D-AF8D748364B0}" srcOrd="1" destOrd="2" presId="urn:microsoft.com/office/officeart/2005/8/layout/vList4"/>
    <dgm:cxn modelId="{5B3E3D3B-CDD4-43C6-ADE2-2C258FA9339B}" type="presOf" srcId="{C74B6618-A8A6-4FE8-94BF-27BB15110CE1}" destId="{A2BF784A-2314-4F37-98B5-DB071B0B18A5}" srcOrd="0" destOrd="2" presId="urn:microsoft.com/office/officeart/2005/8/layout/vList4"/>
    <dgm:cxn modelId="{FF45E34A-195E-4769-A186-55651EB31E51}" type="presOf" srcId="{1A2C57EC-143F-4207-AE1A-5DB3BA375026}" destId="{961F2908-B88F-49E7-ACF9-33F3D88C27CD}" srcOrd="0" destOrd="1" presId="urn:microsoft.com/office/officeart/2005/8/layout/vList4"/>
    <dgm:cxn modelId="{4AE1213C-B838-4B30-9ADC-D92EE6BA26C1}" type="presOf" srcId="{004E0117-0548-4311-AB5E-A2406DA66440}" destId="{A2BF784A-2314-4F37-98B5-DB071B0B18A5}" srcOrd="0" destOrd="0" presId="urn:microsoft.com/office/officeart/2005/8/layout/vList4"/>
    <dgm:cxn modelId="{1F345C29-D93D-4079-ADF2-21C3B0848D54}" srcId="{5264D2FB-23EC-4872-8A2B-C735CA8EE566}" destId="{66A31453-7D54-40DF-BFC8-EB46F9984B2A}" srcOrd="1" destOrd="0" parTransId="{51D0C564-5CB4-4947-8B85-43C534A17609}" sibTransId="{D48D1D54-535A-454C-B1A8-FA7207331B83}"/>
    <dgm:cxn modelId="{63C510D1-8FF3-48D8-9CC7-C5F6B8C92B3B}" type="presOf" srcId="{A7087AA9-F41C-42E6-BF88-F0E5CB9F0D37}" destId="{232D088F-B599-4E5C-B7F6-029C4CD739A5}" srcOrd="1" destOrd="1" presId="urn:microsoft.com/office/officeart/2005/8/layout/vList4"/>
    <dgm:cxn modelId="{7BF308E8-360D-45A1-99FD-33686752E401}" type="presOf" srcId="{5264D2FB-23EC-4872-8A2B-C735CA8EE566}" destId="{232D088F-B599-4E5C-B7F6-029C4CD739A5}" srcOrd="1" destOrd="0" presId="urn:microsoft.com/office/officeart/2005/8/layout/vList4"/>
    <dgm:cxn modelId="{AE7E79DD-3D43-406A-9D70-9A4BBE8A2CFD}" type="presOf" srcId="{004E0117-0548-4311-AB5E-A2406DA66440}" destId="{8F7722B4-B56C-4D1A-B6AE-7BBB647EEFAA}" srcOrd="1" destOrd="0" presId="urn:microsoft.com/office/officeart/2005/8/layout/vList4"/>
    <dgm:cxn modelId="{3AE50B9A-833A-4073-8C26-EB82F314A862}" srcId="{8D378E07-F673-4AF1-A914-AA20B945E643}" destId="{649C0CFE-E8E9-463A-8A00-3196795214BE}" srcOrd="2" destOrd="0" parTransId="{5B309E77-B529-4EC0-82D4-5E840015D704}" sibTransId="{B5FC67F7-E9A9-4A27-869C-ED6B4328F004}"/>
    <dgm:cxn modelId="{432146AD-585F-458E-A823-17F7657BD979}" type="presOf" srcId="{649C0CFE-E8E9-463A-8A00-3196795214BE}" destId="{961F2908-B88F-49E7-ACF9-33F3D88C27CD}" srcOrd="0" destOrd="0" presId="urn:microsoft.com/office/officeart/2005/8/layout/vList4"/>
    <dgm:cxn modelId="{0D7ADAB3-C2BC-4301-8728-E9E1149A8A96}" type="presParOf" srcId="{C7AA1643-E6B9-412A-A8C2-1781F827B54A}" destId="{F9751E41-1C70-46E0-9076-FC7F6C061A10}" srcOrd="0" destOrd="0" presId="urn:microsoft.com/office/officeart/2005/8/layout/vList4"/>
    <dgm:cxn modelId="{D523E7C7-E1C1-46E7-9560-397240C392BF}" type="presParOf" srcId="{F9751E41-1C70-46E0-9076-FC7F6C061A10}" destId="{8042963A-22E9-4C7F-A720-01C67267E350}" srcOrd="0" destOrd="0" presId="urn:microsoft.com/office/officeart/2005/8/layout/vList4"/>
    <dgm:cxn modelId="{822020C2-FE97-4F31-9F1B-436FD9102AFD}" type="presParOf" srcId="{F9751E41-1C70-46E0-9076-FC7F6C061A10}" destId="{7C9EFB99-E9B6-4EE5-8CD0-B27048A97DD9}" srcOrd="1" destOrd="0" presId="urn:microsoft.com/office/officeart/2005/8/layout/vList4"/>
    <dgm:cxn modelId="{AAE59271-C155-4819-A1E3-D7662929462E}" type="presParOf" srcId="{F9751E41-1C70-46E0-9076-FC7F6C061A10}" destId="{232D088F-B599-4E5C-B7F6-029C4CD739A5}" srcOrd="2" destOrd="0" presId="urn:microsoft.com/office/officeart/2005/8/layout/vList4"/>
    <dgm:cxn modelId="{D0B95489-A0EB-4256-A485-319569CD948C}" type="presParOf" srcId="{C7AA1643-E6B9-412A-A8C2-1781F827B54A}" destId="{269413FD-88B6-4FE3-964E-F696727C0C0F}" srcOrd="1" destOrd="0" presId="urn:microsoft.com/office/officeart/2005/8/layout/vList4"/>
    <dgm:cxn modelId="{9C68B72A-50A2-4B19-AEF0-DA88F34CCFBE}" type="presParOf" srcId="{C7AA1643-E6B9-412A-A8C2-1781F827B54A}" destId="{11454DC8-082F-401C-9010-BBBA414B3571}" srcOrd="2" destOrd="0" presId="urn:microsoft.com/office/officeart/2005/8/layout/vList4"/>
    <dgm:cxn modelId="{6C6660FB-E200-402D-AC72-8F9BEDDEB3AF}" type="presParOf" srcId="{11454DC8-082F-401C-9010-BBBA414B3571}" destId="{A2BF784A-2314-4F37-98B5-DB071B0B18A5}" srcOrd="0" destOrd="0" presId="urn:microsoft.com/office/officeart/2005/8/layout/vList4"/>
    <dgm:cxn modelId="{AAC8047D-815C-4FAD-8B62-3E633C90D8F0}" type="presParOf" srcId="{11454DC8-082F-401C-9010-BBBA414B3571}" destId="{7095CF2B-77BE-4BC6-9710-18D0D179E249}" srcOrd="1" destOrd="0" presId="urn:microsoft.com/office/officeart/2005/8/layout/vList4"/>
    <dgm:cxn modelId="{8EA417F0-BB02-47A7-9661-AD78420E1820}" type="presParOf" srcId="{11454DC8-082F-401C-9010-BBBA414B3571}" destId="{8F7722B4-B56C-4D1A-B6AE-7BBB647EEFAA}" srcOrd="2" destOrd="0" presId="urn:microsoft.com/office/officeart/2005/8/layout/vList4"/>
    <dgm:cxn modelId="{642D377F-62E2-4445-AD5C-7F78023B8344}" type="presParOf" srcId="{C7AA1643-E6B9-412A-A8C2-1781F827B54A}" destId="{DD6BD3F8-7FE4-49AE-8756-EDDEF1B88B9F}" srcOrd="3" destOrd="0" presId="urn:microsoft.com/office/officeart/2005/8/layout/vList4"/>
    <dgm:cxn modelId="{1CFF91FE-1891-4429-9771-377A068C351A}" type="presParOf" srcId="{C7AA1643-E6B9-412A-A8C2-1781F827B54A}" destId="{D70F4F75-A5BE-480C-9033-346446E9A7C0}" srcOrd="4" destOrd="0" presId="urn:microsoft.com/office/officeart/2005/8/layout/vList4"/>
    <dgm:cxn modelId="{10C3F23B-84BD-4285-A623-91C440AD6668}" type="presParOf" srcId="{D70F4F75-A5BE-480C-9033-346446E9A7C0}" destId="{961F2908-B88F-49E7-ACF9-33F3D88C27CD}" srcOrd="0" destOrd="0" presId="urn:microsoft.com/office/officeart/2005/8/layout/vList4"/>
    <dgm:cxn modelId="{02DE9142-81E8-4377-976B-8BA337AA20C2}" type="presParOf" srcId="{D70F4F75-A5BE-480C-9033-346446E9A7C0}" destId="{DF1F4DC5-A9D0-4272-BC2D-4503864D3D40}" srcOrd="1" destOrd="0" presId="urn:microsoft.com/office/officeart/2005/8/layout/vList4"/>
    <dgm:cxn modelId="{46B30D0B-5D9C-4B46-B09C-9C2E4CBE37F7}" type="presParOf" srcId="{D70F4F75-A5BE-480C-9033-346446E9A7C0}" destId="{EF8D87C9-A476-4C9E-A33D-AF8D748364B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641E0E-E0D1-4B40-99AA-4731D8827F1C}">
      <dsp:nvSpPr>
        <dsp:cNvPr id="0" name=""/>
        <dsp:cNvSpPr/>
      </dsp:nvSpPr>
      <dsp:spPr>
        <a:xfrm rot="16200000">
          <a:off x="12105" y="-12105"/>
          <a:ext cx="2284648" cy="230886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Приказы Минздрава РФ по профилям оказания ВМП</a:t>
          </a:r>
          <a:endParaRPr lang="ru-RU" sz="1600" kern="1200" dirty="0"/>
        </a:p>
      </dsp:txBody>
      <dsp:txXfrm rot="5400000">
        <a:off x="-1" y="1"/>
        <a:ext cx="2308860" cy="1713486"/>
      </dsp:txXfrm>
    </dsp:sp>
    <dsp:sp modelId="{43852EEE-B406-47D0-9E13-503C8181187F}">
      <dsp:nvSpPr>
        <dsp:cNvPr id="0" name=""/>
        <dsp:cNvSpPr/>
      </dsp:nvSpPr>
      <dsp:spPr>
        <a:xfrm>
          <a:off x="2308860" y="0"/>
          <a:ext cx="2308860" cy="2284648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Клинические рекомендации</a:t>
          </a:r>
          <a:endParaRPr lang="ru-RU" sz="1600" kern="1200" dirty="0"/>
        </a:p>
      </dsp:txBody>
      <dsp:txXfrm>
        <a:off x="2308860" y="0"/>
        <a:ext cx="2308860" cy="1713486"/>
      </dsp:txXfrm>
    </dsp:sp>
    <dsp:sp modelId="{B6375285-DA60-4EF1-967F-B1F7E5156696}">
      <dsp:nvSpPr>
        <dsp:cNvPr id="0" name=""/>
        <dsp:cNvSpPr/>
      </dsp:nvSpPr>
      <dsp:spPr>
        <a:xfrm rot="10800000">
          <a:off x="0" y="2284648"/>
          <a:ext cx="2308860" cy="2284648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Требования к электронному документообороту(ЕГИСЗ</a:t>
          </a:r>
          <a:r>
            <a:rPr lang="ru-RU" sz="2600" kern="1200" dirty="0" smtClean="0"/>
            <a:t>)</a:t>
          </a:r>
          <a:endParaRPr lang="ru-RU" sz="2600" kern="1200" dirty="0"/>
        </a:p>
      </dsp:txBody>
      <dsp:txXfrm rot="10800000">
        <a:off x="0" y="2855810"/>
        <a:ext cx="2308860" cy="1713486"/>
      </dsp:txXfrm>
    </dsp:sp>
    <dsp:sp modelId="{4B226178-74B9-4156-96A3-1C466EE8DD51}">
      <dsp:nvSpPr>
        <dsp:cNvPr id="0" name=""/>
        <dsp:cNvSpPr/>
      </dsp:nvSpPr>
      <dsp:spPr>
        <a:xfrm rot="5400000">
          <a:off x="2293859" y="2255841"/>
          <a:ext cx="2284648" cy="230886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Критерии оценки качества(Приказ 203н</a:t>
          </a:r>
          <a:r>
            <a:rPr lang="ru-RU" sz="2700" kern="1200" dirty="0" smtClean="0"/>
            <a:t>)</a:t>
          </a:r>
          <a:endParaRPr lang="ru-RU" sz="2700" kern="1200" dirty="0"/>
        </a:p>
      </dsp:txBody>
      <dsp:txXfrm rot="-5400000">
        <a:off x="2281753" y="2839110"/>
        <a:ext cx="2308860" cy="1713486"/>
      </dsp:txXfrm>
    </dsp:sp>
    <dsp:sp modelId="{8F981954-2893-4C5F-83FC-83D11DD99F26}">
      <dsp:nvSpPr>
        <dsp:cNvPr id="0" name=""/>
        <dsp:cNvSpPr/>
      </dsp:nvSpPr>
      <dsp:spPr>
        <a:xfrm>
          <a:off x="1616202" y="1713486"/>
          <a:ext cx="1385316" cy="1142324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Федеральные дополнения</a:t>
          </a:r>
          <a:endParaRPr lang="ru-RU" sz="1500" kern="1200" dirty="0"/>
        </a:p>
      </dsp:txBody>
      <dsp:txXfrm>
        <a:off x="1671966" y="1769250"/>
        <a:ext cx="1273788" cy="10307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07D75C-3DF6-45F2-A9D0-3ADB8FBDBD9D}">
      <dsp:nvSpPr>
        <dsp:cNvPr id="0" name=""/>
        <dsp:cNvSpPr/>
      </dsp:nvSpPr>
      <dsp:spPr>
        <a:xfrm rot="16200000">
          <a:off x="483446" y="-483446"/>
          <a:ext cx="2733886" cy="370078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Законность и соблюдение порядков</a:t>
          </a:r>
          <a:endParaRPr lang="ru-RU" sz="2100" kern="1200" dirty="0"/>
        </a:p>
      </dsp:txBody>
      <dsp:txXfrm rot="5400000">
        <a:off x="-1" y="1"/>
        <a:ext cx="3700780" cy="2050414"/>
      </dsp:txXfrm>
    </dsp:sp>
    <dsp:sp modelId="{58519E57-D4C3-4579-9807-11615853F653}">
      <dsp:nvSpPr>
        <dsp:cNvPr id="0" name=""/>
        <dsp:cNvSpPr/>
      </dsp:nvSpPr>
      <dsp:spPr>
        <a:xfrm>
          <a:off x="3700780" y="0"/>
          <a:ext cx="3700780" cy="2733886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err="1" smtClean="0"/>
            <a:t>Пациентоориентированность</a:t>
          </a:r>
          <a:r>
            <a:rPr lang="ru-RU" sz="2100" kern="1200" dirty="0" smtClean="0"/>
            <a:t> и безопасность</a:t>
          </a:r>
          <a:endParaRPr lang="ru-RU" sz="2100" kern="1200" dirty="0"/>
        </a:p>
      </dsp:txBody>
      <dsp:txXfrm>
        <a:off x="3700780" y="0"/>
        <a:ext cx="3700780" cy="2050414"/>
      </dsp:txXfrm>
    </dsp:sp>
    <dsp:sp modelId="{6B95EA99-C6FF-4C10-9880-C8A8B2983DA9}">
      <dsp:nvSpPr>
        <dsp:cNvPr id="0" name=""/>
        <dsp:cNvSpPr/>
      </dsp:nvSpPr>
      <dsp:spPr>
        <a:xfrm rot="10800000">
          <a:off x="0" y="2733886"/>
          <a:ext cx="3700780" cy="2733886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Непрерывность и цикличность</a:t>
          </a:r>
          <a:endParaRPr lang="ru-RU" sz="2100" kern="1200" dirty="0"/>
        </a:p>
      </dsp:txBody>
      <dsp:txXfrm rot="10800000">
        <a:off x="0" y="3417358"/>
        <a:ext cx="3700780" cy="2050414"/>
      </dsp:txXfrm>
    </dsp:sp>
    <dsp:sp modelId="{F021C2D6-5CBE-48A9-A22F-E33955FCB8D1}">
      <dsp:nvSpPr>
        <dsp:cNvPr id="0" name=""/>
        <dsp:cNvSpPr/>
      </dsp:nvSpPr>
      <dsp:spPr>
        <a:xfrm rot="5400000">
          <a:off x="4184226" y="2250439"/>
          <a:ext cx="2733886" cy="370078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Персонифицированная ответственность</a:t>
          </a:r>
          <a:endParaRPr lang="ru-RU" sz="2100" kern="1200" dirty="0"/>
        </a:p>
      </dsp:txBody>
      <dsp:txXfrm rot="-5400000">
        <a:off x="3700779" y="3417358"/>
        <a:ext cx="3700780" cy="2050414"/>
      </dsp:txXfrm>
    </dsp:sp>
    <dsp:sp modelId="{8BF27358-9E46-414B-834E-D043D1BAEDC2}">
      <dsp:nvSpPr>
        <dsp:cNvPr id="0" name=""/>
        <dsp:cNvSpPr/>
      </dsp:nvSpPr>
      <dsp:spPr>
        <a:xfrm>
          <a:off x="2590546" y="2050414"/>
          <a:ext cx="2220468" cy="1366943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Основные принципы ВКК</a:t>
          </a:r>
          <a:endParaRPr lang="ru-RU" sz="2100" kern="1200" dirty="0"/>
        </a:p>
      </dsp:txBody>
      <dsp:txXfrm>
        <a:off x="2657275" y="2117143"/>
        <a:ext cx="2087010" cy="12334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15AB51-CB9D-4020-9D50-9054103B574A}">
      <dsp:nvSpPr>
        <dsp:cNvPr id="0" name=""/>
        <dsp:cNvSpPr/>
      </dsp:nvSpPr>
      <dsp:spPr>
        <a:xfrm>
          <a:off x="0" y="1849442"/>
          <a:ext cx="2135187" cy="17615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Заведующий структурным подразделением/ старшая медицинская сестра</a:t>
          </a:r>
          <a:endParaRPr lang="ru-RU" sz="1800" kern="1200" dirty="0"/>
        </a:p>
      </dsp:txBody>
      <dsp:txXfrm>
        <a:off x="51593" y="1901035"/>
        <a:ext cx="2032001" cy="1658343"/>
      </dsp:txXfrm>
    </dsp:sp>
    <dsp:sp modelId="{9D0E446A-CCA0-42A8-A1D8-5B7A59DF1248}">
      <dsp:nvSpPr>
        <dsp:cNvPr id="0" name=""/>
        <dsp:cNvSpPr/>
      </dsp:nvSpPr>
      <dsp:spPr>
        <a:xfrm rot="21576052">
          <a:off x="2350486" y="2454917"/>
          <a:ext cx="456457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2350488" y="2561299"/>
        <a:ext cx="319520" cy="317716"/>
      </dsp:txXfrm>
    </dsp:sp>
    <dsp:sp modelId="{3C07D8B0-F3EF-449E-9D32-C169327CBA24}">
      <dsp:nvSpPr>
        <dsp:cNvPr id="0" name=""/>
        <dsp:cNvSpPr/>
      </dsp:nvSpPr>
      <dsp:spPr>
        <a:xfrm>
          <a:off x="2996406" y="1828568"/>
          <a:ext cx="2135187" cy="17615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Заместители главного врача/КЭР </a:t>
          </a:r>
          <a:endParaRPr lang="ru-RU" sz="1800" kern="1200" dirty="0"/>
        </a:p>
      </dsp:txBody>
      <dsp:txXfrm>
        <a:off x="3047999" y="1880161"/>
        <a:ext cx="2032001" cy="1658343"/>
      </dsp:txXfrm>
    </dsp:sp>
    <dsp:sp modelId="{21E59231-71BC-4BF3-BAFE-26C4DE258E69}">
      <dsp:nvSpPr>
        <dsp:cNvPr id="0" name=""/>
        <dsp:cNvSpPr/>
      </dsp:nvSpPr>
      <dsp:spPr>
        <a:xfrm>
          <a:off x="5345112" y="2444570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5345112" y="2550475"/>
        <a:ext cx="316861" cy="317716"/>
      </dsp:txXfrm>
    </dsp:sp>
    <dsp:sp modelId="{2AF530F9-D809-4BFD-98FB-033B169F1CAA}">
      <dsp:nvSpPr>
        <dsp:cNvPr id="0" name=""/>
        <dsp:cNvSpPr/>
      </dsp:nvSpPr>
      <dsp:spPr>
        <a:xfrm>
          <a:off x="5985668" y="1828568"/>
          <a:ext cx="2135187" cy="17615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Врачебная комиссия</a:t>
          </a:r>
          <a:endParaRPr lang="ru-RU" sz="1800" kern="1200" dirty="0"/>
        </a:p>
      </dsp:txBody>
      <dsp:txXfrm>
        <a:off x="6037261" y="1880161"/>
        <a:ext cx="2032001" cy="16583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42963A-22E9-4C7F-A720-01C67267E350}">
      <dsp:nvSpPr>
        <dsp:cNvPr id="0" name=""/>
        <dsp:cNvSpPr/>
      </dsp:nvSpPr>
      <dsp:spPr>
        <a:xfrm>
          <a:off x="0" y="0"/>
          <a:ext cx="7344008" cy="15393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 smtClean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Обоснованность госпитализации</a:t>
          </a:r>
          <a:endParaRPr lang="ru-R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Ведение медицинской документации</a:t>
          </a:r>
          <a:endParaRPr lang="ru-RU" sz="2400" kern="1200" dirty="0"/>
        </a:p>
      </dsp:txBody>
      <dsp:txXfrm>
        <a:off x="1622732" y="0"/>
        <a:ext cx="5721275" cy="1539308"/>
      </dsp:txXfrm>
    </dsp:sp>
    <dsp:sp modelId="{7C9EFB99-E9B6-4EE5-8CD0-B27048A97DD9}">
      <dsp:nvSpPr>
        <dsp:cNvPr id="0" name=""/>
        <dsp:cNvSpPr/>
      </dsp:nvSpPr>
      <dsp:spPr>
        <a:xfrm>
          <a:off x="213454" y="296981"/>
          <a:ext cx="1349755" cy="94534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BF784A-2314-4F37-98B5-DB071B0B18A5}">
      <dsp:nvSpPr>
        <dsp:cNvPr id="0" name=""/>
        <dsp:cNvSpPr/>
      </dsp:nvSpPr>
      <dsp:spPr>
        <a:xfrm>
          <a:off x="0" y="1693239"/>
          <a:ext cx="7344008" cy="15393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Отсутствие внутрибольничной инфекции</a:t>
          </a:r>
          <a:endParaRPr lang="ru-R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Соблюдение порядков стандартов оказания помощи</a:t>
          </a:r>
          <a:endParaRPr lang="ru-RU" sz="2400" kern="1200" dirty="0"/>
        </a:p>
      </dsp:txBody>
      <dsp:txXfrm>
        <a:off x="1622732" y="1693239"/>
        <a:ext cx="5721275" cy="1539308"/>
      </dsp:txXfrm>
    </dsp:sp>
    <dsp:sp modelId="{7095CF2B-77BE-4BC6-9710-18D0D179E249}">
      <dsp:nvSpPr>
        <dsp:cNvPr id="0" name=""/>
        <dsp:cNvSpPr/>
      </dsp:nvSpPr>
      <dsp:spPr>
        <a:xfrm>
          <a:off x="100202" y="1948420"/>
          <a:ext cx="1576259" cy="102894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1F2908-B88F-49E7-ACF9-33F3D88C27CD}">
      <dsp:nvSpPr>
        <dsp:cNvPr id="0" name=""/>
        <dsp:cNvSpPr/>
      </dsp:nvSpPr>
      <dsp:spPr>
        <a:xfrm>
          <a:off x="0" y="3386479"/>
          <a:ext cx="7344008" cy="15393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Безопасность среды и инфраструктуры</a:t>
          </a:r>
          <a:endParaRPr lang="ru-R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Отсутствии осложнений, связанных с медицинскими вмешательствами</a:t>
          </a:r>
          <a:endParaRPr lang="ru-RU" sz="2400" kern="1200" dirty="0"/>
        </a:p>
      </dsp:txBody>
      <dsp:txXfrm>
        <a:off x="1622732" y="3386479"/>
        <a:ext cx="5721275" cy="1539308"/>
      </dsp:txXfrm>
    </dsp:sp>
    <dsp:sp modelId="{DF1F4DC5-A9D0-4272-BC2D-4503864D3D40}">
      <dsp:nvSpPr>
        <dsp:cNvPr id="0" name=""/>
        <dsp:cNvSpPr/>
      </dsp:nvSpPr>
      <dsp:spPr>
        <a:xfrm>
          <a:off x="263496" y="3642447"/>
          <a:ext cx="1249671" cy="102737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73F05-674F-48FC-A51F-79F7358FD55D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C7E1F4-6DE7-4245-A249-09D5E61250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043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7E1F4-6DE7-4245-A249-09D5E612507F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944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7E1F4-6DE7-4245-A249-09D5E612507F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896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7E1F4-6DE7-4245-A249-09D5E612507F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397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7E1F4-6DE7-4245-A249-09D5E612507F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907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7E1F4-6DE7-4245-A249-09D5E612507F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83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7E1F4-6DE7-4245-A249-09D5E612507F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986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7E1F4-6DE7-4245-A249-09D5E612507F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986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9CD8-CCC7-4216-A4B8-0D8F2231D29D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DC35-8209-43A9-9468-1EEFE1E297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756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9CD8-CCC7-4216-A4B8-0D8F2231D29D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DC35-8209-43A9-9468-1EEFE1E297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838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9CD8-CCC7-4216-A4B8-0D8F2231D29D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DC35-8209-43A9-9468-1EEFE1E297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308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9CD8-CCC7-4216-A4B8-0D8F2231D29D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DC35-8209-43A9-9468-1EEFE1E297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691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9CD8-CCC7-4216-A4B8-0D8F2231D29D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DC35-8209-43A9-9468-1EEFE1E297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840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9CD8-CCC7-4216-A4B8-0D8F2231D29D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DC35-8209-43A9-9468-1EEFE1E297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329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9CD8-CCC7-4216-A4B8-0D8F2231D29D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DC35-8209-43A9-9468-1EEFE1E297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083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9CD8-CCC7-4216-A4B8-0D8F2231D29D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DC35-8209-43A9-9468-1EEFE1E297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180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9CD8-CCC7-4216-A4B8-0D8F2231D29D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DC35-8209-43A9-9468-1EEFE1E297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864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9CD8-CCC7-4216-A4B8-0D8F2231D29D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DC35-8209-43A9-9468-1EEFE1E297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547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9CD8-CCC7-4216-A4B8-0D8F2231D29D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DC35-8209-43A9-9468-1EEFE1E297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731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A9CD8-CCC7-4216-A4B8-0D8F2231D29D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0DC35-8209-43A9-9468-1EEFE1E297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787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l.a.timoahkina@samsmu.ru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microsoft.com/office/2007/relationships/hdphoto" Target="../media/hdphoto1.wdp"/><Relationship Id="rId9" Type="http://schemas.microsoft.com/office/2007/relationships/diagramDrawing" Target="../diagrams/drawing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diagramLayout" Target="../diagrams/layout1.xml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diagramData" Target="../diagrams/data1.xml"/><Relationship Id="rId2" Type="http://schemas.openxmlformats.org/officeDocument/2006/relationships/notesSlide" Target="../notesSlides/notesSlide3.xml"/><Relationship Id="rId16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5" Type="http://schemas.openxmlformats.org/officeDocument/2006/relationships/diagramColors" Target="../diagrams/colors1.xml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2.jpe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2.xml"/><Relationship Id="rId5" Type="http://schemas.microsoft.com/office/2007/relationships/hdphoto" Target="../media/hdphoto1.wdp"/><Relationship Id="rId10" Type="http://schemas.microsoft.com/office/2007/relationships/diagramDrawing" Target="../diagrams/drawing2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2.jpeg"/><Relationship Id="rId7" Type="http://schemas.openxmlformats.org/officeDocument/2006/relationships/diagramLayout" Target="../diagrams/layou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3.xml"/><Relationship Id="rId5" Type="http://schemas.microsoft.com/office/2007/relationships/hdphoto" Target="../media/hdphoto1.wdp"/><Relationship Id="rId10" Type="http://schemas.microsoft.com/office/2007/relationships/diagramDrawing" Target="../diagrams/drawing3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53808" y="2866548"/>
            <a:ext cx="7550896" cy="3028632"/>
          </a:xfrm>
        </p:spPr>
        <p:txBody>
          <a:bodyPr anchor="t">
            <a:noAutofit/>
          </a:bodyPr>
          <a:lstStyle/>
          <a:p>
            <a:pPr algn="r"/>
            <a:r>
              <a:rPr lang="ru-RU" sz="2400" b="1" dirty="0" smtClean="0">
                <a:solidFill>
                  <a:prstClr val="black"/>
                </a:solidFill>
                <a:latin typeface="Montserrat" charset="0"/>
                <a:cs typeface="Times New Roman" pitchFamily="18" charset="0"/>
              </a:rPr>
              <a:t>Основы  внутреннего контроля  качества в медицинских организациях: принципы и практические аспекты</a:t>
            </a:r>
            <a:br>
              <a:rPr lang="ru-RU" sz="2400" b="1" dirty="0" smtClean="0">
                <a:solidFill>
                  <a:prstClr val="black"/>
                </a:solidFill>
                <a:latin typeface="Montserrat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prstClr val="black"/>
                </a:solidFill>
              </a:rPr>
              <a:t/>
            </a:r>
            <a:br>
              <a:rPr lang="ru-RU" sz="2400" b="1" dirty="0" smtClean="0">
                <a:solidFill>
                  <a:prstClr val="black"/>
                </a:solidFill>
              </a:rPr>
            </a:br>
            <a:r>
              <a:rPr lang="ru-RU" sz="2400" b="1" dirty="0" smtClean="0">
                <a:solidFill>
                  <a:prstClr val="black"/>
                </a:solidFill>
              </a:rPr>
              <a:t/>
            </a:r>
            <a:br>
              <a:rPr lang="ru-RU" sz="2400" b="1" dirty="0" smtClean="0">
                <a:solidFill>
                  <a:prstClr val="black"/>
                </a:solidFill>
              </a:rPr>
            </a:br>
            <a:r>
              <a:rPr lang="ru-RU" sz="2400" b="1" dirty="0" smtClean="0">
                <a:solidFill>
                  <a:prstClr val="black"/>
                </a:solidFill>
              </a:rPr>
              <a:t/>
            </a:r>
            <a:br>
              <a:rPr lang="ru-RU" sz="2400" b="1" dirty="0" smtClean="0">
                <a:solidFill>
                  <a:prstClr val="black"/>
                </a:solidFill>
              </a:rPr>
            </a:br>
            <a:r>
              <a:rPr lang="ru-RU" sz="1400" b="1" dirty="0" smtClean="0">
                <a:latin typeface="Montserrat" charset="0"/>
              </a:rPr>
              <a:t> </a:t>
            </a:r>
            <a:r>
              <a:rPr lang="ru-RU" sz="1400" b="1" dirty="0" smtClean="0">
                <a:latin typeface="Montserrat" charset="0"/>
                <a:cs typeface="Times New Roman" pitchFamily="18" charset="0"/>
              </a:rPr>
              <a:t>Тимошкина Любовь Александровна</a:t>
            </a:r>
            <a:r>
              <a:rPr lang="ru-RU" sz="1400" dirty="0" smtClean="0">
                <a:latin typeface="Montserrat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Montserrat" charset="0"/>
                <a:cs typeface="Times New Roman" pitchFamily="18" charset="0"/>
              </a:rPr>
            </a:br>
            <a:r>
              <a:rPr lang="ru-RU" sz="1400" dirty="0" smtClean="0">
                <a:latin typeface="Montserrat" charset="0"/>
                <a:cs typeface="Times New Roman" pitchFamily="18" charset="0"/>
              </a:rPr>
              <a:t>Старшая медицинская сестра</a:t>
            </a:r>
            <a:br>
              <a:rPr lang="ru-RU" sz="1400" dirty="0" smtClean="0">
                <a:latin typeface="Montserrat" charset="0"/>
                <a:cs typeface="Times New Roman" pitchFamily="18" charset="0"/>
              </a:rPr>
            </a:br>
            <a:r>
              <a:rPr lang="ru-RU" sz="1400" dirty="0" smtClean="0">
                <a:latin typeface="Montserrat" charset="0"/>
                <a:cs typeface="Times New Roman" pitchFamily="18" charset="0"/>
              </a:rPr>
              <a:t>Клиники Самарского  Государственного Университета,</a:t>
            </a:r>
            <a:br>
              <a:rPr lang="ru-RU" sz="1400" dirty="0" smtClean="0">
                <a:latin typeface="Montserrat" charset="0"/>
                <a:cs typeface="Times New Roman" pitchFamily="18" charset="0"/>
              </a:rPr>
            </a:br>
            <a:r>
              <a:rPr lang="ru-RU" sz="1400" dirty="0" err="1" smtClean="0">
                <a:latin typeface="Montserrat" charset="0"/>
                <a:cs typeface="Times New Roman" pitchFamily="18" charset="0"/>
              </a:rPr>
              <a:t>Травматолого-ортопедическое</a:t>
            </a:r>
            <a:r>
              <a:rPr lang="ru-RU" sz="1400" dirty="0" smtClean="0">
                <a:latin typeface="Montserrat" charset="0"/>
                <a:cs typeface="Times New Roman" pitchFamily="18" charset="0"/>
              </a:rPr>
              <a:t> отделение №2, Самара, Россия</a:t>
            </a:r>
            <a:br>
              <a:rPr lang="ru-RU" sz="1400" dirty="0" smtClean="0">
                <a:latin typeface="Montserrat" charset="0"/>
                <a:cs typeface="Times New Roman" pitchFamily="18" charset="0"/>
              </a:rPr>
            </a:br>
            <a:r>
              <a:rPr lang="en-US" sz="1400" dirty="0" smtClean="0">
                <a:latin typeface="Montserrat" charset="0"/>
                <a:cs typeface="Times New Roman" pitchFamily="18" charset="0"/>
              </a:rPr>
              <a:t>E-mail: </a:t>
            </a:r>
            <a:r>
              <a:rPr lang="en-US" sz="1400" u="sng" dirty="0" smtClean="0">
                <a:latin typeface="Montserrat" charset="0"/>
                <a:cs typeface="Times New Roman" pitchFamily="18" charset="0"/>
                <a:hlinkClick r:id="rId3"/>
              </a:rPr>
              <a:t>l.a.timoahkina@samsmu.ru</a:t>
            </a:r>
            <a:endParaRPr lang="ru-RU" sz="1400" b="1" dirty="0">
              <a:latin typeface="Montserrat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438524" y="4380864"/>
            <a:ext cx="3838575" cy="14484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endParaRPr lang="ru-RU" sz="1400" b="1" dirty="0">
              <a:latin typeface="Montserrat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36851" y="6238393"/>
            <a:ext cx="1762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Montserrat" charset="0"/>
              </a:rPr>
              <a:t>Самара </a:t>
            </a:r>
            <a:r>
              <a:rPr lang="ru-RU" b="1" dirty="0" smtClean="0">
                <a:latin typeface="Montserrat" charset="0"/>
              </a:rPr>
              <a:t>2026</a:t>
            </a:r>
            <a:endParaRPr lang="ru-RU" dirty="0">
              <a:latin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12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исунок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7" name="Рисунок 6" descr="Рисунок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  <p:grpSp>
        <p:nvGrpSpPr>
          <p:cNvPr id="8" name="组合 4">
            <a:extLst>
              <a:ext uri="{FF2B5EF4-FFF2-40B4-BE49-F238E27FC236}">
                <a16:creationId xmlns="" xmlns:a16="http://schemas.microsoft.com/office/drawing/2014/main" id="{ADC43E0D-2F76-6752-03D5-B3277E15F130}"/>
              </a:ext>
            </a:extLst>
          </p:cNvPr>
          <p:cNvGrpSpPr/>
          <p:nvPr/>
        </p:nvGrpSpPr>
        <p:grpSpPr>
          <a:xfrm rot="16200000" flipH="1">
            <a:off x="6248571" y="-764178"/>
            <a:ext cx="8171656" cy="6342673"/>
            <a:chOff x="-2033360" y="2610102"/>
            <a:chExt cx="6471548" cy="5309938"/>
          </a:xfrm>
        </p:grpSpPr>
        <p:pic>
          <p:nvPicPr>
            <p:cNvPr id="9" name="图片 5" descr="e7d195523061f1c0deeec63e560781cfd59afb0ea006f2a87ABB68BF51EA6619813959095094C18C62A12F549504892A4AAA8C1554C6663626E05CA27F281A14E6983772AFC3FB97135759321DEA3D705820548C6D5B558CA8F362B18D312C152407D21FB34EF0A1D1B21F91EF7E1DCDE529C869E8F5A9E23DB214A825789D83372F841262D649B4">
              <a:extLst>
                <a:ext uri="{FF2B5EF4-FFF2-40B4-BE49-F238E27FC236}">
                  <a16:creationId xmlns="" xmlns:a16="http://schemas.microsoft.com/office/drawing/2014/main" id="{37942C3A-7A18-8301-5DC4-1DE0D22046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13470543" flipH="1">
              <a:off x="-1344599" y="3343154"/>
              <a:ext cx="5274378" cy="6753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直角三角形 6">
              <a:extLst>
                <a:ext uri="{FF2B5EF4-FFF2-40B4-BE49-F238E27FC236}">
                  <a16:creationId xmlns="" xmlns:a16="http://schemas.microsoft.com/office/drawing/2014/main" id="{94D01559-71E1-6B90-7024-DE9E19530069}"/>
                </a:ext>
              </a:extLst>
            </p:cNvPr>
            <p:cNvSpPr/>
            <p:nvPr/>
          </p:nvSpPr>
          <p:spPr>
            <a:xfrm rot="13491146">
              <a:off x="-2033360" y="2610102"/>
              <a:ext cx="2644376" cy="2800601"/>
            </a:xfrm>
            <a:prstGeom prst="rtTriangle">
              <a:avLst/>
            </a:prstGeom>
            <a:solidFill>
              <a:srgbClr val="026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1" name="直角三角形 7">
              <a:extLst>
                <a:ext uri="{FF2B5EF4-FFF2-40B4-BE49-F238E27FC236}">
                  <a16:creationId xmlns="" xmlns:a16="http://schemas.microsoft.com/office/drawing/2014/main" id="{C8BF245B-91C1-6ECD-25D2-CBA1041A38E0}"/>
                </a:ext>
              </a:extLst>
            </p:cNvPr>
            <p:cNvSpPr/>
            <p:nvPr/>
          </p:nvSpPr>
          <p:spPr>
            <a:xfrm rot="8007907">
              <a:off x="2938514" y="6318459"/>
              <a:ext cx="1370169" cy="1370169"/>
            </a:xfrm>
            <a:prstGeom prst="rtTriangle">
              <a:avLst/>
            </a:prstGeom>
            <a:solidFill>
              <a:srgbClr val="026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12" name="图片 8" descr="e7d195523061f1c0deeec63e560781cfd59afb0ea006f2a87ABB68BF51EA6619813959095094C18C62A12F549504892A4AAA8C1554C6663626E05CA27F281A14E6983772AFC3FB97135759321DEA3D705820548C6D5B558CA8F362B18D312C152407D21FB34EF0A1D1B21F91EF7E1DCDE529C869E8F5A9E23DB214A825789D83372F841262D649B4">
              <a:extLst>
                <a:ext uri="{FF2B5EF4-FFF2-40B4-BE49-F238E27FC236}">
                  <a16:creationId xmlns="" xmlns:a16="http://schemas.microsoft.com/office/drawing/2014/main" id="{B405129B-2C97-BA0C-150D-140F1A08BD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18807531" flipH="1">
              <a:off x="2117884" y="5599737"/>
              <a:ext cx="3965279" cy="6753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5" name="TextBox 14"/>
          <p:cNvSpPr txBox="1"/>
          <p:nvPr/>
        </p:nvSpPr>
        <p:spPr>
          <a:xfrm>
            <a:off x="1520313" y="655091"/>
            <a:ext cx="54040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Montserrat" charset="0"/>
              </a:rPr>
              <a:t>Как это работает в </a:t>
            </a:r>
          </a:p>
          <a:p>
            <a:pPr algn="ctr"/>
            <a:r>
              <a:rPr lang="ru-RU" sz="2800" b="1" dirty="0" smtClean="0">
                <a:latin typeface="Montserrat" charset="0"/>
              </a:rPr>
              <a:t>многопрофильном центре</a:t>
            </a:r>
            <a:endParaRPr lang="ru-RU" sz="2800" b="1" dirty="0">
              <a:latin typeface="Montserrat" charset="0"/>
            </a:endParaRPr>
          </a:p>
        </p:txBody>
      </p:sp>
      <p:sp>
        <p:nvSpPr>
          <p:cNvPr id="16" name="Объект 2"/>
          <p:cNvSpPr>
            <a:spLocks noGrp="1"/>
          </p:cNvSpPr>
          <p:nvPr>
            <p:ph sz="half" idx="1"/>
          </p:nvPr>
        </p:nvSpPr>
        <p:spPr>
          <a:xfrm>
            <a:off x="592539" y="2315593"/>
            <a:ext cx="725492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Montserrat" charset="0"/>
              </a:rPr>
              <a:t>Контроль </a:t>
            </a:r>
            <a:r>
              <a:rPr lang="ru-RU" sz="2400" dirty="0" smtClean="0">
                <a:latin typeface="Montserrat" charset="0"/>
              </a:rPr>
              <a:t>внешних экспертов и Главного врача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991" y="3207224"/>
            <a:ext cx="3897216" cy="332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79" y="3141898"/>
            <a:ext cx="4762500" cy="345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7" name="Рисунок 6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6010" y="-145611"/>
            <a:ext cx="12192000" cy="6857143"/>
          </a:xfrm>
          <a:prstGeom prst="rect">
            <a:avLst/>
          </a:prstGeom>
        </p:spPr>
      </p:pic>
      <p:grpSp>
        <p:nvGrpSpPr>
          <p:cNvPr id="2" name="组合 4">
            <a:extLst>
              <a:ext uri="{FF2B5EF4-FFF2-40B4-BE49-F238E27FC236}">
                <a16:creationId xmlns="" xmlns:a16="http://schemas.microsoft.com/office/drawing/2014/main" id="{ADC43E0D-2F76-6752-03D5-B3277E15F130}"/>
              </a:ext>
            </a:extLst>
          </p:cNvPr>
          <p:cNvGrpSpPr/>
          <p:nvPr/>
        </p:nvGrpSpPr>
        <p:grpSpPr>
          <a:xfrm rot="16200000" flipH="1">
            <a:off x="6088159" y="-1059737"/>
            <a:ext cx="8171656" cy="6342673"/>
            <a:chOff x="-2033360" y="2610102"/>
            <a:chExt cx="6471548" cy="5309938"/>
          </a:xfrm>
        </p:grpSpPr>
        <p:pic>
          <p:nvPicPr>
            <p:cNvPr id="9" name="图片 5" descr="e7d195523061f1c0deeec63e560781cfd59afb0ea006f2a87ABB68BF51EA6619813959095094C18C62A12F549504892A4AAA8C1554C6663626E05CA27F281A14E6983772AFC3FB97135759321DEA3D705820548C6D5B558CA8F362B18D312C152407D21FB34EF0A1D1B21F91EF7E1DCDE529C869E8F5A9E23DB214A825789D83372F841262D649B4">
              <a:extLst>
                <a:ext uri="{FF2B5EF4-FFF2-40B4-BE49-F238E27FC236}">
                  <a16:creationId xmlns="" xmlns:a16="http://schemas.microsoft.com/office/drawing/2014/main" id="{37942C3A-7A18-8301-5DC4-1DE0D22046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13470543" flipH="1">
              <a:off x="-1344599" y="3343154"/>
              <a:ext cx="5274378" cy="6753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直角三角形 6">
              <a:extLst>
                <a:ext uri="{FF2B5EF4-FFF2-40B4-BE49-F238E27FC236}">
                  <a16:creationId xmlns="" xmlns:a16="http://schemas.microsoft.com/office/drawing/2014/main" id="{94D01559-71E1-6B90-7024-DE9E19530069}"/>
                </a:ext>
              </a:extLst>
            </p:cNvPr>
            <p:cNvSpPr/>
            <p:nvPr/>
          </p:nvSpPr>
          <p:spPr>
            <a:xfrm rot="13491146">
              <a:off x="-2033360" y="2610102"/>
              <a:ext cx="2644376" cy="2800601"/>
            </a:xfrm>
            <a:prstGeom prst="rtTriangle">
              <a:avLst/>
            </a:prstGeom>
            <a:solidFill>
              <a:srgbClr val="026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1" name="直角三角形 7">
              <a:extLst>
                <a:ext uri="{FF2B5EF4-FFF2-40B4-BE49-F238E27FC236}">
                  <a16:creationId xmlns="" xmlns:a16="http://schemas.microsoft.com/office/drawing/2014/main" id="{C8BF245B-91C1-6ECD-25D2-CBA1041A38E0}"/>
                </a:ext>
              </a:extLst>
            </p:cNvPr>
            <p:cNvSpPr/>
            <p:nvPr/>
          </p:nvSpPr>
          <p:spPr>
            <a:xfrm rot="8007907">
              <a:off x="2938514" y="6318459"/>
              <a:ext cx="1370169" cy="1370169"/>
            </a:xfrm>
            <a:prstGeom prst="rtTriangle">
              <a:avLst/>
            </a:prstGeom>
            <a:solidFill>
              <a:srgbClr val="026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12" name="图片 8" descr="e7d195523061f1c0deeec63e560781cfd59afb0ea006f2a87ABB68BF51EA6619813959095094C18C62A12F549504892A4AAA8C1554C6663626E05CA27F281A14E6983772AFC3FB97135759321DEA3D705820548C6D5B558CA8F362B18D312C152407D21FB34EF0A1D1B21F91EF7E1DCDE529C869E8F5A9E23DB214A825789D83372F841262D649B4">
              <a:extLst>
                <a:ext uri="{FF2B5EF4-FFF2-40B4-BE49-F238E27FC236}">
                  <a16:creationId xmlns="" xmlns:a16="http://schemas.microsoft.com/office/drawing/2014/main" id="{B405129B-2C97-BA0C-150D-140F1A08BD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18807531" flipH="1">
              <a:off x="2117884" y="5599737"/>
              <a:ext cx="3965279" cy="6753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3" name="Прямоугольник 12"/>
          <p:cNvSpPr/>
          <p:nvPr/>
        </p:nvSpPr>
        <p:spPr>
          <a:xfrm>
            <a:off x="1160623" y="828681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600" dirty="0" smtClean="0">
              <a:latin typeface="Montserrat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88500319"/>
              </p:ext>
            </p:extLst>
          </p:nvPr>
        </p:nvGraphicFramePr>
        <p:xfrm>
          <a:off x="716280" y="1475012"/>
          <a:ext cx="7344008" cy="4925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5" name="Объект 3"/>
          <p:cNvSpPr txBox="1">
            <a:spLocks/>
          </p:cNvSpPr>
          <p:nvPr/>
        </p:nvSpPr>
        <p:spPr>
          <a:xfrm>
            <a:off x="5503460" y="1579966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2400" dirty="0">
              <a:latin typeface="Montserrat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42574" y="247412"/>
            <a:ext cx="4353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Критерии оценки качества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7" name="Рисунок 6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068"/>
            <a:ext cx="12192000" cy="6857143"/>
          </a:xfrm>
          <a:prstGeom prst="rect">
            <a:avLst/>
          </a:prstGeom>
        </p:spPr>
      </p:pic>
      <p:grpSp>
        <p:nvGrpSpPr>
          <p:cNvPr id="2" name="组合 4">
            <a:extLst>
              <a:ext uri="{FF2B5EF4-FFF2-40B4-BE49-F238E27FC236}">
                <a16:creationId xmlns="" xmlns:a16="http://schemas.microsoft.com/office/drawing/2014/main" id="{ADC43E0D-2F76-6752-03D5-B3277E15F130}"/>
              </a:ext>
            </a:extLst>
          </p:cNvPr>
          <p:cNvGrpSpPr/>
          <p:nvPr/>
        </p:nvGrpSpPr>
        <p:grpSpPr>
          <a:xfrm rot="16200000" flipH="1">
            <a:off x="6248571" y="-764178"/>
            <a:ext cx="8171656" cy="6342673"/>
            <a:chOff x="-2033360" y="2610102"/>
            <a:chExt cx="6471548" cy="5309938"/>
          </a:xfrm>
        </p:grpSpPr>
        <p:pic>
          <p:nvPicPr>
            <p:cNvPr id="9" name="图片 5" descr="e7d195523061f1c0deeec63e560781cfd59afb0ea006f2a87ABB68BF51EA6619813959095094C18C62A12F549504892A4AAA8C1554C6663626E05CA27F281A14E6983772AFC3FB97135759321DEA3D705820548C6D5B558CA8F362B18D312C152407D21FB34EF0A1D1B21F91EF7E1DCDE529C869E8F5A9E23DB214A825789D83372F841262D649B4">
              <a:extLst>
                <a:ext uri="{FF2B5EF4-FFF2-40B4-BE49-F238E27FC236}">
                  <a16:creationId xmlns="" xmlns:a16="http://schemas.microsoft.com/office/drawing/2014/main" id="{37942C3A-7A18-8301-5DC4-1DE0D22046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13470543" flipH="1">
              <a:off x="-1344599" y="3343154"/>
              <a:ext cx="5274378" cy="6753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直角三角形 6">
              <a:extLst>
                <a:ext uri="{FF2B5EF4-FFF2-40B4-BE49-F238E27FC236}">
                  <a16:creationId xmlns="" xmlns:a16="http://schemas.microsoft.com/office/drawing/2014/main" id="{94D01559-71E1-6B90-7024-DE9E19530069}"/>
                </a:ext>
              </a:extLst>
            </p:cNvPr>
            <p:cNvSpPr/>
            <p:nvPr/>
          </p:nvSpPr>
          <p:spPr>
            <a:xfrm rot="13491146">
              <a:off x="-2033360" y="2610102"/>
              <a:ext cx="2644376" cy="2800601"/>
            </a:xfrm>
            <a:prstGeom prst="rtTriangle">
              <a:avLst/>
            </a:prstGeom>
            <a:solidFill>
              <a:srgbClr val="026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1" name="直角三角形 7">
              <a:extLst>
                <a:ext uri="{FF2B5EF4-FFF2-40B4-BE49-F238E27FC236}">
                  <a16:creationId xmlns="" xmlns:a16="http://schemas.microsoft.com/office/drawing/2014/main" id="{C8BF245B-91C1-6ECD-25D2-CBA1041A38E0}"/>
                </a:ext>
              </a:extLst>
            </p:cNvPr>
            <p:cNvSpPr/>
            <p:nvPr/>
          </p:nvSpPr>
          <p:spPr>
            <a:xfrm rot="8007907">
              <a:off x="2938514" y="6318459"/>
              <a:ext cx="1370169" cy="1370169"/>
            </a:xfrm>
            <a:prstGeom prst="rtTriangle">
              <a:avLst/>
            </a:prstGeom>
            <a:solidFill>
              <a:srgbClr val="026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12" name="图片 8" descr="e7d195523061f1c0deeec63e560781cfd59afb0ea006f2a87ABB68BF51EA6619813959095094C18C62A12F549504892A4AAA8C1554C6663626E05CA27F281A14E6983772AFC3FB97135759321DEA3D705820548C6D5B558CA8F362B18D312C152407D21FB34EF0A1D1B21F91EF7E1DCDE529C869E8F5A9E23DB214A825789D83372F841262D649B4">
              <a:extLst>
                <a:ext uri="{FF2B5EF4-FFF2-40B4-BE49-F238E27FC236}">
                  <a16:creationId xmlns="" xmlns:a16="http://schemas.microsoft.com/office/drawing/2014/main" id="{B405129B-2C97-BA0C-150D-140F1A08BD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18807531" flipH="1">
              <a:off x="2117884" y="5599737"/>
              <a:ext cx="3965279" cy="6753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3" name="TextBox 12"/>
          <p:cNvSpPr txBox="1"/>
          <p:nvPr/>
        </p:nvSpPr>
        <p:spPr>
          <a:xfrm>
            <a:off x="269996" y="650027"/>
            <a:ext cx="96870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Montserrat" charset="0"/>
              </a:rPr>
              <a:t>Внутренний контроль остается уязвимым местом </a:t>
            </a:r>
            <a:endParaRPr lang="ru-RU" sz="2800" b="1" dirty="0">
              <a:latin typeface="Montserrat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04513" y="2224585"/>
            <a:ext cx="4885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6" name="Объект 3"/>
          <p:cNvSpPr txBox="1">
            <a:spLocks/>
          </p:cNvSpPr>
          <p:nvPr/>
        </p:nvSpPr>
        <p:spPr>
          <a:xfrm>
            <a:off x="5394277" y="2221411"/>
            <a:ext cx="4636827" cy="4351338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2400" dirty="0">
              <a:latin typeface="Montserrat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" y="1604133"/>
            <a:ext cx="8183880" cy="4750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7" name="Рисунок 6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  <p:grpSp>
        <p:nvGrpSpPr>
          <p:cNvPr id="2" name="组合 4">
            <a:extLst>
              <a:ext uri="{FF2B5EF4-FFF2-40B4-BE49-F238E27FC236}">
                <a16:creationId xmlns="" xmlns:a16="http://schemas.microsoft.com/office/drawing/2014/main" id="{ADC43E0D-2F76-6752-03D5-B3277E15F130}"/>
              </a:ext>
            </a:extLst>
          </p:cNvPr>
          <p:cNvGrpSpPr/>
          <p:nvPr/>
        </p:nvGrpSpPr>
        <p:grpSpPr>
          <a:xfrm rot="16200000" flipH="1">
            <a:off x="6248571" y="-764178"/>
            <a:ext cx="8171656" cy="6342673"/>
            <a:chOff x="-2033360" y="2610102"/>
            <a:chExt cx="6471548" cy="5309938"/>
          </a:xfrm>
        </p:grpSpPr>
        <p:pic>
          <p:nvPicPr>
            <p:cNvPr id="9" name="图片 5" descr="e7d195523061f1c0deeec63e560781cfd59afb0ea006f2a87ABB68BF51EA6619813959095094C18C62A12F549504892A4AAA8C1554C6663626E05CA27F281A14E6983772AFC3FB97135759321DEA3D705820548C6D5B558CA8F362B18D312C152407D21FB34EF0A1D1B21F91EF7E1DCDE529C869E8F5A9E23DB214A825789D83372F841262D649B4">
              <a:extLst>
                <a:ext uri="{FF2B5EF4-FFF2-40B4-BE49-F238E27FC236}">
                  <a16:creationId xmlns="" xmlns:a16="http://schemas.microsoft.com/office/drawing/2014/main" id="{37942C3A-7A18-8301-5DC4-1DE0D22046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13470543" flipH="1">
              <a:off x="-1344599" y="3343154"/>
              <a:ext cx="5274378" cy="6753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直角三角形 6">
              <a:extLst>
                <a:ext uri="{FF2B5EF4-FFF2-40B4-BE49-F238E27FC236}">
                  <a16:creationId xmlns="" xmlns:a16="http://schemas.microsoft.com/office/drawing/2014/main" id="{94D01559-71E1-6B90-7024-DE9E19530069}"/>
                </a:ext>
              </a:extLst>
            </p:cNvPr>
            <p:cNvSpPr/>
            <p:nvPr/>
          </p:nvSpPr>
          <p:spPr>
            <a:xfrm rot="13491146">
              <a:off x="-2033360" y="2610102"/>
              <a:ext cx="2644376" cy="2800601"/>
            </a:xfrm>
            <a:prstGeom prst="rtTriangle">
              <a:avLst/>
            </a:prstGeom>
            <a:solidFill>
              <a:srgbClr val="026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1" name="直角三角形 7">
              <a:extLst>
                <a:ext uri="{FF2B5EF4-FFF2-40B4-BE49-F238E27FC236}">
                  <a16:creationId xmlns="" xmlns:a16="http://schemas.microsoft.com/office/drawing/2014/main" id="{C8BF245B-91C1-6ECD-25D2-CBA1041A38E0}"/>
                </a:ext>
              </a:extLst>
            </p:cNvPr>
            <p:cNvSpPr/>
            <p:nvPr/>
          </p:nvSpPr>
          <p:spPr>
            <a:xfrm rot="8007907">
              <a:off x="2938514" y="6318459"/>
              <a:ext cx="1370169" cy="1370169"/>
            </a:xfrm>
            <a:prstGeom prst="rtTriangle">
              <a:avLst/>
            </a:prstGeom>
            <a:solidFill>
              <a:srgbClr val="026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12" name="图片 8" descr="e7d195523061f1c0deeec63e560781cfd59afb0ea006f2a87ABB68BF51EA6619813959095094C18C62A12F549504892A4AAA8C1554C6663626E05CA27F281A14E6983772AFC3FB97135759321DEA3D705820548C6D5B558CA8F362B18D312C152407D21FB34EF0A1D1B21F91EF7E1DCDE529C869E8F5A9E23DB214A825789D83372F841262D649B4">
              <a:extLst>
                <a:ext uri="{FF2B5EF4-FFF2-40B4-BE49-F238E27FC236}">
                  <a16:creationId xmlns="" xmlns:a16="http://schemas.microsoft.com/office/drawing/2014/main" id="{B405129B-2C97-BA0C-150D-140F1A08BD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18807531" flipH="1">
              <a:off x="2117884" y="5599737"/>
              <a:ext cx="3965279" cy="6753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Montserrat" charset="0"/>
                <a:ea typeface="+mn-ea"/>
                <a:cs typeface="+mn-cs"/>
              </a:rPr>
              <a:t>Типичные проблемы на практике</a:t>
            </a:r>
            <a:endParaRPr lang="ru-RU" sz="2800" b="1" dirty="0">
              <a:latin typeface="Montserrat" charset="0"/>
              <a:ea typeface="+mn-ea"/>
              <a:cs typeface="+mn-cs"/>
            </a:endParaRPr>
          </a:p>
        </p:txBody>
      </p:sp>
      <p:sp>
        <p:nvSpPr>
          <p:cNvPr id="14" name="Объект 2"/>
          <p:cNvSpPr>
            <a:spLocks noGrp="1"/>
          </p:cNvSpPr>
          <p:nvPr>
            <p:ph sz="half" idx="1"/>
          </p:nvPr>
        </p:nvSpPr>
        <p:spPr>
          <a:xfrm>
            <a:off x="742666" y="2003046"/>
            <a:ext cx="5181600" cy="4351338"/>
          </a:xfrm>
        </p:spPr>
        <p:txBody>
          <a:bodyPr/>
          <a:lstStyle/>
          <a:p>
            <a:r>
              <a:rPr lang="ru-RU" sz="2400" dirty="0" smtClean="0">
                <a:latin typeface="Montserrat" charset="0"/>
              </a:rPr>
              <a:t>Неполное заполнение медицинской документации</a:t>
            </a:r>
          </a:p>
          <a:p>
            <a:r>
              <a:rPr lang="ru-RU" sz="2400" dirty="0" smtClean="0">
                <a:latin typeface="Montserrat" charset="0"/>
              </a:rPr>
              <a:t>Нарушения при хранении лекарственных средств(термолабильных)</a:t>
            </a:r>
          </a:p>
          <a:p>
            <a:r>
              <a:rPr lang="ru-RU" sz="2400" dirty="0" smtClean="0">
                <a:latin typeface="Montserrat" charset="0"/>
              </a:rPr>
              <a:t>Несоблюдение сроков ожидания медицинской помощи</a:t>
            </a:r>
          </a:p>
          <a:p>
            <a:r>
              <a:rPr lang="ru-RU" sz="2400" dirty="0" smtClean="0">
                <a:latin typeface="Montserrat" charset="0"/>
              </a:rPr>
              <a:t>Слабая преемственность</a:t>
            </a:r>
          </a:p>
          <a:p>
            <a:endParaRPr lang="ru-RU" dirty="0"/>
          </a:p>
        </p:txBody>
      </p:sp>
      <p:sp>
        <p:nvSpPr>
          <p:cNvPr id="15" name="Объект 3"/>
          <p:cNvSpPr txBox="1">
            <a:spLocks/>
          </p:cNvSpPr>
          <p:nvPr/>
        </p:nvSpPr>
        <p:spPr>
          <a:xfrm>
            <a:off x="6158552" y="2003046"/>
            <a:ext cx="5181600" cy="4351338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400" dirty="0" smtClean="0">
                <a:latin typeface="Montserrat" charset="0"/>
              </a:rPr>
              <a:t>Отсутствие единой базы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400" dirty="0" smtClean="0">
                <a:latin typeface="Montserrat" charset="0"/>
              </a:rPr>
              <a:t>Нехватка времени</a:t>
            </a:r>
            <a:endParaRPr lang="ru-RU" sz="2400" dirty="0">
              <a:latin typeface="Montserra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7" name="Рисунок 6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5472" y="857"/>
            <a:ext cx="12192000" cy="6857143"/>
          </a:xfrm>
          <a:prstGeom prst="rect">
            <a:avLst/>
          </a:prstGeom>
        </p:spPr>
      </p:pic>
      <p:grpSp>
        <p:nvGrpSpPr>
          <p:cNvPr id="2" name="组合 4">
            <a:extLst>
              <a:ext uri="{FF2B5EF4-FFF2-40B4-BE49-F238E27FC236}">
                <a16:creationId xmlns="" xmlns:a16="http://schemas.microsoft.com/office/drawing/2014/main" id="{ADC43E0D-2F76-6752-03D5-B3277E15F130}"/>
              </a:ext>
            </a:extLst>
          </p:cNvPr>
          <p:cNvGrpSpPr/>
          <p:nvPr/>
        </p:nvGrpSpPr>
        <p:grpSpPr>
          <a:xfrm rot="16200000" flipH="1">
            <a:off x="5557941" y="-817207"/>
            <a:ext cx="8171656" cy="6342673"/>
            <a:chOff x="-2033360" y="2610102"/>
            <a:chExt cx="6471548" cy="5309938"/>
          </a:xfrm>
        </p:grpSpPr>
        <p:pic>
          <p:nvPicPr>
            <p:cNvPr id="9" name="图片 5" descr="e7d195523061f1c0deeec63e560781cfd59afb0ea006f2a87ABB68BF51EA6619813959095094C18C62A12F549504892A4AAA8C1554C6663626E05CA27F281A14E6983772AFC3FB97135759321DEA3D705820548C6D5B558CA8F362B18D312C152407D21FB34EF0A1D1B21F91EF7E1DCDE529C869E8F5A9E23DB214A825789D83372F841262D649B4">
              <a:extLst>
                <a:ext uri="{FF2B5EF4-FFF2-40B4-BE49-F238E27FC236}">
                  <a16:creationId xmlns="" xmlns:a16="http://schemas.microsoft.com/office/drawing/2014/main" id="{37942C3A-7A18-8301-5DC4-1DE0D22046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13470543" flipH="1">
              <a:off x="-1344599" y="3343154"/>
              <a:ext cx="5274378" cy="6753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直角三角形 6">
              <a:extLst>
                <a:ext uri="{FF2B5EF4-FFF2-40B4-BE49-F238E27FC236}">
                  <a16:creationId xmlns="" xmlns:a16="http://schemas.microsoft.com/office/drawing/2014/main" id="{94D01559-71E1-6B90-7024-DE9E19530069}"/>
                </a:ext>
              </a:extLst>
            </p:cNvPr>
            <p:cNvSpPr/>
            <p:nvPr/>
          </p:nvSpPr>
          <p:spPr>
            <a:xfrm rot="13491146">
              <a:off x="-2033360" y="2610102"/>
              <a:ext cx="2644376" cy="2800601"/>
            </a:xfrm>
            <a:prstGeom prst="rtTriangle">
              <a:avLst/>
            </a:prstGeom>
            <a:solidFill>
              <a:srgbClr val="026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1" name="直角三角形 7">
              <a:extLst>
                <a:ext uri="{FF2B5EF4-FFF2-40B4-BE49-F238E27FC236}">
                  <a16:creationId xmlns="" xmlns:a16="http://schemas.microsoft.com/office/drawing/2014/main" id="{C8BF245B-91C1-6ECD-25D2-CBA1041A38E0}"/>
                </a:ext>
              </a:extLst>
            </p:cNvPr>
            <p:cNvSpPr/>
            <p:nvPr/>
          </p:nvSpPr>
          <p:spPr>
            <a:xfrm rot="8007907">
              <a:off x="2938514" y="6318459"/>
              <a:ext cx="1370169" cy="1370169"/>
            </a:xfrm>
            <a:prstGeom prst="rtTriangle">
              <a:avLst/>
            </a:prstGeom>
            <a:solidFill>
              <a:srgbClr val="026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12" name="图片 8" descr="e7d195523061f1c0deeec63e560781cfd59afb0ea006f2a87ABB68BF51EA6619813959095094C18C62A12F549504892A4AAA8C1554C6663626E05CA27F281A14E6983772AFC3FB97135759321DEA3D705820548C6D5B558CA8F362B18D312C152407D21FB34EF0A1D1B21F91EF7E1DCDE529C869E8F5A9E23DB214A825789D83372F841262D649B4">
              <a:extLst>
                <a:ext uri="{FF2B5EF4-FFF2-40B4-BE49-F238E27FC236}">
                  <a16:creationId xmlns="" xmlns:a16="http://schemas.microsoft.com/office/drawing/2014/main" id="{B405129B-2C97-BA0C-150D-140F1A08BD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18807531" flipH="1">
              <a:off x="2117884" y="5599737"/>
              <a:ext cx="3965279" cy="6753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563880" y="365125"/>
            <a:ext cx="1078992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Montserrat" charset="0"/>
                <a:ea typeface="+mn-ea"/>
                <a:cs typeface="+mn-cs"/>
              </a:rPr>
              <a:t>Кадровая политика и компетенции</a:t>
            </a:r>
            <a:endParaRPr lang="ru-RU" sz="2800" b="1" dirty="0">
              <a:latin typeface="Montserrat" charset="0"/>
              <a:ea typeface="+mn-ea"/>
              <a:cs typeface="+mn-cs"/>
            </a:endParaRPr>
          </a:p>
        </p:txBody>
      </p:sp>
      <p:sp>
        <p:nvSpPr>
          <p:cNvPr id="14" name="Объект 2"/>
          <p:cNvSpPr>
            <a:spLocks noGrp="1"/>
          </p:cNvSpPr>
          <p:nvPr>
            <p:ph sz="half" idx="1"/>
          </p:nvPr>
        </p:nvSpPr>
        <p:spPr>
          <a:xfrm>
            <a:off x="187961" y="1158240"/>
            <a:ext cx="5024119" cy="34899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600" dirty="0" smtClean="0">
              <a:latin typeface="Montserrat" charset="0"/>
            </a:endParaRPr>
          </a:p>
          <a:p>
            <a:pPr marL="0" indent="0"/>
            <a:r>
              <a:rPr lang="ru-RU" sz="2600" dirty="0" smtClean="0">
                <a:latin typeface="Montserrat" charset="0"/>
              </a:rPr>
              <a:t> </a:t>
            </a:r>
            <a:r>
              <a:rPr lang="ru-RU" sz="1600" dirty="0" smtClean="0">
                <a:latin typeface="Montserrat" charset="0"/>
              </a:rPr>
              <a:t>Регулярное обучение персонала(НМО, внутренние инструктажи, тренинги на симуляторах)</a:t>
            </a:r>
          </a:p>
          <a:p>
            <a:pPr marL="0" indent="0"/>
            <a:r>
              <a:rPr lang="ru-RU" sz="1600" dirty="0" smtClean="0">
                <a:latin typeface="Montserrat" charset="0"/>
              </a:rPr>
              <a:t> Внедрение чек-листов(хирургическая безопасность)</a:t>
            </a:r>
          </a:p>
          <a:p>
            <a:pPr marL="0" indent="0"/>
            <a:r>
              <a:rPr lang="ru-RU" sz="1600" dirty="0" smtClean="0">
                <a:latin typeface="Montserrat" charset="0"/>
              </a:rPr>
              <a:t>Автоматизация </a:t>
            </a:r>
            <a:r>
              <a:rPr lang="ru-RU" sz="1600" dirty="0" smtClean="0">
                <a:latin typeface="Montserrat" charset="0"/>
              </a:rPr>
              <a:t>процессов(электронный документооборот)</a:t>
            </a:r>
          </a:p>
          <a:p>
            <a:pPr marL="0" indent="0">
              <a:buNone/>
            </a:pPr>
            <a:endParaRPr lang="ru-RU" sz="2000" dirty="0"/>
          </a:p>
        </p:txBody>
      </p:sp>
      <p:sp>
        <p:nvSpPr>
          <p:cNvPr id="15" name="Объект 3"/>
          <p:cNvSpPr txBox="1">
            <a:spLocks/>
          </p:cNvSpPr>
          <p:nvPr/>
        </p:nvSpPr>
        <p:spPr>
          <a:xfrm>
            <a:off x="6472432" y="1722120"/>
            <a:ext cx="2778248" cy="4236720"/>
          </a:xfrm>
          <a:prstGeom prst="rect">
            <a:avLst/>
          </a:prstGeom>
        </p:spPr>
        <p:txBody>
          <a:bodyPr>
            <a:noAutofit/>
          </a:bodyPr>
          <a:lstStyle/>
          <a:p>
            <a:pPr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600" dirty="0" smtClean="0">
                <a:latin typeface="Montserrat" charset="0"/>
              </a:rPr>
              <a:t>Работа с жалобами пациентов(анализ каждой жалобы как сигнала к улучшению)</a:t>
            </a:r>
          </a:p>
          <a:p>
            <a:pPr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600" dirty="0" smtClean="0">
                <a:latin typeface="Montserrat" charset="0"/>
              </a:rPr>
              <a:t>Оценка </a:t>
            </a:r>
            <a:r>
              <a:rPr lang="ru-RU" sz="1600" dirty="0" smtClean="0">
                <a:latin typeface="Montserrat" charset="0"/>
              </a:rPr>
              <a:t>удовлетворенности персонала(текучка кадров влияет  на качество)</a:t>
            </a:r>
          </a:p>
          <a:p>
            <a:pPr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600" dirty="0" smtClean="0">
                <a:latin typeface="Montserrat" charset="0"/>
              </a:rPr>
              <a:t>Проведение аудитов силами наиболее опытных сотрудников</a:t>
            </a:r>
          </a:p>
          <a:p>
            <a:pPr marR="0" lvl="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600" dirty="0" smtClean="0">
                <a:latin typeface="Montserrat" charset="0"/>
              </a:rPr>
              <a:t>Допуск </a:t>
            </a:r>
            <a:r>
              <a:rPr lang="ru-RU" sz="1600" dirty="0" smtClean="0">
                <a:latin typeface="Montserrat" charset="0"/>
              </a:rPr>
              <a:t>к сложным операциям(система наставничества</a:t>
            </a:r>
            <a:r>
              <a:rPr lang="ru-RU" sz="2000" dirty="0" smtClean="0">
                <a:latin typeface="Montserrat" charset="0"/>
              </a:rPr>
              <a:t>)</a:t>
            </a:r>
            <a:endParaRPr lang="ru-RU" sz="2000" dirty="0">
              <a:latin typeface="Montserrat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1" y="4648200"/>
            <a:ext cx="33782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087" y="1553302"/>
            <a:ext cx="2347913" cy="2829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056" y="4382712"/>
            <a:ext cx="1870944" cy="2272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7" name="Рисунок 6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136"/>
            <a:ext cx="12192000" cy="6857143"/>
          </a:xfrm>
          <a:prstGeom prst="rect">
            <a:avLst/>
          </a:prstGeom>
        </p:spPr>
      </p:pic>
      <p:grpSp>
        <p:nvGrpSpPr>
          <p:cNvPr id="2" name="组合 4">
            <a:extLst>
              <a:ext uri="{FF2B5EF4-FFF2-40B4-BE49-F238E27FC236}">
                <a16:creationId xmlns="" xmlns:a16="http://schemas.microsoft.com/office/drawing/2014/main" id="{ADC43E0D-2F76-6752-03D5-B3277E15F130}"/>
              </a:ext>
            </a:extLst>
          </p:cNvPr>
          <p:cNvGrpSpPr/>
          <p:nvPr/>
        </p:nvGrpSpPr>
        <p:grpSpPr>
          <a:xfrm rot="16200000" flipH="1">
            <a:off x="6248571" y="-764178"/>
            <a:ext cx="8171656" cy="6342673"/>
            <a:chOff x="-2033360" y="2610102"/>
            <a:chExt cx="6471548" cy="5309938"/>
          </a:xfrm>
        </p:grpSpPr>
        <p:pic>
          <p:nvPicPr>
            <p:cNvPr id="9" name="图片 5" descr="e7d195523061f1c0deeec63e560781cfd59afb0ea006f2a87ABB68BF51EA6619813959095094C18C62A12F549504892A4AAA8C1554C6663626E05CA27F281A14E6983772AFC3FB97135759321DEA3D705820548C6D5B558CA8F362B18D312C152407D21FB34EF0A1D1B21F91EF7E1DCDE529C869E8F5A9E23DB214A825789D83372F841262D649B4">
              <a:extLst>
                <a:ext uri="{FF2B5EF4-FFF2-40B4-BE49-F238E27FC236}">
                  <a16:creationId xmlns="" xmlns:a16="http://schemas.microsoft.com/office/drawing/2014/main" id="{37942C3A-7A18-8301-5DC4-1DE0D22046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13470543" flipH="1">
              <a:off x="-1344599" y="3343154"/>
              <a:ext cx="5274378" cy="6753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直角三角形 6">
              <a:extLst>
                <a:ext uri="{FF2B5EF4-FFF2-40B4-BE49-F238E27FC236}">
                  <a16:creationId xmlns="" xmlns:a16="http://schemas.microsoft.com/office/drawing/2014/main" id="{94D01559-71E1-6B90-7024-DE9E19530069}"/>
                </a:ext>
              </a:extLst>
            </p:cNvPr>
            <p:cNvSpPr/>
            <p:nvPr/>
          </p:nvSpPr>
          <p:spPr>
            <a:xfrm rot="13491146">
              <a:off x="-2033360" y="2610102"/>
              <a:ext cx="2644376" cy="2800601"/>
            </a:xfrm>
            <a:prstGeom prst="rtTriangle">
              <a:avLst/>
            </a:prstGeom>
            <a:solidFill>
              <a:srgbClr val="026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1" name="直角三角形 7">
              <a:extLst>
                <a:ext uri="{FF2B5EF4-FFF2-40B4-BE49-F238E27FC236}">
                  <a16:creationId xmlns="" xmlns:a16="http://schemas.microsoft.com/office/drawing/2014/main" id="{C8BF245B-91C1-6ECD-25D2-CBA1041A38E0}"/>
                </a:ext>
              </a:extLst>
            </p:cNvPr>
            <p:cNvSpPr/>
            <p:nvPr/>
          </p:nvSpPr>
          <p:spPr>
            <a:xfrm rot="8007907">
              <a:off x="2938514" y="6318459"/>
              <a:ext cx="1370169" cy="1370169"/>
            </a:xfrm>
            <a:prstGeom prst="rtTriangle">
              <a:avLst/>
            </a:prstGeom>
            <a:solidFill>
              <a:srgbClr val="026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12" name="图片 8" descr="e7d195523061f1c0deeec63e560781cfd59afb0ea006f2a87ABB68BF51EA6619813959095094C18C62A12F549504892A4AAA8C1554C6663626E05CA27F281A14E6983772AFC3FB97135759321DEA3D705820548C6D5B558CA8F362B18D312C152407D21FB34EF0A1D1B21F91EF7E1DCDE529C869E8F5A9E23DB214A825789D83372F841262D649B4">
              <a:extLst>
                <a:ext uri="{FF2B5EF4-FFF2-40B4-BE49-F238E27FC236}">
                  <a16:creationId xmlns="" xmlns:a16="http://schemas.microsoft.com/office/drawing/2014/main" id="{B405129B-2C97-BA0C-150D-140F1A08BD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18807531" flipH="1">
              <a:off x="2117884" y="5599737"/>
              <a:ext cx="3965279" cy="6753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Montserrat" charset="0"/>
                <a:ea typeface="+mn-ea"/>
                <a:cs typeface="+mn-cs"/>
              </a:rPr>
              <a:t>Ответственность</a:t>
            </a:r>
            <a:endParaRPr lang="ru-RU" sz="2800" b="1" dirty="0">
              <a:latin typeface="Montserrat" charset="0"/>
              <a:ea typeface="+mn-ea"/>
              <a:cs typeface="+mn-cs"/>
            </a:endParaRPr>
          </a:p>
        </p:txBody>
      </p:sp>
      <p:sp>
        <p:nvSpPr>
          <p:cNvPr id="14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Montserrat" charset="0"/>
              </a:rPr>
              <a:t>За отсутствие системы ВКК или ее ненадлежащее ведение:</a:t>
            </a:r>
          </a:p>
          <a:p>
            <a:r>
              <a:rPr lang="ru-RU" sz="2400" dirty="0" smtClean="0">
                <a:latin typeface="Montserrat" charset="0"/>
              </a:rPr>
              <a:t>Административная ответственность(штрафы на должностных и юридических лиц по ст.6.30, 14.1 КоАП РФ)</a:t>
            </a:r>
          </a:p>
          <a:p>
            <a:r>
              <a:rPr lang="ru-RU" sz="2400" dirty="0" smtClean="0">
                <a:latin typeface="Montserrat" charset="0"/>
              </a:rPr>
              <a:t>Риск приостановления деятельности</a:t>
            </a:r>
          </a:p>
          <a:p>
            <a:r>
              <a:rPr lang="ru-RU" sz="2400" dirty="0" smtClean="0">
                <a:latin typeface="Montserrat" charset="0"/>
              </a:rPr>
              <a:t>Ухудшение репутации и отток пациентов</a:t>
            </a:r>
            <a:endParaRPr lang="ru-RU" sz="2400" dirty="0">
              <a:latin typeface="Montserrat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27120"/>
            <a:ext cx="4419600" cy="2712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7" name="Рисунок 6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6473"/>
            <a:ext cx="12192000" cy="6857143"/>
          </a:xfrm>
          <a:prstGeom prst="rect">
            <a:avLst/>
          </a:prstGeom>
        </p:spPr>
      </p:pic>
      <p:grpSp>
        <p:nvGrpSpPr>
          <p:cNvPr id="2" name="组合 4">
            <a:extLst>
              <a:ext uri="{FF2B5EF4-FFF2-40B4-BE49-F238E27FC236}">
                <a16:creationId xmlns="" xmlns:a16="http://schemas.microsoft.com/office/drawing/2014/main" id="{ADC43E0D-2F76-6752-03D5-B3277E15F130}"/>
              </a:ext>
            </a:extLst>
          </p:cNvPr>
          <p:cNvGrpSpPr/>
          <p:nvPr/>
        </p:nvGrpSpPr>
        <p:grpSpPr>
          <a:xfrm rot="16200000" flipH="1">
            <a:off x="6248571" y="-764178"/>
            <a:ext cx="8171656" cy="6342673"/>
            <a:chOff x="-2033360" y="2610102"/>
            <a:chExt cx="6471548" cy="5309938"/>
          </a:xfrm>
        </p:grpSpPr>
        <p:pic>
          <p:nvPicPr>
            <p:cNvPr id="9" name="图片 5" descr="e7d195523061f1c0deeec63e560781cfd59afb0ea006f2a87ABB68BF51EA6619813959095094C18C62A12F549504892A4AAA8C1554C6663626E05CA27F281A14E6983772AFC3FB97135759321DEA3D705820548C6D5B558CA8F362B18D312C152407D21FB34EF0A1D1B21F91EF7E1DCDE529C869E8F5A9E23DB214A825789D83372F841262D649B4">
              <a:extLst>
                <a:ext uri="{FF2B5EF4-FFF2-40B4-BE49-F238E27FC236}">
                  <a16:creationId xmlns="" xmlns:a16="http://schemas.microsoft.com/office/drawing/2014/main" id="{37942C3A-7A18-8301-5DC4-1DE0D22046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13470543" flipH="1">
              <a:off x="-1344599" y="3343154"/>
              <a:ext cx="5274378" cy="6753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直角三角形 6">
              <a:extLst>
                <a:ext uri="{FF2B5EF4-FFF2-40B4-BE49-F238E27FC236}">
                  <a16:creationId xmlns="" xmlns:a16="http://schemas.microsoft.com/office/drawing/2014/main" id="{94D01559-71E1-6B90-7024-DE9E19530069}"/>
                </a:ext>
              </a:extLst>
            </p:cNvPr>
            <p:cNvSpPr/>
            <p:nvPr/>
          </p:nvSpPr>
          <p:spPr>
            <a:xfrm rot="13491146">
              <a:off x="-2033360" y="2610102"/>
              <a:ext cx="2644376" cy="2800601"/>
            </a:xfrm>
            <a:prstGeom prst="rtTriangle">
              <a:avLst/>
            </a:prstGeom>
            <a:solidFill>
              <a:srgbClr val="026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1" name="直角三角形 7">
              <a:extLst>
                <a:ext uri="{FF2B5EF4-FFF2-40B4-BE49-F238E27FC236}">
                  <a16:creationId xmlns="" xmlns:a16="http://schemas.microsoft.com/office/drawing/2014/main" id="{C8BF245B-91C1-6ECD-25D2-CBA1041A38E0}"/>
                </a:ext>
              </a:extLst>
            </p:cNvPr>
            <p:cNvSpPr/>
            <p:nvPr/>
          </p:nvSpPr>
          <p:spPr>
            <a:xfrm rot="8007907">
              <a:off x="2938514" y="6318459"/>
              <a:ext cx="1370169" cy="1370169"/>
            </a:xfrm>
            <a:prstGeom prst="rtTriangle">
              <a:avLst/>
            </a:prstGeom>
            <a:solidFill>
              <a:srgbClr val="026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12" name="图片 8" descr="e7d195523061f1c0deeec63e560781cfd59afb0ea006f2a87ABB68BF51EA6619813959095094C18C62A12F549504892A4AAA8C1554C6663626E05CA27F281A14E6983772AFC3FB97135759321DEA3D705820548C6D5B558CA8F362B18D312C152407D21FB34EF0A1D1B21F91EF7E1DCDE529C869E8F5A9E23DB214A825789D83372F841262D649B4">
              <a:extLst>
                <a:ext uri="{FF2B5EF4-FFF2-40B4-BE49-F238E27FC236}">
                  <a16:creationId xmlns="" xmlns:a16="http://schemas.microsoft.com/office/drawing/2014/main" id="{B405129B-2C97-BA0C-150D-140F1A08BD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18807531" flipH="1">
              <a:off x="2117884" y="5599737"/>
              <a:ext cx="3965279" cy="6753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Montserrat" charset="0"/>
                <a:ea typeface="+mn-ea"/>
                <a:cs typeface="+mn-cs"/>
              </a:rPr>
              <a:t>Ключевые практические </a:t>
            </a:r>
            <a:br>
              <a:rPr lang="ru-RU" sz="2800" b="1" dirty="0" smtClean="0">
                <a:latin typeface="Montserrat" charset="0"/>
                <a:ea typeface="+mn-ea"/>
                <a:cs typeface="+mn-cs"/>
              </a:rPr>
            </a:br>
            <a:r>
              <a:rPr lang="ru-RU" sz="2800" b="1" dirty="0" smtClean="0">
                <a:latin typeface="Montserrat" charset="0"/>
                <a:ea typeface="+mn-ea"/>
                <a:cs typeface="+mn-cs"/>
              </a:rPr>
              <a:t>инструменты ВКК</a:t>
            </a:r>
            <a:endParaRPr lang="ru-RU" sz="2800" b="1" dirty="0">
              <a:latin typeface="Montserrat" charset="0"/>
              <a:ea typeface="+mn-ea"/>
              <a:cs typeface="+mn-cs"/>
            </a:endParaRPr>
          </a:p>
        </p:txBody>
      </p:sp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>
              <a:buNone/>
            </a:pPr>
            <a:r>
              <a:rPr lang="ru-RU" sz="1800" dirty="0" smtClean="0">
                <a:latin typeface="Montserrat" charset="0"/>
              </a:rPr>
              <a:t>1. Система менеджмента качества(СМК):</a:t>
            </a:r>
          </a:p>
          <a:p>
            <a:pPr marL="0" indent="0">
              <a:buNone/>
            </a:pPr>
            <a:r>
              <a:rPr lang="ru-RU" sz="1800" dirty="0" smtClean="0">
                <a:latin typeface="Montserrat" charset="0"/>
              </a:rPr>
              <a:t>    Наличие </a:t>
            </a:r>
            <a:r>
              <a:rPr lang="ru-RU" sz="1800" dirty="0" err="1" smtClean="0">
                <a:latin typeface="Montserrat" charset="0"/>
              </a:rPr>
              <a:t>СОПов</a:t>
            </a:r>
            <a:r>
              <a:rPr lang="ru-RU" sz="1800" dirty="0" smtClean="0">
                <a:latin typeface="Montserrat" charset="0"/>
              </a:rPr>
              <a:t> на все виды деятельности.</a:t>
            </a:r>
          </a:p>
          <a:p>
            <a:pPr marL="0" indent="0">
              <a:buNone/>
            </a:pPr>
            <a:r>
              <a:rPr lang="ru-RU" sz="1800" dirty="0" smtClean="0">
                <a:latin typeface="Montserrat" charset="0"/>
              </a:rPr>
              <a:t>2. </a:t>
            </a:r>
            <a:r>
              <a:rPr lang="ru-RU" sz="1800" dirty="0" err="1" smtClean="0">
                <a:latin typeface="Montserrat" charset="0"/>
              </a:rPr>
              <a:t>Чек-листы</a:t>
            </a:r>
            <a:r>
              <a:rPr lang="ru-RU" sz="1800" dirty="0" smtClean="0">
                <a:latin typeface="Montserrat" charset="0"/>
              </a:rPr>
              <a:t> аудита</a:t>
            </a:r>
          </a:p>
          <a:p>
            <a:pPr marL="0" indent="0">
              <a:buNone/>
            </a:pPr>
            <a:r>
              <a:rPr lang="ru-RU" sz="1800" dirty="0" smtClean="0">
                <a:latin typeface="Montserrat" charset="0"/>
              </a:rPr>
              <a:t>3. Клинико-экспертная работа(КЭР):</a:t>
            </a:r>
          </a:p>
          <a:p>
            <a:r>
              <a:rPr lang="ru-RU" sz="1800" dirty="0" smtClean="0">
                <a:latin typeface="Montserrat" charset="0"/>
              </a:rPr>
              <a:t>Регулярные заседания врачебной комиссии</a:t>
            </a:r>
          </a:p>
          <a:p>
            <a:r>
              <a:rPr lang="ru-RU" sz="1800" dirty="0" smtClean="0">
                <a:latin typeface="Montserrat" charset="0"/>
              </a:rPr>
              <a:t>Разбор «неблагоприятных  исходов»</a:t>
            </a:r>
          </a:p>
          <a:p>
            <a:pPr marL="0" indent="0">
              <a:buNone/>
            </a:pPr>
            <a:r>
              <a:rPr lang="ru-RU" sz="1800" dirty="0" smtClean="0">
                <a:latin typeface="Montserrat" charset="0"/>
              </a:rPr>
              <a:t>4. Система сбора данных о нежелательных событиях:</a:t>
            </a:r>
          </a:p>
          <a:p>
            <a:pPr marL="0" indent="0">
              <a:buNone/>
            </a:pPr>
            <a:r>
              <a:rPr lang="ru-RU" sz="1800" dirty="0" smtClean="0">
                <a:latin typeface="Montserrat" charset="0"/>
              </a:rPr>
              <a:t>5. Постоянное обучение персонала: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188" y="192086"/>
            <a:ext cx="2090738" cy="323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172" y="2354130"/>
            <a:ext cx="3017838" cy="243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152" y="5084004"/>
            <a:ext cx="4130041" cy="126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7" name="Рисунок 6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6473"/>
            <a:ext cx="12192000" cy="6857143"/>
          </a:xfrm>
          <a:prstGeom prst="rect">
            <a:avLst/>
          </a:prstGeom>
        </p:spPr>
      </p:pic>
      <p:grpSp>
        <p:nvGrpSpPr>
          <p:cNvPr id="2" name="组合 4">
            <a:extLst>
              <a:ext uri="{FF2B5EF4-FFF2-40B4-BE49-F238E27FC236}">
                <a16:creationId xmlns="" xmlns:a16="http://schemas.microsoft.com/office/drawing/2014/main" id="{ADC43E0D-2F76-6752-03D5-B3277E15F130}"/>
              </a:ext>
            </a:extLst>
          </p:cNvPr>
          <p:cNvGrpSpPr/>
          <p:nvPr/>
        </p:nvGrpSpPr>
        <p:grpSpPr>
          <a:xfrm rot="16200000" flipH="1">
            <a:off x="6248571" y="-764178"/>
            <a:ext cx="8171656" cy="6342673"/>
            <a:chOff x="-2033360" y="2610102"/>
            <a:chExt cx="6471548" cy="5309938"/>
          </a:xfrm>
        </p:grpSpPr>
        <p:pic>
          <p:nvPicPr>
            <p:cNvPr id="9" name="图片 5" descr="e7d195523061f1c0deeec63e560781cfd59afb0ea006f2a87ABB68BF51EA6619813959095094C18C62A12F549504892A4AAA8C1554C6663626E05CA27F281A14E6983772AFC3FB97135759321DEA3D705820548C6D5B558CA8F362B18D312C152407D21FB34EF0A1D1B21F91EF7E1DCDE529C869E8F5A9E23DB214A825789D83372F841262D649B4">
              <a:extLst>
                <a:ext uri="{FF2B5EF4-FFF2-40B4-BE49-F238E27FC236}">
                  <a16:creationId xmlns="" xmlns:a16="http://schemas.microsoft.com/office/drawing/2014/main" id="{37942C3A-7A18-8301-5DC4-1DE0D22046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13470543" flipH="1">
              <a:off x="-1344599" y="3343154"/>
              <a:ext cx="5274378" cy="6753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直角三角形 6">
              <a:extLst>
                <a:ext uri="{FF2B5EF4-FFF2-40B4-BE49-F238E27FC236}">
                  <a16:creationId xmlns="" xmlns:a16="http://schemas.microsoft.com/office/drawing/2014/main" id="{94D01559-71E1-6B90-7024-DE9E19530069}"/>
                </a:ext>
              </a:extLst>
            </p:cNvPr>
            <p:cNvSpPr/>
            <p:nvPr/>
          </p:nvSpPr>
          <p:spPr>
            <a:xfrm rot="13491146">
              <a:off x="-2033360" y="2610102"/>
              <a:ext cx="2644376" cy="2800601"/>
            </a:xfrm>
            <a:prstGeom prst="rtTriangle">
              <a:avLst/>
            </a:prstGeom>
            <a:solidFill>
              <a:srgbClr val="026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1" name="直角三角形 7">
              <a:extLst>
                <a:ext uri="{FF2B5EF4-FFF2-40B4-BE49-F238E27FC236}">
                  <a16:creationId xmlns="" xmlns:a16="http://schemas.microsoft.com/office/drawing/2014/main" id="{C8BF245B-91C1-6ECD-25D2-CBA1041A38E0}"/>
                </a:ext>
              </a:extLst>
            </p:cNvPr>
            <p:cNvSpPr/>
            <p:nvPr/>
          </p:nvSpPr>
          <p:spPr>
            <a:xfrm rot="8007907">
              <a:off x="2938514" y="6318459"/>
              <a:ext cx="1370169" cy="1370169"/>
            </a:xfrm>
            <a:prstGeom prst="rtTriangle">
              <a:avLst/>
            </a:prstGeom>
            <a:solidFill>
              <a:srgbClr val="026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12" name="图片 8" descr="e7d195523061f1c0deeec63e560781cfd59afb0ea006f2a87ABB68BF51EA6619813959095094C18C62A12F549504892A4AAA8C1554C6663626E05CA27F281A14E6983772AFC3FB97135759321DEA3D705820548C6D5B558CA8F362B18D312C152407D21FB34EF0A1D1B21F91EF7E1DCDE529C869E8F5A9E23DB214A825789D83372F841262D649B4">
              <a:extLst>
                <a:ext uri="{FF2B5EF4-FFF2-40B4-BE49-F238E27FC236}">
                  <a16:creationId xmlns="" xmlns:a16="http://schemas.microsoft.com/office/drawing/2014/main" id="{B405129B-2C97-BA0C-150D-140F1A08BD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18807531" flipH="1">
              <a:off x="2117884" y="5599737"/>
              <a:ext cx="3965279" cy="6753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224050" y="46065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err="1" smtClean="0">
                <a:latin typeface="Montserrat" charset="0"/>
                <a:ea typeface="+mn-ea"/>
                <a:cs typeface="+mn-cs"/>
              </a:rPr>
              <a:t>Сертрификация</a:t>
            </a:r>
            <a:r>
              <a:rPr lang="ru-RU" sz="2800" b="1" dirty="0" smtClean="0">
                <a:latin typeface="Montserrat" charset="0"/>
                <a:ea typeface="+mn-ea"/>
                <a:cs typeface="+mn-cs"/>
              </a:rPr>
              <a:t>  как </a:t>
            </a:r>
            <a:br>
              <a:rPr lang="ru-RU" sz="2800" b="1" dirty="0" smtClean="0">
                <a:latin typeface="Montserrat" charset="0"/>
                <a:ea typeface="+mn-ea"/>
                <a:cs typeface="+mn-cs"/>
              </a:rPr>
            </a:br>
            <a:r>
              <a:rPr lang="ru-RU" sz="2800" b="1" dirty="0" smtClean="0">
                <a:latin typeface="Montserrat" charset="0"/>
                <a:ea typeface="+mn-ea"/>
                <a:cs typeface="+mn-cs"/>
              </a:rPr>
              <a:t>подтверждение зрелости</a:t>
            </a:r>
            <a:endParaRPr lang="ru-RU" sz="2800" b="1" dirty="0">
              <a:latin typeface="Montserrat" charset="0"/>
              <a:ea typeface="+mn-ea"/>
              <a:cs typeface="+mn-cs"/>
            </a:endParaRPr>
          </a:p>
        </p:txBody>
      </p:sp>
      <p:pic>
        <p:nvPicPr>
          <p:cNvPr id="1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673481" y="1958147"/>
            <a:ext cx="3105767" cy="435133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585647" y="2828836"/>
            <a:ext cx="623702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Montserrat" charset="0"/>
              </a:rPr>
              <a:t>В 2022 году Клиники </a:t>
            </a:r>
            <a:r>
              <a:rPr lang="ru-RU" sz="2800" dirty="0" err="1" smtClean="0">
                <a:latin typeface="Montserrat" charset="0"/>
              </a:rPr>
              <a:t>СамГМУ</a:t>
            </a:r>
            <a:r>
              <a:rPr lang="ru-RU" sz="2800" dirty="0" smtClean="0">
                <a:latin typeface="Montserrat" charset="0"/>
              </a:rPr>
              <a:t> прошли сертификацию качества Росздравнадзора, что дает возможность обучать сотрудников других медучреждений по вопросам качества.</a:t>
            </a:r>
            <a:endParaRPr lang="ru-RU" sz="2800" dirty="0">
              <a:latin typeface="Montserra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7" name="Рисунок 6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  <p:grpSp>
        <p:nvGrpSpPr>
          <p:cNvPr id="2" name="组合 4">
            <a:extLst>
              <a:ext uri="{FF2B5EF4-FFF2-40B4-BE49-F238E27FC236}">
                <a16:creationId xmlns="" xmlns:a16="http://schemas.microsoft.com/office/drawing/2014/main" id="{ADC43E0D-2F76-6752-03D5-B3277E15F130}"/>
              </a:ext>
            </a:extLst>
          </p:cNvPr>
          <p:cNvGrpSpPr/>
          <p:nvPr/>
        </p:nvGrpSpPr>
        <p:grpSpPr>
          <a:xfrm rot="16200000" flipH="1">
            <a:off x="6248571" y="-764178"/>
            <a:ext cx="8171656" cy="6342673"/>
            <a:chOff x="-2033360" y="2610102"/>
            <a:chExt cx="6471548" cy="5309938"/>
          </a:xfrm>
        </p:grpSpPr>
        <p:pic>
          <p:nvPicPr>
            <p:cNvPr id="9" name="图片 5" descr="e7d195523061f1c0deeec63e560781cfd59afb0ea006f2a87ABB68BF51EA6619813959095094C18C62A12F549504892A4AAA8C1554C6663626E05CA27F281A14E6983772AFC3FB97135759321DEA3D705820548C6D5B558CA8F362B18D312C152407D21FB34EF0A1D1B21F91EF7E1DCDE529C869E8F5A9E23DB214A825789D83372F841262D649B4">
              <a:extLst>
                <a:ext uri="{FF2B5EF4-FFF2-40B4-BE49-F238E27FC236}">
                  <a16:creationId xmlns="" xmlns:a16="http://schemas.microsoft.com/office/drawing/2014/main" id="{37942C3A-7A18-8301-5DC4-1DE0D22046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13470543" flipH="1">
              <a:off x="-1344599" y="3343154"/>
              <a:ext cx="5274378" cy="6753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直角三角形 6">
              <a:extLst>
                <a:ext uri="{FF2B5EF4-FFF2-40B4-BE49-F238E27FC236}">
                  <a16:creationId xmlns="" xmlns:a16="http://schemas.microsoft.com/office/drawing/2014/main" id="{94D01559-71E1-6B90-7024-DE9E19530069}"/>
                </a:ext>
              </a:extLst>
            </p:cNvPr>
            <p:cNvSpPr/>
            <p:nvPr/>
          </p:nvSpPr>
          <p:spPr>
            <a:xfrm rot="13491146">
              <a:off x="-2033360" y="2610102"/>
              <a:ext cx="2644376" cy="2800601"/>
            </a:xfrm>
            <a:prstGeom prst="rtTriangle">
              <a:avLst/>
            </a:prstGeom>
            <a:solidFill>
              <a:srgbClr val="026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1" name="直角三角形 7">
              <a:extLst>
                <a:ext uri="{FF2B5EF4-FFF2-40B4-BE49-F238E27FC236}">
                  <a16:creationId xmlns="" xmlns:a16="http://schemas.microsoft.com/office/drawing/2014/main" id="{C8BF245B-91C1-6ECD-25D2-CBA1041A38E0}"/>
                </a:ext>
              </a:extLst>
            </p:cNvPr>
            <p:cNvSpPr/>
            <p:nvPr/>
          </p:nvSpPr>
          <p:spPr>
            <a:xfrm rot="8007907">
              <a:off x="2938514" y="6318459"/>
              <a:ext cx="1370169" cy="1370169"/>
            </a:xfrm>
            <a:prstGeom prst="rtTriangle">
              <a:avLst/>
            </a:prstGeom>
            <a:solidFill>
              <a:srgbClr val="026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12" name="图片 8" descr="e7d195523061f1c0deeec63e560781cfd59afb0ea006f2a87ABB68BF51EA6619813959095094C18C62A12F549504892A4AAA8C1554C6663626E05CA27F281A14E6983772AFC3FB97135759321DEA3D705820548C6D5B558CA8F362B18D312C152407D21FB34EF0A1D1B21F91EF7E1DCDE529C869E8F5A9E23DB214A825789D83372F841262D649B4">
              <a:extLst>
                <a:ext uri="{FF2B5EF4-FFF2-40B4-BE49-F238E27FC236}">
                  <a16:creationId xmlns="" xmlns:a16="http://schemas.microsoft.com/office/drawing/2014/main" id="{B405129B-2C97-BA0C-150D-140F1A08BD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18807531" flipH="1">
              <a:off x="2117884" y="5599737"/>
              <a:ext cx="3965279" cy="6753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83108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Montserrat" charset="0"/>
                <a:ea typeface="+mn-ea"/>
                <a:cs typeface="+mn-cs"/>
              </a:rPr>
              <a:t>Успешная система ВК</a:t>
            </a:r>
            <a:endParaRPr lang="ru-RU" sz="2800" b="1" dirty="0">
              <a:latin typeface="Montserrat" charset="0"/>
              <a:ea typeface="+mn-ea"/>
              <a:cs typeface="+mn-cs"/>
            </a:endParaRPr>
          </a:p>
        </p:txBody>
      </p:sp>
      <p:sp>
        <p:nvSpPr>
          <p:cNvPr id="14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ru-RU" sz="2400" dirty="0" err="1" smtClean="0">
                <a:latin typeface="Montserrat" charset="0"/>
              </a:rPr>
              <a:t>Проактивна</a:t>
            </a:r>
            <a:r>
              <a:rPr lang="ru-RU" sz="2400" dirty="0" smtClean="0">
                <a:latin typeface="Montserrat" charset="0"/>
              </a:rPr>
              <a:t>(ориентирована на профилактику рисков)</a:t>
            </a:r>
          </a:p>
          <a:p>
            <a:r>
              <a:rPr lang="ru-RU" sz="2400" dirty="0" smtClean="0">
                <a:latin typeface="Montserrat" charset="0"/>
              </a:rPr>
              <a:t>Непрерывна(встроена в ежедневную работу)</a:t>
            </a:r>
          </a:p>
          <a:p>
            <a:r>
              <a:rPr lang="ru-RU" sz="2400" dirty="0" smtClean="0">
                <a:latin typeface="Montserrat" charset="0"/>
              </a:rPr>
              <a:t>Измерима(использует объективные данные)</a:t>
            </a:r>
          </a:p>
          <a:p>
            <a:r>
              <a:rPr lang="ru-RU" sz="2400" dirty="0" smtClean="0">
                <a:latin typeface="Montserrat" charset="0"/>
              </a:rPr>
              <a:t>Прозрачна и открыта для обратной связи</a:t>
            </a:r>
          </a:p>
          <a:p>
            <a:r>
              <a:rPr lang="ru-RU" sz="2400" dirty="0" smtClean="0">
                <a:latin typeface="Montserrat" charset="0"/>
              </a:rPr>
              <a:t>Поддерживается руководством и вовлекается весь персонал</a:t>
            </a:r>
            <a:endParaRPr lang="ru-RU" sz="2400" dirty="0">
              <a:latin typeface="Montserrat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990" y="3650840"/>
            <a:ext cx="5516563" cy="2967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7" name="Рисунок 6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94" y="857"/>
            <a:ext cx="12192000" cy="6857143"/>
          </a:xfrm>
          <a:prstGeom prst="rect">
            <a:avLst/>
          </a:prstGeom>
        </p:spPr>
      </p:pic>
      <p:grpSp>
        <p:nvGrpSpPr>
          <p:cNvPr id="2" name="组合 4">
            <a:extLst>
              <a:ext uri="{FF2B5EF4-FFF2-40B4-BE49-F238E27FC236}">
                <a16:creationId xmlns="" xmlns:a16="http://schemas.microsoft.com/office/drawing/2014/main" id="{ADC43E0D-2F76-6752-03D5-B3277E15F130}"/>
              </a:ext>
            </a:extLst>
          </p:cNvPr>
          <p:cNvGrpSpPr/>
          <p:nvPr/>
        </p:nvGrpSpPr>
        <p:grpSpPr>
          <a:xfrm rot="16200000" flipH="1">
            <a:off x="6453287" y="-777824"/>
            <a:ext cx="8171656" cy="6342673"/>
            <a:chOff x="-2033360" y="2610102"/>
            <a:chExt cx="6471548" cy="5309938"/>
          </a:xfrm>
        </p:grpSpPr>
        <p:pic>
          <p:nvPicPr>
            <p:cNvPr id="9" name="图片 5" descr="e7d195523061f1c0deeec63e560781cfd59afb0ea006f2a87ABB68BF51EA6619813959095094C18C62A12F549504892A4AAA8C1554C6663626E05CA27F281A14E6983772AFC3FB97135759321DEA3D705820548C6D5B558CA8F362B18D312C152407D21FB34EF0A1D1B21F91EF7E1DCDE529C869E8F5A9E23DB214A825789D83372F841262D649B4">
              <a:extLst>
                <a:ext uri="{FF2B5EF4-FFF2-40B4-BE49-F238E27FC236}">
                  <a16:creationId xmlns="" xmlns:a16="http://schemas.microsoft.com/office/drawing/2014/main" id="{37942C3A-7A18-8301-5DC4-1DE0D22046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13470543" flipH="1">
              <a:off x="-1344599" y="3343154"/>
              <a:ext cx="5274378" cy="6753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直角三角形 6">
              <a:extLst>
                <a:ext uri="{FF2B5EF4-FFF2-40B4-BE49-F238E27FC236}">
                  <a16:creationId xmlns="" xmlns:a16="http://schemas.microsoft.com/office/drawing/2014/main" id="{94D01559-71E1-6B90-7024-DE9E19530069}"/>
                </a:ext>
              </a:extLst>
            </p:cNvPr>
            <p:cNvSpPr/>
            <p:nvPr/>
          </p:nvSpPr>
          <p:spPr>
            <a:xfrm rot="13491146">
              <a:off x="-2033360" y="2610102"/>
              <a:ext cx="2644376" cy="2800601"/>
            </a:xfrm>
            <a:prstGeom prst="rtTriangle">
              <a:avLst/>
            </a:prstGeom>
            <a:solidFill>
              <a:srgbClr val="026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1" name="直角三角形 7">
              <a:extLst>
                <a:ext uri="{FF2B5EF4-FFF2-40B4-BE49-F238E27FC236}">
                  <a16:creationId xmlns="" xmlns:a16="http://schemas.microsoft.com/office/drawing/2014/main" id="{C8BF245B-91C1-6ECD-25D2-CBA1041A38E0}"/>
                </a:ext>
              </a:extLst>
            </p:cNvPr>
            <p:cNvSpPr/>
            <p:nvPr/>
          </p:nvSpPr>
          <p:spPr>
            <a:xfrm rot="8007907">
              <a:off x="2938514" y="6318459"/>
              <a:ext cx="1370169" cy="1370169"/>
            </a:xfrm>
            <a:prstGeom prst="rtTriangle">
              <a:avLst/>
            </a:prstGeom>
            <a:solidFill>
              <a:srgbClr val="026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12" name="图片 8" descr="e7d195523061f1c0deeec63e560781cfd59afb0ea006f2a87ABB68BF51EA6619813959095094C18C62A12F549504892A4AAA8C1554C6663626E05CA27F281A14E6983772AFC3FB97135759321DEA3D705820548C6D5B558CA8F362B18D312C152407D21FB34EF0A1D1B21F91EF7E1DCDE529C869E8F5A9E23DB214A825789D83372F841262D649B4">
              <a:extLst>
                <a:ext uri="{FF2B5EF4-FFF2-40B4-BE49-F238E27FC236}">
                  <a16:creationId xmlns="" xmlns:a16="http://schemas.microsoft.com/office/drawing/2014/main" id="{B405129B-2C97-BA0C-150D-140F1A08BD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18807531" flipH="1">
              <a:off x="2117884" y="5599737"/>
              <a:ext cx="3965279" cy="6753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3" name="Прямоугольник 12"/>
          <p:cNvSpPr/>
          <p:nvPr/>
        </p:nvSpPr>
        <p:spPr>
          <a:xfrm>
            <a:off x="668739" y="2903140"/>
            <a:ext cx="103450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 smtClean="0">
                <a:solidFill>
                  <a:prstClr val="black"/>
                </a:solidFill>
                <a:latin typeface="Montserrat" charset="0"/>
                <a:ea typeface="+mj-ea"/>
                <a:cs typeface="+mj-cs"/>
              </a:rPr>
              <a:t>Спасибо за внимание!</a:t>
            </a:r>
            <a:endParaRPr lang="ru-RU" dirty="0">
              <a:latin typeface="Montserrat" charset="0"/>
            </a:endParaRPr>
          </a:p>
        </p:txBody>
      </p:sp>
      <p:pic>
        <p:nvPicPr>
          <p:cNvPr id="14" name="Рисунок 13" descr="nik_88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54934" y="4070614"/>
            <a:ext cx="3859561" cy="2569020"/>
          </a:xfrm>
          <a:prstGeom prst="rect">
            <a:avLst/>
          </a:prstGeom>
        </p:spPr>
      </p:pic>
      <p:pic>
        <p:nvPicPr>
          <p:cNvPr id="15" name="Рисунок 14" descr="nik_9904-360x24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820" y="4172046"/>
            <a:ext cx="3629735" cy="2419823"/>
          </a:xfrm>
          <a:prstGeom prst="rect">
            <a:avLst/>
          </a:prstGeom>
        </p:spPr>
      </p:pic>
      <p:pic>
        <p:nvPicPr>
          <p:cNvPr id="16" name="Рисунок 15" descr="nik_9922a-360x240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875" y="197891"/>
            <a:ext cx="3588793" cy="2392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4">
            <a:extLst>
              <a:ext uri="{FF2B5EF4-FFF2-40B4-BE49-F238E27FC236}">
                <a16:creationId xmlns="" xmlns:a16="http://schemas.microsoft.com/office/drawing/2014/main" id="{ADC43E0D-2F76-6752-03D5-B3277E15F130}"/>
              </a:ext>
            </a:extLst>
          </p:cNvPr>
          <p:cNvGrpSpPr/>
          <p:nvPr/>
        </p:nvGrpSpPr>
        <p:grpSpPr>
          <a:xfrm rot="16200000" flipH="1">
            <a:off x="6425993" y="-1429832"/>
            <a:ext cx="7680337" cy="6506447"/>
            <a:chOff x="-1644259" y="2472994"/>
            <a:chExt cx="6082447" cy="5447046"/>
          </a:xfrm>
        </p:grpSpPr>
        <p:pic>
          <p:nvPicPr>
            <p:cNvPr id="9" name="图片 5" descr="e7d195523061f1c0deeec63e560781cfd59afb0ea006f2a87ABB68BF51EA6619813959095094C18C62A12F549504892A4AAA8C1554C6663626E05CA27F281A14E6983772AFC3FB97135759321DEA3D705820548C6D5B558CA8F362B18D312C152407D21FB34EF0A1D1B21F91EF7E1DCDE529C869E8F5A9E23DB214A825789D83372F841262D649B4">
              <a:extLst>
                <a:ext uri="{FF2B5EF4-FFF2-40B4-BE49-F238E27FC236}">
                  <a16:creationId xmlns="" xmlns:a16="http://schemas.microsoft.com/office/drawing/2014/main" id="{37942C3A-7A18-8301-5DC4-1DE0D22046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13470543" flipH="1">
              <a:off x="-985912" y="3171770"/>
              <a:ext cx="5274378" cy="6753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直角三角形 6">
              <a:extLst>
                <a:ext uri="{FF2B5EF4-FFF2-40B4-BE49-F238E27FC236}">
                  <a16:creationId xmlns="" xmlns:a16="http://schemas.microsoft.com/office/drawing/2014/main" id="{94D01559-71E1-6B90-7024-DE9E19530069}"/>
                </a:ext>
              </a:extLst>
            </p:cNvPr>
            <p:cNvSpPr/>
            <p:nvPr/>
          </p:nvSpPr>
          <p:spPr>
            <a:xfrm rot="13491146">
              <a:off x="-1644259" y="2472994"/>
              <a:ext cx="2644376" cy="2800601"/>
            </a:xfrm>
            <a:prstGeom prst="rtTriangle">
              <a:avLst/>
            </a:prstGeom>
            <a:solidFill>
              <a:srgbClr val="026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1" name="直角三角形 7">
              <a:extLst>
                <a:ext uri="{FF2B5EF4-FFF2-40B4-BE49-F238E27FC236}">
                  <a16:creationId xmlns="" xmlns:a16="http://schemas.microsoft.com/office/drawing/2014/main" id="{C8BF245B-91C1-6ECD-25D2-CBA1041A38E0}"/>
                </a:ext>
              </a:extLst>
            </p:cNvPr>
            <p:cNvSpPr/>
            <p:nvPr/>
          </p:nvSpPr>
          <p:spPr>
            <a:xfrm rot="8007907">
              <a:off x="2938514" y="6318459"/>
              <a:ext cx="1370169" cy="1370169"/>
            </a:xfrm>
            <a:prstGeom prst="rtTriangle">
              <a:avLst/>
            </a:prstGeom>
            <a:solidFill>
              <a:srgbClr val="026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12" name="图片 8" descr="e7d195523061f1c0deeec63e560781cfd59afb0ea006f2a87ABB68BF51EA6619813959095094C18C62A12F549504892A4AAA8C1554C6663626E05CA27F281A14E6983772AFC3FB97135759321DEA3D705820548C6D5B558CA8F362B18D312C152407D21FB34EF0A1D1B21F91EF7E1DCDE529C869E8F5A9E23DB214A825789D83372F841262D649B4">
              <a:extLst>
                <a:ext uri="{FF2B5EF4-FFF2-40B4-BE49-F238E27FC236}">
                  <a16:creationId xmlns="" xmlns:a16="http://schemas.microsoft.com/office/drawing/2014/main" id="{B405129B-2C97-BA0C-150D-140F1A08BD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18807531" flipH="1">
              <a:off x="2117884" y="5599737"/>
              <a:ext cx="3965279" cy="6753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74630" y="1934204"/>
            <a:ext cx="11395494" cy="5093236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latin typeface="Calibri" pitchFamily="34" charset="0"/>
                <a:cs typeface="Calibri" pitchFamily="34" charset="0"/>
              </a:rPr>
              <a:t>Внутренний контроль качества и безопасности медицинской деятельности- фундаментальный элемент современной системы здравоохранения, превратившийся из формальности в ключевой инструмент управления рисками и повышения эффективности</a:t>
            </a:r>
            <a:endParaRPr lang="ru-RU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直角三角形 6">
            <a:extLst>
              <a:ext uri="{FF2B5EF4-FFF2-40B4-BE49-F238E27FC236}">
                <a16:creationId xmlns="" xmlns:a16="http://schemas.microsoft.com/office/drawing/2014/main" id="{94D01559-71E1-6B90-7024-DE9E19530069}"/>
              </a:ext>
            </a:extLst>
          </p:cNvPr>
          <p:cNvSpPr/>
          <p:nvPr/>
        </p:nvSpPr>
        <p:spPr>
          <a:xfrm rot="13497490" flipH="1">
            <a:off x="693742" y="5185354"/>
            <a:ext cx="3339067" cy="3345292"/>
          </a:xfrm>
          <a:prstGeom prst="rtTriangle">
            <a:avLst/>
          </a:prstGeom>
          <a:solidFill>
            <a:srgbClr val="026E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553" y="3734365"/>
            <a:ext cx="5575687" cy="3005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102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4">
            <a:extLst>
              <a:ext uri="{FF2B5EF4-FFF2-40B4-BE49-F238E27FC236}">
                <a16:creationId xmlns="" xmlns:a16="http://schemas.microsoft.com/office/drawing/2014/main" id="{ADC43E0D-2F76-6752-03D5-B3277E15F130}"/>
              </a:ext>
            </a:extLst>
          </p:cNvPr>
          <p:cNvGrpSpPr/>
          <p:nvPr/>
        </p:nvGrpSpPr>
        <p:grpSpPr>
          <a:xfrm rot="16200000" flipH="1">
            <a:off x="6425993" y="-1429832"/>
            <a:ext cx="7680337" cy="6506447"/>
            <a:chOff x="-1644259" y="2472994"/>
            <a:chExt cx="6082447" cy="5447046"/>
          </a:xfrm>
        </p:grpSpPr>
        <p:pic>
          <p:nvPicPr>
            <p:cNvPr id="11" name="图片 5" descr="e7d195523061f1c0deeec63e560781cfd59afb0ea006f2a87ABB68BF51EA6619813959095094C18C62A12F549504892A4AAA8C1554C6663626E05CA27F281A14E6983772AFC3FB97135759321DEA3D705820548C6D5B558CA8F362B18D312C152407D21FB34EF0A1D1B21F91EF7E1DCDE529C869E8F5A9E23DB214A825789D83372F841262D649B4">
              <a:extLst>
                <a:ext uri="{FF2B5EF4-FFF2-40B4-BE49-F238E27FC236}">
                  <a16:creationId xmlns="" xmlns:a16="http://schemas.microsoft.com/office/drawing/2014/main" id="{37942C3A-7A18-8301-5DC4-1DE0D22046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13470543" flipH="1">
              <a:off x="-985912" y="3171770"/>
              <a:ext cx="5274378" cy="6753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直角三角形 6">
              <a:extLst>
                <a:ext uri="{FF2B5EF4-FFF2-40B4-BE49-F238E27FC236}">
                  <a16:creationId xmlns="" xmlns:a16="http://schemas.microsoft.com/office/drawing/2014/main" id="{94D01559-71E1-6B90-7024-DE9E19530069}"/>
                </a:ext>
              </a:extLst>
            </p:cNvPr>
            <p:cNvSpPr/>
            <p:nvPr/>
          </p:nvSpPr>
          <p:spPr>
            <a:xfrm rot="13491146">
              <a:off x="-1644259" y="2472994"/>
              <a:ext cx="2644376" cy="2800601"/>
            </a:xfrm>
            <a:prstGeom prst="rtTriangle">
              <a:avLst/>
            </a:prstGeom>
            <a:solidFill>
              <a:srgbClr val="026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3" name="直角三角形 7">
              <a:extLst>
                <a:ext uri="{FF2B5EF4-FFF2-40B4-BE49-F238E27FC236}">
                  <a16:creationId xmlns="" xmlns:a16="http://schemas.microsoft.com/office/drawing/2014/main" id="{C8BF245B-91C1-6ECD-25D2-CBA1041A38E0}"/>
                </a:ext>
              </a:extLst>
            </p:cNvPr>
            <p:cNvSpPr/>
            <p:nvPr/>
          </p:nvSpPr>
          <p:spPr>
            <a:xfrm rot="8007907">
              <a:off x="2938514" y="6318459"/>
              <a:ext cx="1370169" cy="1370169"/>
            </a:xfrm>
            <a:prstGeom prst="rtTriangle">
              <a:avLst/>
            </a:prstGeom>
            <a:solidFill>
              <a:srgbClr val="026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14" name="图片 8" descr="e7d195523061f1c0deeec63e560781cfd59afb0ea006f2a87ABB68BF51EA6619813959095094C18C62A12F549504892A4AAA8C1554C6663626E05CA27F281A14E6983772AFC3FB97135759321DEA3D705820548C6D5B558CA8F362B18D312C152407D21FB34EF0A1D1B21F91EF7E1DCDE529C869E8F5A9E23DB214A825789D83372F841262D649B4">
              <a:extLst>
                <a:ext uri="{FF2B5EF4-FFF2-40B4-BE49-F238E27FC236}">
                  <a16:creationId xmlns="" xmlns:a16="http://schemas.microsoft.com/office/drawing/2014/main" id="{B405129B-2C97-BA0C-150D-140F1A08BD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18807531" flipH="1">
              <a:off x="2117884" y="5599737"/>
              <a:ext cx="3965279" cy="6753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" name="Заголовок 1"/>
          <p:cNvSpPr txBox="1">
            <a:spLocks/>
          </p:cNvSpPr>
          <p:nvPr/>
        </p:nvSpPr>
        <p:spPr>
          <a:xfrm>
            <a:off x="812041" y="339692"/>
            <a:ext cx="9239251" cy="11179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prstClr val="black"/>
                </a:solidFill>
                <a:latin typeface="Montserrat" charset="0"/>
              </a:rPr>
              <a:t>Факторы</a:t>
            </a:r>
            <a:endParaRPr lang="ru-RU" sz="3600" b="1" dirty="0">
              <a:latin typeface="Montserrat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90525" y="1362075"/>
            <a:ext cx="11522075" cy="5125811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</a:pPr>
            <a:endParaRPr lang="en-US" sz="2800" b="1" dirty="0"/>
          </a:p>
          <a:p>
            <a:pPr>
              <a:spcBef>
                <a:spcPct val="0"/>
              </a:spcBef>
            </a:pPr>
            <a:endParaRPr lang="en-US" sz="2800" b="1" dirty="0"/>
          </a:p>
          <a:p>
            <a:pPr>
              <a:spcBef>
                <a:spcPct val="0"/>
              </a:spcBef>
            </a:pPr>
            <a:endParaRPr lang="en-US" sz="2000" b="1" dirty="0"/>
          </a:p>
          <a:p>
            <a:pPr>
              <a:spcBef>
                <a:spcPct val="0"/>
              </a:spcBef>
            </a:pPr>
            <a:endParaRPr lang="ru-RU" b="1" dirty="0" smtClean="0">
              <a:latin typeface="Montserrat" charset="0"/>
            </a:endParaRPr>
          </a:p>
          <a:p>
            <a:pPr>
              <a:spcBef>
                <a:spcPct val="0"/>
              </a:spcBef>
            </a:pPr>
            <a:endParaRPr lang="ru-RU" b="1" dirty="0" smtClean="0">
              <a:latin typeface="Montserrat" charset="0"/>
            </a:endParaRPr>
          </a:p>
          <a:p>
            <a:pPr>
              <a:spcBef>
                <a:spcPct val="0"/>
              </a:spcBef>
            </a:pPr>
            <a:endParaRPr lang="ru-RU" b="1" dirty="0" smtClean="0">
              <a:latin typeface="Montserrat" charset="0"/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 flipH="1">
            <a:off x="1616122" y="1072235"/>
            <a:ext cx="2387600" cy="82126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rot="16200000" flipH="1">
            <a:off x="5572071" y="1928118"/>
            <a:ext cx="1848387" cy="51875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16200000" flipH="1">
            <a:off x="6841635" y="1095928"/>
            <a:ext cx="2257820" cy="218313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rot="5400000">
            <a:off x="4011676" y="1935084"/>
            <a:ext cx="2241900" cy="95747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0" y="1965278"/>
            <a:ext cx="576666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Montserrat" charset="0"/>
              </a:rPr>
              <a:t>Повышенные ожидания пациентов</a:t>
            </a:r>
          </a:p>
          <a:p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5308979" y="3138986"/>
            <a:ext cx="2872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Montserrat" charset="0"/>
              </a:rPr>
              <a:t>Правовое</a:t>
            </a:r>
            <a:r>
              <a:rPr lang="ru-RU" dirty="0" smtClean="0">
                <a:latin typeface="Montserrat" charset="0"/>
              </a:rPr>
              <a:t> </a:t>
            </a:r>
            <a:r>
              <a:rPr lang="ru-RU" sz="2000" b="1" dirty="0" smtClean="0">
                <a:latin typeface="Montserrat" charset="0"/>
              </a:rPr>
              <a:t>поле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10686" y="3684897"/>
            <a:ext cx="464903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Montserrat" charset="0"/>
              </a:rPr>
              <a:t>Экономическая</a:t>
            </a:r>
            <a:r>
              <a:rPr lang="ru-RU" dirty="0" smtClean="0">
                <a:latin typeface="Montserrat" charset="0"/>
              </a:rPr>
              <a:t> </a:t>
            </a:r>
            <a:r>
              <a:rPr lang="ru-RU" sz="2000" b="1" dirty="0" smtClean="0">
                <a:latin typeface="Montserrat" charset="0"/>
              </a:rPr>
              <a:t>эффективность</a:t>
            </a:r>
          </a:p>
          <a:p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8038530" y="3384645"/>
            <a:ext cx="386355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Montserrat" charset="0"/>
              </a:rPr>
              <a:t>Развитие</a:t>
            </a:r>
            <a:r>
              <a:rPr lang="ru-RU" dirty="0" smtClean="0">
                <a:latin typeface="Montserrat" charset="0"/>
              </a:rPr>
              <a:t> </a:t>
            </a:r>
            <a:r>
              <a:rPr lang="ru-RU" sz="2000" b="1" dirty="0" smtClean="0">
                <a:latin typeface="Montserrat" charset="0"/>
              </a:rPr>
              <a:t>стандартизации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122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371599" y="244157"/>
            <a:ext cx="9239251" cy="11179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latin typeface="Montserrat" charset="0"/>
              </a:rPr>
              <a:t>Нормативная база</a:t>
            </a:r>
            <a:endParaRPr lang="ru-RU" sz="3600" b="1" dirty="0">
              <a:latin typeface="Montserrat" charset="0"/>
            </a:endParaRPr>
          </a:p>
        </p:txBody>
      </p:sp>
      <p:pic>
        <p:nvPicPr>
          <p:cNvPr id="10" name="图片 8" descr="e7d195523061f1c0deeec63e560781cfd59afb0ea006f2a87ABB68BF51EA6619813959095094C18C62A12F549504892A4AAA8C1554C6663626E05CA27F281A14E6983772AFC3FB97135759321DEA3D705820548C6D5B558CA8F362B18D312C152407D21FB34EF0A1D1B21F91EF7E1DCDE529C869E8F5A9E23DB214A825789D83372F841262D649B4">
            <a:extLst>
              <a:ext uri="{FF2B5EF4-FFF2-40B4-BE49-F238E27FC236}">
                <a16:creationId xmlns="" xmlns:a16="http://schemas.microsoft.com/office/drawing/2014/main" id="{958CC6C4-FA4A-93E9-C0E1-3F8069E4F5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6775"/>
          <a:stretch/>
        </p:blipFill>
        <p:spPr>
          <a:xfrm rot="18992469">
            <a:off x="8599142" y="5158980"/>
            <a:ext cx="4736490" cy="85274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1" name="直角三角形 7">
            <a:extLst>
              <a:ext uri="{FF2B5EF4-FFF2-40B4-BE49-F238E27FC236}">
                <a16:creationId xmlns="" xmlns:a16="http://schemas.microsoft.com/office/drawing/2014/main" id="{C8BF245B-91C1-6ECD-25D2-CBA1041A38E0}"/>
              </a:ext>
            </a:extLst>
          </p:cNvPr>
          <p:cNvSpPr/>
          <p:nvPr/>
        </p:nvSpPr>
        <p:spPr>
          <a:xfrm rot="8192093" flipH="1">
            <a:off x="11606311" y="3769914"/>
            <a:ext cx="1636654" cy="1730119"/>
          </a:xfrm>
          <a:prstGeom prst="rtTriangle">
            <a:avLst/>
          </a:prstGeom>
          <a:solidFill>
            <a:srgbClr val="026E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9057" y="691543"/>
            <a:ext cx="386231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Montserrat" charset="0"/>
              </a:rPr>
              <a:t>    </a:t>
            </a:r>
            <a:endParaRPr lang="ru-RU" sz="2000" dirty="0" smtClean="0">
              <a:latin typeface="Montserrat" charset="0"/>
            </a:endParaRPr>
          </a:p>
          <a:p>
            <a:endParaRPr lang="ru-RU" sz="2000" dirty="0" smtClean="0">
              <a:latin typeface="Montserrat" charset="0"/>
            </a:endParaRPr>
          </a:p>
          <a:p>
            <a:endParaRPr lang="ru-RU" sz="2000" dirty="0" smtClean="0">
              <a:latin typeface="Montserrat" charset="0"/>
            </a:endParaRPr>
          </a:p>
          <a:p>
            <a:r>
              <a:rPr lang="en-US" sz="2000" b="1" dirty="0" smtClean="0">
                <a:latin typeface="Montserrat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ru-RU" sz="2000" b="1" dirty="0" smtClean="0">
              <a:latin typeface="Montserrat" charset="0"/>
            </a:endParaRPr>
          </a:p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158853" y="1364777"/>
            <a:ext cx="415498" cy="72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ru-RU" sz="2600" dirty="0" smtClean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78" y="1080235"/>
            <a:ext cx="1576982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L.a.timoshkina\Desktop\для презентации\Рисунок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056" y="1080234"/>
            <a:ext cx="1538032" cy="192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L.a.timoshkina\Desktop\для презентации\Рисунок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478" y="2152527"/>
            <a:ext cx="1633219" cy="177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961" y="2561030"/>
            <a:ext cx="1534918" cy="1766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461" y="3824409"/>
            <a:ext cx="1692835" cy="2085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706813"/>
              </p:ext>
            </p:extLst>
          </p:nvPr>
        </p:nvGraphicFramePr>
        <p:xfrm>
          <a:off x="5574351" y="1256469"/>
          <a:ext cx="4617720" cy="4569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193129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371599" y="244157"/>
            <a:ext cx="9239251" cy="15208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3600" b="1" dirty="0">
              <a:latin typeface="+mn-lt"/>
            </a:endParaRPr>
          </a:p>
        </p:txBody>
      </p:sp>
      <p:grpSp>
        <p:nvGrpSpPr>
          <p:cNvPr id="7" name="组合 4">
            <a:extLst>
              <a:ext uri="{FF2B5EF4-FFF2-40B4-BE49-F238E27FC236}">
                <a16:creationId xmlns="" xmlns:a16="http://schemas.microsoft.com/office/drawing/2014/main" id="{ADC43E0D-2F76-6752-03D5-B3277E15F130}"/>
              </a:ext>
            </a:extLst>
          </p:cNvPr>
          <p:cNvGrpSpPr/>
          <p:nvPr/>
        </p:nvGrpSpPr>
        <p:grpSpPr>
          <a:xfrm rot="16200000" flipH="1">
            <a:off x="6425993" y="-1429832"/>
            <a:ext cx="7680337" cy="6506447"/>
            <a:chOff x="-1644259" y="2472994"/>
            <a:chExt cx="6082447" cy="5447046"/>
          </a:xfrm>
        </p:grpSpPr>
        <p:pic>
          <p:nvPicPr>
            <p:cNvPr id="8" name="图片 5" descr="e7d195523061f1c0deeec63e560781cfd59afb0ea006f2a87ABB68BF51EA6619813959095094C18C62A12F549504892A4AAA8C1554C6663626E05CA27F281A14E6983772AFC3FB97135759321DEA3D705820548C6D5B558CA8F362B18D312C152407D21FB34EF0A1D1B21F91EF7E1DCDE529C869E8F5A9E23DB214A825789D83372F841262D649B4">
              <a:extLst>
                <a:ext uri="{FF2B5EF4-FFF2-40B4-BE49-F238E27FC236}">
                  <a16:creationId xmlns="" xmlns:a16="http://schemas.microsoft.com/office/drawing/2014/main" id="{37942C3A-7A18-8301-5DC4-1DE0D22046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13470543" flipH="1">
              <a:off x="-985912" y="3171770"/>
              <a:ext cx="5274378" cy="6753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直角三角形 6">
              <a:extLst>
                <a:ext uri="{FF2B5EF4-FFF2-40B4-BE49-F238E27FC236}">
                  <a16:creationId xmlns="" xmlns:a16="http://schemas.microsoft.com/office/drawing/2014/main" id="{94D01559-71E1-6B90-7024-DE9E19530069}"/>
                </a:ext>
              </a:extLst>
            </p:cNvPr>
            <p:cNvSpPr/>
            <p:nvPr/>
          </p:nvSpPr>
          <p:spPr>
            <a:xfrm rot="13491146">
              <a:off x="-1644259" y="2472994"/>
              <a:ext cx="2644376" cy="2800601"/>
            </a:xfrm>
            <a:prstGeom prst="rtTriangle">
              <a:avLst/>
            </a:prstGeom>
            <a:solidFill>
              <a:srgbClr val="026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0" name="直角三角形 7">
              <a:extLst>
                <a:ext uri="{FF2B5EF4-FFF2-40B4-BE49-F238E27FC236}">
                  <a16:creationId xmlns="" xmlns:a16="http://schemas.microsoft.com/office/drawing/2014/main" id="{C8BF245B-91C1-6ECD-25D2-CBA1041A38E0}"/>
                </a:ext>
              </a:extLst>
            </p:cNvPr>
            <p:cNvSpPr/>
            <p:nvPr/>
          </p:nvSpPr>
          <p:spPr>
            <a:xfrm rot="8007907">
              <a:off x="2938514" y="6318459"/>
              <a:ext cx="1370169" cy="1370169"/>
            </a:xfrm>
            <a:prstGeom prst="rtTriangle">
              <a:avLst/>
            </a:prstGeom>
            <a:solidFill>
              <a:srgbClr val="026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11" name="图片 8" descr="e7d195523061f1c0deeec63e560781cfd59afb0ea006f2a87ABB68BF51EA6619813959095094C18C62A12F549504892A4AAA8C1554C6663626E05CA27F281A14E6983772AFC3FB97135759321DEA3D705820548C6D5B558CA8F362B18D312C152407D21FB34EF0A1D1B21F91EF7E1DCDE529C869E8F5A9E23DB214A825789D83372F841262D649B4">
              <a:extLst>
                <a:ext uri="{FF2B5EF4-FFF2-40B4-BE49-F238E27FC236}">
                  <a16:creationId xmlns="" xmlns:a16="http://schemas.microsoft.com/office/drawing/2014/main" id="{B405129B-2C97-BA0C-150D-140F1A08BD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18807531" flipH="1">
              <a:off x="2117884" y="5599737"/>
              <a:ext cx="3965279" cy="6753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Заголовок 1"/>
          <p:cNvSpPr>
            <a:spLocks noGrp="1"/>
          </p:cNvSpPr>
          <p:nvPr>
            <p:ph type="ctrTitle"/>
          </p:nvPr>
        </p:nvSpPr>
        <p:spPr>
          <a:xfrm>
            <a:off x="387141" y="244157"/>
            <a:ext cx="9153100" cy="898843"/>
          </a:xfrm>
        </p:spPr>
        <p:txBody>
          <a:bodyPr>
            <a:normAutofit/>
          </a:bodyPr>
          <a:lstStyle/>
          <a:p>
            <a:endParaRPr lang="ru-RU" sz="3600" b="1" dirty="0">
              <a:latin typeface="Montserrat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6034" y="1815152"/>
            <a:ext cx="71377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endParaRPr lang="ru-RU" sz="2400" dirty="0" smtClean="0">
              <a:solidFill>
                <a:prstClr val="black"/>
              </a:solidFill>
              <a:latin typeface="Montserrat" charset="0"/>
            </a:endParaRPr>
          </a:p>
          <a:p>
            <a:endParaRPr lang="ru-RU" dirty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203207071"/>
              </p:ext>
            </p:extLst>
          </p:nvPr>
        </p:nvGraphicFramePr>
        <p:xfrm>
          <a:off x="1371599" y="1036320"/>
          <a:ext cx="7401560" cy="5467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04008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371599" y="244157"/>
            <a:ext cx="9239251" cy="11179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3600" b="1" dirty="0">
              <a:latin typeface="+mn-lt"/>
            </a:endParaRPr>
          </a:p>
        </p:txBody>
      </p:sp>
      <p:grpSp>
        <p:nvGrpSpPr>
          <p:cNvPr id="7" name="组合 4">
            <a:extLst>
              <a:ext uri="{FF2B5EF4-FFF2-40B4-BE49-F238E27FC236}">
                <a16:creationId xmlns="" xmlns:a16="http://schemas.microsoft.com/office/drawing/2014/main" id="{ADC43E0D-2F76-6752-03D5-B3277E15F130}"/>
              </a:ext>
            </a:extLst>
          </p:cNvPr>
          <p:cNvGrpSpPr/>
          <p:nvPr/>
        </p:nvGrpSpPr>
        <p:grpSpPr>
          <a:xfrm rot="16200000" flipH="1">
            <a:off x="6425993" y="-1429832"/>
            <a:ext cx="7680337" cy="6506447"/>
            <a:chOff x="-1644259" y="2472994"/>
            <a:chExt cx="6082447" cy="5447046"/>
          </a:xfrm>
        </p:grpSpPr>
        <p:pic>
          <p:nvPicPr>
            <p:cNvPr id="8" name="图片 5" descr="e7d195523061f1c0deeec63e560781cfd59afb0ea006f2a87ABB68BF51EA6619813959095094C18C62A12F549504892A4AAA8C1554C6663626E05CA27F281A14E6983772AFC3FB97135759321DEA3D705820548C6D5B558CA8F362B18D312C152407D21FB34EF0A1D1B21F91EF7E1DCDE529C869E8F5A9E23DB214A825789D83372F841262D649B4">
              <a:extLst>
                <a:ext uri="{FF2B5EF4-FFF2-40B4-BE49-F238E27FC236}">
                  <a16:creationId xmlns="" xmlns:a16="http://schemas.microsoft.com/office/drawing/2014/main" id="{37942C3A-7A18-8301-5DC4-1DE0D22046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13470543" flipH="1">
              <a:off x="-985912" y="3171770"/>
              <a:ext cx="5274378" cy="6753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直角三角形 6">
              <a:extLst>
                <a:ext uri="{FF2B5EF4-FFF2-40B4-BE49-F238E27FC236}">
                  <a16:creationId xmlns="" xmlns:a16="http://schemas.microsoft.com/office/drawing/2014/main" id="{94D01559-71E1-6B90-7024-DE9E19530069}"/>
                </a:ext>
              </a:extLst>
            </p:cNvPr>
            <p:cNvSpPr/>
            <p:nvPr/>
          </p:nvSpPr>
          <p:spPr>
            <a:xfrm rot="13491146">
              <a:off x="-1644259" y="2472994"/>
              <a:ext cx="2644376" cy="2800601"/>
            </a:xfrm>
            <a:prstGeom prst="rtTriangle">
              <a:avLst/>
            </a:prstGeom>
            <a:solidFill>
              <a:srgbClr val="026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0" name="直角三角形 7">
              <a:extLst>
                <a:ext uri="{FF2B5EF4-FFF2-40B4-BE49-F238E27FC236}">
                  <a16:creationId xmlns="" xmlns:a16="http://schemas.microsoft.com/office/drawing/2014/main" id="{C8BF245B-91C1-6ECD-25D2-CBA1041A38E0}"/>
                </a:ext>
              </a:extLst>
            </p:cNvPr>
            <p:cNvSpPr/>
            <p:nvPr/>
          </p:nvSpPr>
          <p:spPr>
            <a:xfrm rot="8007907">
              <a:off x="2938514" y="6318459"/>
              <a:ext cx="1370169" cy="1370169"/>
            </a:xfrm>
            <a:prstGeom prst="rtTriangle">
              <a:avLst/>
            </a:prstGeom>
            <a:solidFill>
              <a:srgbClr val="026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11" name="图片 8" descr="e7d195523061f1c0deeec63e560781cfd59afb0ea006f2a87ABB68BF51EA6619813959095094C18C62A12F549504892A4AAA8C1554C6663626E05CA27F281A14E6983772AFC3FB97135759321DEA3D705820548C6D5B558CA8F362B18D312C152407D21FB34EF0A1D1B21F91EF7E1DCDE529C869E8F5A9E23DB214A825789D83372F841262D649B4">
              <a:extLst>
                <a:ext uri="{FF2B5EF4-FFF2-40B4-BE49-F238E27FC236}">
                  <a16:creationId xmlns="" xmlns:a16="http://schemas.microsoft.com/office/drawing/2014/main" id="{B405129B-2C97-BA0C-150D-140F1A08BD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18807531" flipH="1">
              <a:off x="2117884" y="5599737"/>
              <a:ext cx="3965279" cy="6753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TextBox 11"/>
          <p:cNvSpPr txBox="1"/>
          <p:nvPr/>
        </p:nvSpPr>
        <p:spPr>
          <a:xfrm>
            <a:off x="272955" y="764275"/>
            <a:ext cx="81613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  <a:latin typeface="Montserrat" charset="0"/>
                <a:ea typeface="+mj-ea"/>
                <a:cs typeface="+mj-cs"/>
              </a:rPr>
              <a:t>Внутренний контроль осуществляется на трех уровнях</a:t>
            </a:r>
            <a:endParaRPr lang="ru-RU" sz="2800" b="1" dirty="0">
              <a:latin typeface="Montserrat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4024" y="2415653"/>
            <a:ext cx="7574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Montserrat" charset="0"/>
              </a:rPr>
              <a:t>  </a:t>
            </a:r>
            <a:endParaRPr lang="ru-RU" dirty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306974202"/>
              </p:ext>
            </p:extLst>
          </p:nvPr>
        </p:nvGraphicFramePr>
        <p:xfrm>
          <a:off x="797474" y="150079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35753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  <p:grpSp>
        <p:nvGrpSpPr>
          <p:cNvPr id="11" name="组合 4">
            <a:extLst>
              <a:ext uri="{FF2B5EF4-FFF2-40B4-BE49-F238E27FC236}">
                <a16:creationId xmlns="" xmlns:a16="http://schemas.microsoft.com/office/drawing/2014/main" id="{ADC43E0D-2F76-6752-03D5-B3277E15F130}"/>
              </a:ext>
            </a:extLst>
          </p:cNvPr>
          <p:cNvGrpSpPr/>
          <p:nvPr/>
        </p:nvGrpSpPr>
        <p:grpSpPr>
          <a:xfrm rot="16200000" flipH="1">
            <a:off x="5907377" y="-777827"/>
            <a:ext cx="8171656" cy="6342673"/>
            <a:chOff x="-2033360" y="2610102"/>
            <a:chExt cx="6471548" cy="5309938"/>
          </a:xfrm>
        </p:grpSpPr>
        <p:pic>
          <p:nvPicPr>
            <p:cNvPr id="12" name="图片 5" descr="e7d195523061f1c0deeec63e560781cfd59afb0ea006f2a87ABB68BF51EA6619813959095094C18C62A12F549504892A4AAA8C1554C6663626E05CA27F281A14E6983772AFC3FB97135759321DEA3D705820548C6D5B558CA8F362B18D312C152407D21FB34EF0A1D1B21F91EF7E1DCDE529C869E8F5A9E23DB214A825789D83372F841262D649B4">
              <a:extLst>
                <a:ext uri="{FF2B5EF4-FFF2-40B4-BE49-F238E27FC236}">
                  <a16:creationId xmlns="" xmlns:a16="http://schemas.microsoft.com/office/drawing/2014/main" id="{37942C3A-7A18-8301-5DC4-1DE0D22046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13470543" flipH="1">
              <a:off x="-1344599" y="3343154"/>
              <a:ext cx="5274378" cy="6753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直角三角形 6">
              <a:extLst>
                <a:ext uri="{FF2B5EF4-FFF2-40B4-BE49-F238E27FC236}">
                  <a16:creationId xmlns="" xmlns:a16="http://schemas.microsoft.com/office/drawing/2014/main" id="{94D01559-71E1-6B90-7024-DE9E19530069}"/>
                </a:ext>
              </a:extLst>
            </p:cNvPr>
            <p:cNvSpPr/>
            <p:nvPr/>
          </p:nvSpPr>
          <p:spPr>
            <a:xfrm rot="13491146">
              <a:off x="-2033360" y="2610102"/>
              <a:ext cx="2644376" cy="2800601"/>
            </a:xfrm>
            <a:prstGeom prst="rtTriangle">
              <a:avLst/>
            </a:prstGeom>
            <a:solidFill>
              <a:srgbClr val="026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4" name="直角三角形 7">
              <a:extLst>
                <a:ext uri="{FF2B5EF4-FFF2-40B4-BE49-F238E27FC236}">
                  <a16:creationId xmlns="" xmlns:a16="http://schemas.microsoft.com/office/drawing/2014/main" id="{C8BF245B-91C1-6ECD-25D2-CBA1041A38E0}"/>
                </a:ext>
              </a:extLst>
            </p:cNvPr>
            <p:cNvSpPr/>
            <p:nvPr/>
          </p:nvSpPr>
          <p:spPr>
            <a:xfrm rot="8007907">
              <a:off x="2938514" y="6318459"/>
              <a:ext cx="1370169" cy="1370169"/>
            </a:xfrm>
            <a:prstGeom prst="rtTriangle">
              <a:avLst/>
            </a:prstGeom>
            <a:solidFill>
              <a:srgbClr val="026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15" name="图片 8" descr="e7d195523061f1c0deeec63e560781cfd59afb0ea006f2a87ABB68BF51EA6619813959095094C18C62A12F549504892A4AAA8C1554C6663626E05CA27F281A14E6983772AFC3FB97135759321DEA3D705820548C6D5B558CA8F362B18D312C152407D21FB34EF0A1D1B21F91EF7E1DCDE529C869E8F5A9E23DB214A825789D83372F841262D649B4">
              <a:extLst>
                <a:ext uri="{FF2B5EF4-FFF2-40B4-BE49-F238E27FC236}">
                  <a16:creationId xmlns="" xmlns:a16="http://schemas.microsoft.com/office/drawing/2014/main" id="{B405129B-2C97-BA0C-150D-140F1A08BD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18807531" flipH="1">
              <a:off x="2117884" y="5599737"/>
              <a:ext cx="3965279" cy="6753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7" name="TextBox 16"/>
          <p:cNvSpPr txBox="1"/>
          <p:nvPr/>
        </p:nvSpPr>
        <p:spPr>
          <a:xfrm>
            <a:off x="1520313" y="655091"/>
            <a:ext cx="54040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Montserrat" charset="0"/>
              </a:rPr>
              <a:t>Как это работает в </a:t>
            </a:r>
          </a:p>
          <a:p>
            <a:pPr algn="ctr"/>
            <a:r>
              <a:rPr lang="ru-RU" sz="2800" b="1" dirty="0" smtClean="0">
                <a:latin typeface="Montserrat" charset="0"/>
              </a:rPr>
              <a:t>многопрофильном центре</a:t>
            </a:r>
            <a:endParaRPr lang="ru-RU" sz="2800" b="1" dirty="0">
              <a:latin typeface="Montserrat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3206" y="2593075"/>
            <a:ext cx="8120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9" name="Объект 2"/>
          <p:cNvSpPr>
            <a:spLocks noGrp="1"/>
          </p:cNvSpPr>
          <p:nvPr>
            <p:ph sz="half" idx="1"/>
          </p:nvPr>
        </p:nvSpPr>
        <p:spPr>
          <a:xfrm>
            <a:off x="442415" y="1975751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latin typeface="Montserrat" charset="0"/>
              </a:rPr>
              <a:t>Заведующие отделениями:</a:t>
            </a:r>
          </a:p>
          <a:p>
            <a:r>
              <a:rPr lang="ru-RU" sz="1600" dirty="0" smtClean="0">
                <a:latin typeface="Montserrat" charset="0"/>
              </a:rPr>
              <a:t>Ежедневный разбор сложных пациентов на утренних конференциях .</a:t>
            </a:r>
          </a:p>
          <a:p>
            <a:r>
              <a:rPr lang="ru-RU" sz="1600" dirty="0" smtClean="0">
                <a:latin typeface="Montserrat" charset="0"/>
              </a:rPr>
              <a:t>Выборочный контроль качества заполнения медицинской документации(истории болезни)</a:t>
            </a:r>
          </a:p>
          <a:p>
            <a:r>
              <a:rPr lang="ru-RU" sz="1600" dirty="0" smtClean="0">
                <a:latin typeface="Montserrat" charset="0"/>
              </a:rPr>
              <a:t>Контроль соблюдения врачами алгоритмов диагностики и лечения</a:t>
            </a:r>
          </a:p>
          <a:p>
            <a:r>
              <a:rPr lang="ru-RU" sz="1600" dirty="0" smtClean="0">
                <a:latin typeface="Montserrat" charset="0"/>
              </a:rPr>
              <a:t>Разбор жалоб пациентов, поступивших в отделение</a:t>
            </a:r>
            <a:endParaRPr lang="ru-RU" sz="1600" dirty="0">
              <a:latin typeface="Montserrat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54638" y="1978925"/>
            <a:ext cx="3684895" cy="2942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ru-RU" sz="2000" b="1" dirty="0" smtClean="0">
                <a:latin typeface="Montserrat" charset="0"/>
              </a:rPr>
              <a:t>Старшие</a:t>
            </a:r>
            <a:r>
              <a:rPr lang="ru-RU" sz="2000" b="1" dirty="0" smtClean="0">
                <a:solidFill>
                  <a:prstClr val="black"/>
                </a:solidFill>
                <a:latin typeface="Montserrat" charset="0"/>
              </a:rPr>
              <a:t> </a:t>
            </a:r>
            <a:r>
              <a:rPr lang="ru-RU" sz="2000" b="1" dirty="0" smtClean="0">
                <a:latin typeface="Montserrat" charset="0"/>
              </a:rPr>
              <a:t>сестры: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Montserrat" charset="0"/>
              </a:rPr>
              <a:t>Контроль соблюдения </a:t>
            </a:r>
            <a:r>
              <a:rPr lang="ru-RU" sz="1600" dirty="0" err="1" smtClean="0">
                <a:latin typeface="Montserrat" charset="0"/>
              </a:rPr>
              <a:t>санэпидрежима</a:t>
            </a:r>
            <a:r>
              <a:rPr lang="ru-RU" sz="1600" dirty="0" smtClean="0">
                <a:latin typeface="Montserrat" charset="0"/>
              </a:rPr>
              <a:t>, обработка инструментария, хранение лекарственных средств и </a:t>
            </a:r>
            <a:r>
              <a:rPr lang="ru-RU" sz="1600" dirty="0" err="1" smtClean="0">
                <a:latin typeface="Montserrat" charset="0"/>
              </a:rPr>
              <a:t>т.д</a:t>
            </a:r>
            <a:endParaRPr lang="ru-RU" sz="1600" dirty="0" smtClean="0">
              <a:latin typeface="Montserrat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Montserrat" charset="0"/>
              </a:rPr>
              <a:t>Проверка соблюдения этики и деонтологии средним медицинским персоналом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ru-RU" sz="2600" dirty="0" smtClean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273" y="4347867"/>
            <a:ext cx="3507475" cy="2205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75993"/>
            <a:ext cx="3048000" cy="1877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5" name="Рисунок 4" descr="Рисуно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55" y="-136473"/>
            <a:ext cx="12192000" cy="6857143"/>
          </a:xfrm>
          <a:prstGeom prst="rect">
            <a:avLst/>
          </a:prstGeom>
        </p:spPr>
      </p:pic>
      <p:grpSp>
        <p:nvGrpSpPr>
          <p:cNvPr id="6" name="组合 4">
            <a:extLst>
              <a:ext uri="{FF2B5EF4-FFF2-40B4-BE49-F238E27FC236}">
                <a16:creationId xmlns="" xmlns:a16="http://schemas.microsoft.com/office/drawing/2014/main" id="{ADC43E0D-2F76-6752-03D5-B3277E15F130}"/>
              </a:ext>
            </a:extLst>
          </p:cNvPr>
          <p:cNvGrpSpPr/>
          <p:nvPr/>
        </p:nvGrpSpPr>
        <p:grpSpPr>
          <a:xfrm rot="16200000" flipH="1">
            <a:off x="6248571" y="-764178"/>
            <a:ext cx="8171656" cy="6342673"/>
            <a:chOff x="-2033360" y="2610102"/>
            <a:chExt cx="6471548" cy="5309938"/>
          </a:xfrm>
        </p:grpSpPr>
        <p:pic>
          <p:nvPicPr>
            <p:cNvPr id="7" name="图片 5" descr="e7d195523061f1c0deeec63e560781cfd59afb0ea006f2a87ABB68BF51EA6619813959095094C18C62A12F549504892A4AAA8C1554C6663626E05CA27F281A14E6983772AFC3FB97135759321DEA3D705820548C6D5B558CA8F362B18D312C152407D21FB34EF0A1D1B21F91EF7E1DCDE529C869E8F5A9E23DB214A825789D83372F841262D649B4">
              <a:extLst>
                <a:ext uri="{FF2B5EF4-FFF2-40B4-BE49-F238E27FC236}">
                  <a16:creationId xmlns="" xmlns:a16="http://schemas.microsoft.com/office/drawing/2014/main" id="{37942C3A-7A18-8301-5DC4-1DE0D22046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13470543" flipH="1">
              <a:off x="-1344599" y="3343154"/>
              <a:ext cx="5274378" cy="6753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直角三角形 6">
              <a:extLst>
                <a:ext uri="{FF2B5EF4-FFF2-40B4-BE49-F238E27FC236}">
                  <a16:creationId xmlns="" xmlns:a16="http://schemas.microsoft.com/office/drawing/2014/main" id="{94D01559-71E1-6B90-7024-DE9E19530069}"/>
                </a:ext>
              </a:extLst>
            </p:cNvPr>
            <p:cNvSpPr/>
            <p:nvPr/>
          </p:nvSpPr>
          <p:spPr>
            <a:xfrm rot="13491146">
              <a:off x="-2033360" y="2610102"/>
              <a:ext cx="2644376" cy="2800601"/>
            </a:xfrm>
            <a:prstGeom prst="rtTriangle">
              <a:avLst/>
            </a:prstGeom>
            <a:solidFill>
              <a:srgbClr val="026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" name="直角三角形 7">
              <a:extLst>
                <a:ext uri="{FF2B5EF4-FFF2-40B4-BE49-F238E27FC236}">
                  <a16:creationId xmlns="" xmlns:a16="http://schemas.microsoft.com/office/drawing/2014/main" id="{C8BF245B-91C1-6ECD-25D2-CBA1041A38E0}"/>
                </a:ext>
              </a:extLst>
            </p:cNvPr>
            <p:cNvSpPr/>
            <p:nvPr/>
          </p:nvSpPr>
          <p:spPr>
            <a:xfrm rot="8007907">
              <a:off x="2938514" y="6318459"/>
              <a:ext cx="1370169" cy="1370169"/>
            </a:xfrm>
            <a:prstGeom prst="rtTriangle">
              <a:avLst/>
            </a:prstGeom>
            <a:solidFill>
              <a:srgbClr val="026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10" name="图片 8" descr="e7d195523061f1c0deeec63e560781cfd59afb0ea006f2a87ABB68BF51EA6619813959095094C18C62A12F549504892A4AAA8C1554C6663626E05CA27F281A14E6983772AFC3FB97135759321DEA3D705820548C6D5B558CA8F362B18D312C152407D21FB34EF0A1D1B21F91EF7E1DCDE529C869E8F5A9E23DB214A825789D83372F841262D649B4">
              <a:extLst>
                <a:ext uri="{FF2B5EF4-FFF2-40B4-BE49-F238E27FC236}">
                  <a16:creationId xmlns="" xmlns:a16="http://schemas.microsoft.com/office/drawing/2014/main" id="{B405129B-2C97-BA0C-150D-140F1A08BD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18807531" flipH="1">
              <a:off x="2117884" y="5599737"/>
              <a:ext cx="3965279" cy="6753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TextBox 11"/>
          <p:cNvSpPr txBox="1"/>
          <p:nvPr/>
        </p:nvSpPr>
        <p:spPr>
          <a:xfrm>
            <a:off x="272955" y="764275"/>
            <a:ext cx="71032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  <a:latin typeface="Montserrat" charset="0"/>
                <a:ea typeface="+mj-ea"/>
                <a:cs typeface="+mj-cs"/>
              </a:rPr>
              <a:t>Как это работает в многопрофильном центре</a:t>
            </a:r>
            <a:endParaRPr lang="ru-RU" sz="2800" b="1" dirty="0">
              <a:latin typeface="Montserrat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17720" y="2521023"/>
            <a:ext cx="452628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Montserrat" charset="0"/>
              </a:rPr>
              <a:t>Заместитель главного врача по лечебной работе/КЭР:</a:t>
            </a:r>
          </a:p>
          <a:p>
            <a:endParaRPr lang="ru-RU" dirty="0">
              <a:latin typeface="Montserrat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Montserrat" charset="0"/>
              </a:rPr>
              <a:t> Экспертиза качества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Montserrat" charset="0"/>
              </a:rPr>
              <a:t>Анализ показателей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Montserrat" charset="0"/>
              </a:rPr>
              <a:t>Заместитель по экономике: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Montserrat" charset="0"/>
              </a:rPr>
              <a:t>Контроль соответствия объема оказанных услуг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Montserrat" charset="0"/>
              </a:rPr>
              <a:t>Анализ выполнения плана и рентабельности                                      по каждому направлению(хирургия, терапия, диагностика</a:t>
            </a:r>
            <a:endParaRPr lang="ru-RU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33" y="2709959"/>
            <a:ext cx="3684587" cy="2639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11" name="Рисунок 10" descr="Рисунок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ADC43E0D-2F76-6752-03D5-B3277E15F130}"/>
              </a:ext>
            </a:extLst>
          </p:cNvPr>
          <p:cNvGrpSpPr/>
          <p:nvPr/>
        </p:nvGrpSpPr>
        <p:grpSpPr>
          <a:xfrm rot="16200000" flipH="1">
            <a:off x="6248571" y="-764178"/>
            <a:ext cx="8171656" cy="6342673"/>
            <a:chOff x="-2033360" y="2610102"/>
            <a:chExt cx="6471548" cy="5309938"/>
          </a:xfrm>
        </p:grpSpPr>
        <p:pic>
          <p:nvPicPr>
            <p:cNvPr id="6" name="图片 5" descr="e7d195523061f1c0deeec63e560781cfd59afb0ea006f2a87ABB68BF51EA6619813959095094C18C62A12F549504892A4AAA8C1554C6663626E05CA27F281A14E6983772AFC3FB97135759321DEA3D705820548C6D5B558CA8F362B18D312C152407D21FB34EF0A1D1B21F91EF7E1DCDE529C869E8F5A9E23DB214A825789D83372F841262D649B4">
              <a:extLst>
                <a:ext uri="{FF2B5EF4-FFF2-40B4-BE49-F238E27FC236}">
                  <a16:creationId xmlns="" xmlns:a16="http://schemas.microsoft.com/office/drawing/2014/main" id="{37942C3A-7A18-8301-5DC4-1DE0D22046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13470543" flipH="1">
              <a:off x="-1344599" y="3343154"/>
              <a:ext cx="5274378" cy="6753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直角三角形 6">
              <a:extLst>
                <a:ext uri="{FF2B5EF4-FFF2-40B4-BE49-F238E27FC236}">
                  <a16:creationId xmlns="" xmlns:a16="http://schemas.microsoft.com/office/drawing/2014/main" id="{94D01559-71E1-6B90-7024-DE9E19530069}"/>
                </a:ext>
              </a:extLst>
            </p:cNvPr>
            <p:cNvSpPr/>
            <p:nvPr/>
          </p:nvSpPr>
          <p:spPr>
            <a:xfrm rot="13491146">
              <a:off x="-2033360" y="2610102"/>
              <a:ext cx="2644376" cy="2800601"/>
            </a:xfrm>
            <a:prstGeom prst="rtTriangle">
              <a:avLst/>
            </a:prstGeom>
            <a:solidFill>
              <a:srgbClr val="026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8" name="直角三角形 7">
              <a:extLst>
                <a:ext uri="{FF2B5EF4-FFF2-40B4-BE49-F238E27FC236}">
                  <a16:creationId xmlns="" xmlns:a16="http://schemas.microsoft.com/office/drawing/2014/main" id="{C8BF245B-91C1-6ECD-25D2-CBA1041A38E0}"/>
                </a:ext>
              </a:extLst>
            </p:cNvPr>
            <p:cNvSpPr/>
            <p:nvPr/>
          </p:nvSpPr>
          <p:spPr>
            <a:xfrm rot="8007907">
              <a:off x="2938514" y="6318459"/>
              <a:ext cx="1370169" cy="1370169"/>
            </a:xfrm>
            <a:prstGeom prst="rtTriangle">
              <a:avLst/>
            </a:prstGeom>
            <a:solidFill>
              <a:srgbClr val="026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9" name="图片 8" descr="e7d195523061f1c0deeec63e560781cfd59afb0ea006f2a87ABB68BF51EA6619813959095094C18C62A12F549504892A4AAA8C1554C6663626E05CA27F281A14E6983772AFC3FB97135759321DEA3D705820548C6D5B558CA8F362B18D312C152407D21FB34EF0A1D1B21F91EF7E1DCDE529C869E8F5A9E23DB214A825789D83372F841262D649B4">
              <a:extLst>
                <a:ext uri="{FF2B5EF4-FFF2-40B4-BE49-F238E27FC236}">
                  <a16:creationId xmlns="" xmlns:a16="http://schemas.microsoft.com/office/drawing/2014/main" id="{B405129B-2C97-BA0C-150D-140F1A08BD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 rot="18807531" flipH="1">
              <a:off x="2117884" y="5599737"/>
              <a:ext cx="3965279" cy="6753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TextBox 11"/>
          <p:cNvSpPr txBox="1"/>
          <p:nvPr/>
        </p:nvSpPr>
        <p:spPr>
          <a:xfrm>
            <a:off x="1706880" y="655091"/>
            <a:ext cx="6080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Montserrat" charset="0"/>
              </a:rPr>
              <a:t>Как это работает в </a:t>
            </a:r>
          </a:p>
          <a:p>
            <a:pPr algn="ctr"/>
            <a:r>
              <a:rPr lang="ru-RU" sz="2800" b="1" dirty="0" smtClean="0">
                <a:latin typeface="Montserrat" charset="0"/>
              </a:rPr>
              <a:t>многопрофильном центре</a:t>
            </a:r>
            <a:endParaRPr lang="ru-RU" sz="2800" b="1" dirty="0">
              <a:latin typeface="Montserrat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2881" y="2354131"/>
            <a:ext cx="44348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2000" b="1" dirty="0" smtClean="0">
                <a:latin typeface="Montserrat" charset="0"/>
              </a:rPr>
              <a:t>Врачебная комиссия:</a:t>
            </a:r>
          </a:p>
          <a:p>
            <a:endParaRPr lang="ru-RU" sz="2000" dirty="0" smtClean="0">
              <a:latin typeface="Montserrat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Montserrat" charset="0"/>
              </a:rPr>
              <a:t>Разбор летальных исходов.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Montserrat" charset="0"/>
              </a:rPr>
              <a:t>Утверждения назначения дорогостоящих или наркотических препаратов.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Montserrat" charset="0"/>
              </a:rPr>
              <a:t>Оценка обоснованности временной нетрудоспособности</a:t>
            </a:r>
          </a:p>
          <a:p>
            <a:endParaRPr lang="ru-RU" sz="2000" dirty="0">
              <a:latin typeface="Montserrat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440" y="3200400"/>
            <a:ext cx="5097781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5099</TotalTime>
  <Words>503</Words>
  <Application>Microsoft Office PowerPoint</Application>
  <PresentationFormat>Произвольный</PresentationFormat>
  <Paragraphs>114</Paragraphs>
  <Slides>19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Calibri</vt:lpstr>
      <vt:lpstr>Montserrat</vt:lpstr>
      <vt:lpstr>等线</vt:lpstr>
      <vt:lpstr>Times New Roman</vt:lpstr>
      <vt:lpstr>Calibri Light</vt:lpstr>
      <vt:lpstr>Тема Office</vt:lpstr>
      <vt:lpstr>Основы  внутреннего контроля  качества в медицинских организациях: принципы и практические аспекты      Тимошкина Любовь Александровна Старшая медицинская сестра Клиники Самарского  Государственного Университета, Травматолого-ортопедическое отделение №2, Самара, Россия E-mail: l.a.timoahkina@samsmu.ru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Типичные проблемы на практике</vt:lpstr>
      <vt:lpstr>Кадровая политика и компетенции</vt:lpstr>
      <vt:lpstr>Ответственность</vt:lpstr>
      <vt:lpstr>Ключевые практические  инструменты ВКК</vt:lpstr>
      <vt:lpstr>Сертрификация  как  подтверждение зрелости</vt:lpstr>
      <vt:lpstr>Успешная система ВК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 Геннадьевич Петровский</dc:creator>
  <cp:lastModifiedBy>Тимошкина Любовь Александровна</cp:lastModifiedBy>
  <cp:revision>320</cp:revision>
  <cp:lastPrinted>2026-03-12T16:15:32Z</cp:lastPrinted>
  <dcterms:created xsi:type="dcterms:W3CDTF">2021-04-12T06:23:54Z</dcterms:created>
  <dcterms:modified xsi:type="dcterms:W3CDTF">2026-03-12T16:28:31Z</dcterms:modified>
</cp:coreProperties>
</file>