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65" r:id="rId9"/>
    <p:sldMasterId id="2147483778" r:id="rId10"/>
    <p:sldMasterId id="2147483791" r:id="rId11"/>
    <p:sldMasterId id="2147483804" r:id="rId12"/>
    <p:sldMasterId id="2147483817" r:id="rId13"/>
    <p:sldMasterId id="2147483830" r:id="rId14"/>
  </p:sldMasterIdLst>
  <p:notesMasterIdLst>
    <p:notesMasterId r:id="rId37"/>
  </p:notesMasterIdLst>
  <p:sldIdLst>
    <p:sldId id="256" r:id="rId15"/>
    <p:sldId id="257" r:id="rId16"/>
    <p:sldId id="258" r:id="rId17"/>
    <p:sldId id="259" r:id="rId18"/>
    <p:sldId id="261" r:id="rId19"/>
    <p:sldId id="260" r:id="rId20"/>
    <p:sldId id="262" r:id="rId21"/>
    <p:sldId id="263" r:id="rId22"/>
    <p:sldId id="265" r:id="rId23"/>
    <p:sldId id="266" r:id="rId24"/>
    <p:sldId id="267" r:id="rId25"/>
    <p:sldId id="268" r:id="rId26"/>
    <p:sldId id="269" r:id="rId27"/>
    <p:sldId id="272" r:id="rId28"/>
    <p:sldId id="273" r:id="rId29"/>
    <p:sldId id="274" r:id="rId30"/>
    <p:sldId id="275" r:id="rId31"/>
    <p:sldId id="276" r:id="rId32"/>
    <p:sldId id="277" r:id="rId33"/>
    <p:sldId id="270" r:id="rId34"/>
    <p:sldId id="279" r:id="rId35"/>
    <p:sldId id="280" r:id="rId36"/>
  </p:sldIdLst>
  <p:sldSz cx="9144000" cy="5143500" type="screen16x9"/>
  <p:notesSz cx="51435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-582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12"/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820-4A78-A1CA-E0CDF15D6E80}"/>
              </c:ext>
            </c:extLst>
          </c:dPt>
          <c:dPt>
            <c:idx val="1"/>
            <c:spPr>
              <a:solidFill>
                <a:srgbClr val="C0504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20-4A78-A1CA-E0CDF15D6E80}"/>
              </c:ext>
            </c:extLst>
          </c:dPt>
          <c:dPt>
            <c:idx val="2"/>
            <c:spPr>
              <a:solidFill>
                <a:srgbClr val="9BBB5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20-4A78-A1CA-E0CDF15D6E80}"/>
              </c:ext>
            </c:extLst>
          </c:dPt>
          <c:dPt>
            <c:idx val="3"/>
            <c:spPr>
              <a:solidFill>
                <a:srgbClr val="8064A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20-4A78-A1CA-E0CDF15D6E80}"/>
              </c:ext>
            </c:extLst>
          </c:dPt>
          <c:dPt>
            <c:idx val="4"/>
            <c:spPr>
              <a:solidFill>
                <a:srgbClr val="4BACC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20-4A78-A1CA-E0CDF15D6E80}"/>
              </c:ext>
            </c:extLst>
          </c:dPt>
          <c:dPt>
            <c:idx val="5"/>
            <c:spPr>
              <a:solidFill>
                <a:srgbClr val="F7964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820-4A78-A1CA-E0CDF15D6E8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categories</c:f>
              <c:strCache>
                <c:ptCount val="6"/>
                <c:pt idx="0">
                  <c:v>Бытовой</c:v>
                </c:pt>
                <c:pt idx="1">
                  <c:v>Уличный</c:v>
                </c:pt>
                <c:pt idx="2">
                  <c:v>ДТП</c:v>
                </c:pt>
                <c:pt idx="3">
                  <c:v>Школьный</c:v>
                </c:pt>
                <c:pt idx="4">
                  <c:v>Спортивный</c:v>
                </c:pt>
                <c:pt idx="5">
                  <c:v>Прочие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0.74800000000000011</c:v>
                </c:pt>
                <c:pt idx="1">
                  <c:v>0.12200000000000001</c:v>
                </c:pt>
                <c:pt idx="2">
                  <c:v>3.3000000000000002E-2</c:v>
                </c:pt>
                <c:pt idx="3">
                  <c:v>4.4000000000000004E-2</c:v>
                </c:pt>
                <c:pt idx="4">
                  <c:v>5.5000000000000007E-2</c:v>
                </c:pt>
                <c:pt idx="5">
                  <c:v>2.0000000000000005E-3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820-4A78-A1CA-E0CDF15D6E80}"/>
            </c:ext>
          </c:extLst>
        </c:ser>
        <c:dLbls/>
        <c:firstSliceAng val="125"/>
      </c:pieChart>
      <c:spPr>
        <a:solidFill>
          <a:srgbClr val="FFFFFF"/>
        </a:solidFill>
        <a:ln>
          <a:noFill/>
        </a:ln>
      </c:spPr>
    </c:plotArea>
    <c:plotVisOnly val="1"/>
    <c:dispBlanksAs val="zero"/>
    <c:showDLblsOverMax val="1"/>
  </c:chart>
  <c:spPr>
    <a:noFill/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6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6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7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7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A824B50-0BA0-40F4-9C37-BA7770D3793E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57480" cy="357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3" name="CustomShape 2"/>
          <p:cNvSpPr/>
          <p:nvPr/>
        </p:nvSpPr>
        <p:spPr>
          <a:xfrm>
            <a:off x="0" y="0"/>
            <a:ext cx="35748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EDA453D-F9F9-4F22-B709-03D6A6601566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57480" cy="357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5" name="CustomShape 2"/>
          <p:cNvSpPr/>
          <p:nvPr/>
        </p:nvSpPr>
        <p:spPr>
          <a:xfrm>
            <a:off x="0" y="0"/>
            <a:ext cx="35748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4A8428A-2808-44A5-86EB-DD4D6286F8F6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57480" cy="357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7" name="CustomShape 2"/>
          <p:cNvSpPr/>
          <p:nvPr/>
        </p:nvSpPr>
        <p:spPr>
          <a:xfrm>
            <a:off x="0" y="0"/>
            <a:ext cx="35748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67056B9-296B-4DD4-9811-6B96B5C41C05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57480" cy="357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9" name="CustomShape 2"/>
          <p:cNvSpPr/>
          <p:nvPr/>
        </p:nvSpPr>
        <p:spPr>
          <a:xfrm>
            <a:off x="0" y="0"/>
            <a:ext cx="35748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ECA9DD3-66B7-47D9-87A8-762EB5ADE28F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10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57480" cy="357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1" name="CustomShape 2"/>
          <p:cNvSpPr/>
          <p:nvPr/>
        </p:nvSpPr>
        <p:spPr>
          <a:xfrm>
            <a:off x="0" y="0"/>
            <a:ext cx="35748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DA63DF2-3587-4E37-B36B-BBE7EF3361F2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11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57480" cy="357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3" name="CustomShape 2"/>
          <p:cNvSpPr/>
          <p:nvPr/>
        </p:nvSpPr>
        <p:spPr>
          <a:xfrm>
            <a:off x="0" y="0"/>
            <a:ext cx="35748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9DDEC48-0FCB-4661-9817-9B4DB61CF838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12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57480" cy="357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5" name="CustomShape 2"/>
          <p:cNvSpPr/>
          <p:nvPr/>
        </p:nvSpPr>
        <p:spPr>
          <a:xfrm>
            <a:off x="0" y="0"/>
            <a:ext cx="35748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1E8F815-5DB5-4D8F-A278-BD1D7C8B22EF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13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57480" cy="357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7" name="CustomShape 2"/>
          <p:cNvSpPr/>
          <p:nvPr/>
        </p:nvSpPr>
        <p:spPr>
          <a:xfrm>
            <a:off x="0" y="0"/>
            <a:ext cx="35748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76B1CB3-BFB1-487D-B106-9D90BD0F665E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20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1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1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888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888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888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4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5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6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7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8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9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10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11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12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13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14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15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16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17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18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19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20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21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22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23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24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25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26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27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28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29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30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696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697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698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83" name="Рисунок 699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700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701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702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639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640"/>
          <p:cNvPicPr/>
          <p:nvPr/>
        </p:nvPicPr>
        <p:blipFill>
          <a:blip/>
          <a:stretch/>
        </p:blipFill>
        <p:spPr>
          <a:xfrm>
            <a:off x="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888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11160"/>
            <a:ext cx="822888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38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Image 0"/>
          <p:cNvPicPr/>
          <p:nvPr/>
        </p:nvPicPr>
        <p:blipFill>
          <a:blip r:embed="rId3"/>
          <a:stretch/>
        </p:blipFill>
        <p:spPr>
          <a:xfrm>
            <a:off x="0" y="0"/>
            <a:ext cx="9141120" cy="5140800"/>
          </a:xfrm>
          <a:prstGeom prst="rect">
            <a:avLst/>
          </a:prstGeom>
          <a:ln>
            <a:noFill/>
          </a:ln>
        </p:spPr>
      </p:pic>
      <p:sp>
        <p:nvSpPr>
          <p:cNvPr id="773" name="CustomShape 1"/>
          <p:cNvSpPr/>
          <p:nvPr/>
        </p:nvSpPr>
        <p:spPr>
          <a:xfrm>
            <a:off x="325439" y="177480"/>
            <a:ext cx="4079507" cy="39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Современные принципы реабилитации пациента.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Медицинская реабилитация для детей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травматологи-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ческого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профиля 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4" name="CustomShape 2"/>
          <p:cNvSpPr/>
          <p:nvPr/>
        </p:nvSpPr>
        <p:spPr>
          <a:xfrm>
            <a:off x="1753200" y="3753720"/>
            <a:ext cx="660096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Актуальные методы лечения и восстановления после переломов в детской травматологии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Докладчик: Вавилова Екатерина Владимировна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старшая медицинская сестра травматологического отделения педиатрического корпуса ГБУЗ СОКБ им. В.Д. Середавина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5" name="Рисунок 4"/>
          <p:cNvPicPr/>
          <p:nvPr/>
        </p:nvPicPr>
        <p:blipFill>
          <a:blip r:embed="rId4"/>
          <a:srcRect l="6201" t="13676" r="33596" b="19523"/>
          <a:stretch/>
        </p:blipFill>
        <p:spPr>
          <a:xfrm>
            <a:off x="4502880" y="300240"/>
            <a:ext cx="4077360" cy="334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Image 0"/>
          <p:cNvPicPr/>
          <p:nvPr/>
        </p:nvPicPr>
        <p:blipFill>
          <a:blip r:embed="rId3"/>
          <a:srcRect l="-3685" t="18025" b="15276"/>
          <a:stretch/>
        </p:blipFill>
        <p:spPr>
          <a:xfrm>
            <a:off x="-149760" y="1053360"/>
            <a:ext cx="9116640" cy="1326240"/>
          </a:xfrm>
          <a:prstGeom prst="rect">
            <a:avLst/>
          </a:prstGeom>
          <a:ln>
            <a:noFill/>
          </a:ln>
        </p:spPr>
      </p:pic>
      <p:sp>
        <p:nvSpPr>
          <p:cNvPr id="830" name="CustomShape 1"/>
          <p:cNvSpPr/>
          <p:nvPr/>
        </p:nvSpPr>
        <p:spPr>
          <a:xfrm>
            <a:off x="174240" y="302400"/>
            <a:ext cx="879264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Реабилитация с применением лечебной физкультуры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1" name="CustomShape 2"/>
          <p:cNvSpPr/>
          <p:nvPr/>
        </p:nvSpPr>
        <p:spPr>
          <a:xfrm>
            <a:off x="174240" y="2760840"/>
            <a:ext cx="3473640" cy="214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Раннее начало ЛФК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ЛФК начинается сразу после стабилизации перелома В курс входят пассивные и активные движения в безопасных пределах. Применяются при отсутствии болевого синдрома и формировании костной мозоли.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2" name="CustomShape 3"/>
          <p:cNvSpPr/>
          <p:nvPr/>
        </p:nvSpPr>
        <p:spPr>
          <a:xfrm>
            <a:off x="3768480" y="2760840"/>
            <a:ext cx="5144040" cy="22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Виды упражнений и показания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Активные движения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во всех суставах повреждённой конечности для увеличения подвижности. 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Статическое напряжение мышц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для развития силы и выносливости, нормализации работы нервно-мышечного аппарата. 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Упражнения в облегчённых положениях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(например, с использованием здоровой руки, гимнастической палки). 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Бытовые движения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для восстановления навыков самообслуживания. 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CustomShape 1"/>
          <p:cNvSpPr/>
          <p:nvPr/>
        </p:nvSpPr>
        <p:spPr>
          <a:xfrm>
            <a:off x="174240" y="302400"/>
            <a:ext cx="8805240" cy="70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Пассивные методы реабилитации: SRM терапия 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уровень доказательности В)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4" name="CustomShape 2"/>
          <p:cNvSpPr/>
          <p:nvPr/>
        </p:nvSpPr>
        <p:spPr>
          <a:xfrm>
            <a:off x="4267080" y="1308960"/>
            <a:ext cx="4541760" cy="141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SRM терапия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Метод реабилитации, при котором используются специальные аппараты для выполнения пассивных движений в суставе без участия мышечной силы пациента,  способствуя уменьшению отёка и ускорению микроциркуляции в повреждённой области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5" name="CustomShape 3"/>
          <p:cNvSpPr/>
          <p:nvPr/>
        </p:nvSpPr>
        <p:spPr>
          <a:xfrm>
            <a:off x="4267080" y="2571840"/>
            <a:ext cx="4712400" cy="22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15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Показания к SRM-терапии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Послеоперационный период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Стабильный остеосинтез для профилактики контрактур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Контрактуры суставов, состояние после редрессации сустава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Артрофиброз, хронический болевой синдром, атрофия мышц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Противопоказания: инфекции; тромбозы глубоких вен нестабильный остеосинтез или неполное сращение перелома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6" name="Picture 2"/>
          <p:cNvPicPr/>
          <p:nvPr/>
        </p:nvPicPr>
        <p:blipFill>
          <a:blip r:embed="rId3"/>
          <a:srcRect r="15304"/>
          <a:stretch/>
        </p:blipFill>
        <p:spPr>
          <a:xfrm>
            <a:off x="162360" y="1553760"/>
            <a:ext cx="3869640" cy="238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Image 1"/>
          <p:cNvPicPr/>
          <p:nvPr/>
        </p:nvPicPr>
        <p:blipFill>
          <a:blip r:embed="rId3"/>
          <a:stretch/>
        </p:blipFill>
        <p:spPr>
          <a:xfrm>
            <a:off x="577080" y="1244880"/>
            <a:ext cx="3065760" cy="2011680"/>
          </a:xfrm>
          <a:prstGeom prst="rect">
            <a:avLst/>
          </a:prstGeom>
          <a:ln>
            <a:noFill/>
          </a:ln>
        </p:spPr>
      </p:pic>
      <p:sp>
        <p:nvSpPr>
          <p:cNvPr id="838" name="CustomShape 1"/>
          <p:cNvSpPr/>
          <p:nvPr/>
        </p:nvSpPr>
        <p:spPr>
          <a:xfrm>
            <a:off x="174240" y="302400"/>
            <a:ext cx="8792640" cy="59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Физиотерапевтические методы в педиатрической практике 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9" name="CustomShape 2"/>
          <p:cNvSpPr/>
          <p:nvPr/>
        </p:nvSpPr>
        <p:spPr>
          <a:xfrm>
            <a:off x="342000" y="3417480"/>
            <a:ext cx="2689920" cy="3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Магнитотерапия в восстановлении костной структуры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0" name="CustomShape 3"/>
          <p:cNvSpPr/>
          <p:nvPr/>
        </p:nvSpPr>
        <p:spPr>
          <a:xfrm>
            <a:off x="342000" y="3780000"/>
            <a:ext cx="268992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Этот метод стимулирует обмен веществ и кровообращение в месте перелома, ускоряя процессы регенерации костной ткани и снижая воспаление у детей.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1" name="CustomShape 4"/>
          <p:cNvSpPr/>
          <p:nvPr/>
        </p:nvSpPr>
        <p:spPr>
          <a:xfrm>
            <a:off x="6109200" y="3417480"/>
            <a:ext cx="2689920" cy="3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Лазеротерапия и электрофорез кальция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2" name="CustomShape 5"/>
          <p:cNvSpPr/>
          <p:nvPr/>
        </p:nvSpPr>
        <p:spPr>
          <a:xfrm>
            <a:off x="6109200" y="3780000"/>
            <a:ext cx="268992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Лечение лазером активизирует метаболические процессы, а электрофорез с кальцием улучшает минерализацию новой костной ткани в детском возрасте.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3" name="CustomShape 6"/>
          <p:cNvSpPr/>
          <p:nvPr/>
        </p:nvSpPr>
        <p:spPr>
          <a:xfrm>
            <a:off x="3225600" y="3296880"/>
            <a:ext cx="2689920" cy="3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Электромиостимуляция мышц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4" name="CustomShape 7"/>
          <p:cNvSpPr/>
          <p:nvPr/>
        </p:nvSpPr>
        <p:spPr>
          <a:xfrm>
            <a:off x="3225600" y="3780000"/>
            <a:ext cx="268992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Улучшает функциональное состояние мышц после иммобилизации, профилактика контрактур в суставах и гипотрофии мышечной ткани, способствует быстрому восстановлению функции повреждённого сустава и опороспособности  кости.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5" name="Рисунок 20"/>
          <p:cNvPicPr/>
          <p:nvPr/>
        </p:nvPicPr>
        <p:blipFill>
          <a:blip r:embed="rId4"/>
          <a:srcRect t="2304" r="11868"/>
          <a:stretch/>
        </p:blipFill>
        <p:spPr>
          <a:xfrm>
            <a:off x="6156720" y="1244880"/>
            <a:ext cx="2572920" cy="2011680"/>
          </a:xfrm>
          <a:prstGeom prst="rect">
            <a:avLst/>
          </a:prstGeom>
          <a:ln>
            <a:noFill/>
          </a:ln>
        </p:spPr>
      </p:pic>
      <p:pic>
        <p:nvPicPr>
          <p:cNvPr id="846" name="Рисунок 22"/>
          <p:cNvPicPr/>
          <p:nvPr/>
        </p:nvPicPr>
        <p:blipFill>
          <a:blip r:embed="rId5"/>
          <a:stretch/>
        </p:blipFill>
        <p:spPr>
          <a:xfrm>
            <a:off x="3344760" y="1207080"/>
            <a:ext cx="2689920" cy="2011680"/>
          </a:xfrm>
          <a:prstGeom prst="rect">
            <a:avLst/>
          </a:prstGeom>
          <a:ln>
            <a:noFill/>
          </a:ln>
        </p:spPr>
      </p:pic>
      <p:pic>
        <p:nvPicPr>
          <p:cNvPr id="847" name="Picture 10"/>
          <p:cNvPicPr/>
          <p:nvPr/>
        </p:nvPicPr>
        <p:blipFill>
          <a:blip r:embed="rId6"/>
          <a:srcRect l="21483" t="7933" r="9917"/>
          <a:stretch/>
        </p:blipFill>
        <p:spPr>
          <a:xfrm>
            <a:off x="238320" y="1207080"/>
            <a:ext cx="2984400" cy="204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Image 1"/>
          <p:cNvPicPr/>
          <p:nvPr/>
        </p:nvPicPr>
        <p:blipFill>
          <a:blip r:embed="rId3"/>
          <a:stretch/>
        </p:blipFill>
        <p:spPr>
          <a:xfrm>
            <a:off x="577080" y="1244880"/>
            <a:ext cx="2353320" cy="2011680"/>
          </a:xfrm>
          <a:prstGeom prst="rect">
            <a:avLst/>
          </a:prstGeom>
          <a:ln>
            <a:noFill/>
          </a:ln>
        </p:spPr>
      </p:pic>
      <p:sp>
        <p:nvSpPr>
          <p:cNvPr id="849" name="CustomShape 1"/>
          <p:cNvSpPr/>
          <p:nvPr/>
        </p:nvSpPr>
        <p:spPr>
          <a:xfrm>
            <a:off x="174240" y="302400"/>
            <a:ext cx="8792640" cy="59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Физиотерапевтические методы в педиатрической практике 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0" name="CustomShape 2"/>
          <p:cNvSpPr/>
          <p:nvPr/>
        </p:nvSpPr>
        <p:spPr>
          <a:xfrm>
            <a:off x="342000" y="3103560"/>
            <a:ext cx="2689920" cy="3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Теплолечение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1" name="CustomShape 3"/>
          <p:cNvSpPr/>
          <p:nvPr/>
        </p:nvSpPr>
        <p:spPr>
          <a:xfrm>
            <a:off x="342000" y="3466080"/>
            <a:ext cx="2689920" cy="12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Используется нагретый парафин, озокерит, повышается местно температура на 1-3 градуса. Расширение капилляров и усиление притока крови, что улучшает метаболизм в подлежащих тканях. 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Ускорение рассасывания инфильтратов и восстановление тканей в очаге поражения.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2" name="CustomShape 4"/>
          <p:cNvSpPr/>
          <p:nvPr/>
        </p:nvSpPr>
        <p:spPr>
          <a:xfrm>
            <a:off x="6109200" y="3186000"/>
            <a:ext cx="2689920" cy="23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Медицинский массаж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3" name="CustomShape 5"/>
          <p:cNvSpPr/>
          <p:nvPr/>
        </p:nvSpPr>
        <p:spPr>
          <a:xfrm>
            <a:off x="6109200" y="3466080"/>
            <a:ext cx="268992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Улучшеает состояния мышц, суставов и тканей. 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Снимает мышечного напряжения, стимуляция кровообращения, уменьшение отёков и ускорение заживления травмированных зон.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Начинают с сегментов выше и ниже места перелома,  Само место травмы (перелома) массируют лёгкими поглаживаниями и растираниями. 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4" name="CustomShape 6"/>
          <p:cNvSpPr/>
          <p:nvPr/>
        </p:nvSpPr>
        <p:spPr>
          <a:xfrm>
            <a:off x="3225600" y="3186000"/>
            <a:ext cx="2689920" cy="1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Ультразвуковая терапия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5" name="CustomShape 7"/>
          <p:cNvSpPr/>
          <p:nvPr/>
        </p:nvSpPr>
        <p:spPr>
          <a:xfrm>
            <a:off x="3225600" y="3423960"/>
            <a:ext cx="2689920" cy="97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Улучшает функциональное состояние мышц связочного аппаратаи параартикулярных тканей после иммобилизации, профилактика контрактур в суставах способствуе трассасыванию спаек, формированию хрящевой ткани, быстрому восстановлению функции повреждённого сустава и опороспособности  кости.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6" name="Рисунок 17"/>
          <p:cNvPicPr/>
          <p:nvPr/>
        </p:nvPicPr>
        <p:blipFill>
          <a:blip r:embed="rId4"/>
          <a:srcRect l="-3021" t="16513" r="26418" b="17038"/>
          <a:stretch/>
        </p:blipFill>
        <p:spPr>
          <a:xfrm>
            <a:off x="342000" y="1020600"/>
            <a:ext cx="2689920" cy="1938960"/>
          </a:xfrm>
          <a:prstGeom prst="rect">
            <a:avLst/>
          </a:prstGeom>
          <a:ln>
            <a:noFill/>
          </a:ln>
        </p:spPr>
      </p:pic>
      <p:pic>
        <p:nvPicPr>
          <p:cNvPr id="857" name="Рисунок 18"/>
          <p:cNvPicPr/>
          <p:nvPr/>
        </p:nvPicPr>
        <p:blipFill>
          <a:blip r:embed="rId5" cstate="print"/>
          <a:srcRect l="33931" t="-1850" r="8967"/>
          <a:stretch/>
        </p:blipFill>
        <p:spPr>
          <a:xfrm>
            <a:off x="3246480" y="977760"/>
            <a:ext cx="2574000" cy="1931400"/>
          </a:xfrm>
          <a:prstGeom prst="rect">
            <a:avLst/>
          </a:prstGeom>
          <a:ln>
            <a:noFill/>
          </a:ln>
        </p:spPr>
      </p:pic>
      <p:pic>
        <p:nvPicPr>
          <p:cNvPr id="858" name="Рисунок 19"/>
          <p:cNvPicPr/>
          <p:nvPr/>
        </p:nvPicPr>
        <p:blipFill>
          <a:blip r:embed="rId6"/>
          <a:srcRect l="17244" t="2450" r="16661"/>
          <a:stretch/>
        </p:blipFill>
        <p:spPr>
          <a:xfrm>
            <a:off x="5979960" y="1020600"/>
            <a:ext cx="2584080" cy="186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CustomShape 1"/>
          <p:cNvSpPr/>
          <p:nvPr/>
        </p:nvSpPr>
        <p:spPr>
          <a:xfrm>
            <a:off x="457200" y="11160"/>
            <a:ext cx="8227800" cy="12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МЕХАНОТЕРАПИЯ </a:t>
            </a:r>
            <a:r>
              <a:t/>
            </a:r>
            <a:br/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ПРАКТИКЕ ДЕТСКОЙ ТРАВМАТОЛОГИИ И ОРТОПЕДИИ</a:t>
            </a:r>
            <a:endParaRPr lang="ru-RU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2" name="CustomShape 2"/>
          <p:cNvSpPr/>
          <p:nvPr/>
        </p:nvSpPr>
        <p:spPr>
          <a:xfrm>
            <a:off x="360000" y="1296000"/>
            <a:ext cx="3573720" cy="28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Механотерапия — эффективная современная методика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нейрореабилитации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Назначается для разработки подвижности, увеличения амплитуды сгибания  разгибания с целью предотвращения контрактур. 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Аппарат для роботизированной механотерапии нижних конечностей модель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Flex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F01 позволяет разрабатывать суставы без активного участия пациента.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eскоряет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процесс выздоровления в 2,5 раза.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3" name="CustomShape 3"/>
          <p:cNvSpPr/>
          <p:nvPr/>
        </p:nvSpPr>
        <p:spPr>
          <a:xfrm>
            <a:off x="4376520" y="1296000"/>
            <a:ext cx="4183560" cy="127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000" algn="just">
              <a:lnSpc>
                <a:spcPct val="150000"/>
              </a:lnSpc>
              <a:spcBef>
                <a:spcPts val="1417"/>
              </a:spcBef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Аппарат (тренажер) FLEX F05 предназначен для продолжительной пассивной разработки лучезапястного сустава в разных плоскостях.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  <a:spcBef>
                <a:spcPts val="1417"/>
              </a:spcBef>
            </a:pP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4" name="Рисунок 594"/>
          <p:cNvPicPr/>
          <p:nvPr/>
        </p:nvPicPr>
        <p:blipFill>
          <a:blip r:embed="rId2"/>
          <a:stretch/>
        </p:blipFill>
        <p:spPr>
          <a:xfrm>
            <a:off x="2357640" y="4212720"/>
            <a:ext cx="1510920" cy="873000"/>
          </a:xfrm>
          <a:prstGeom prst="rect">
            <a:avLst/>
          </a:prstGeom>
          <a:ln>
            <a:noFill/>
          </a:ln>
        </p:spPr>
      </p:pic>
      <p:pic>
        <p:nvPicPr>
          <p:cNvPr id="875" name="Рисунок 595"/>
          <p:cNvPicPr/>
          <p:nvPr/>
        </p:nvPicPr>
        <p:blipFill>
          <a:blip r:embed="rId3" cstate="print"/>
          <a:stretch/>
        </p:blipFill>
        <p:spPr>
          <a:xfrm>
            <a:off x="4956840" y="2610360"/>
            <a:ext cx="3022920" cy="208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CustomShape 1"/>
          <p:cNvSpPr/>
          <p:nvPr/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2"/>
          <p:cNvSpPr/>
          <p:nvPr/>
        </p:nvSpPr>
        <p:spPr>
          <a:xfrm>
            <a:off x="457200" y="1203480"/>
            <a:ext cx="4014360" cy="29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3"/>
          <p:cNvSpPr/>
          <p:nvPr/>
        </p:nvSpPr>
        <p:spPr>
          <a:xfrm>
            <a:off x="4674240" y="1203480"/>
            <a:ext cx="4014360" cy="29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4"/>
          <p:cNvSpPr/>
          <p:nvPr/>
        </p:nvSpPr>
        <p:spPr>
          <a:xfrm>
            <a:off x="457200" y="100800"/>
            <a:ext cx="8227800" cy="85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Реабилитация пациентов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детского травматологического отделения в СОКБ им.В.Д.Середавина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0" name="CustomShape 5"/>
          <p:cNvSpPr/>
          <p:nvPr/>
        </p:nvSpPr>
        <p:spPr>
          <a:xfrm>
            <a:off x="748080" y="1600920"/>
            <a:ext cx="4409640" cy="281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000" algn="just">
              <a:lnSpc>
                <a:spcPct val="150000"/>
              </a:lnSpc>
              <a:spcBef>
                <a:spcPts val="1417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Аппарат 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Ormed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Flex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F03 применяется для пассивных циклических тренировок при травмах локтевого сустава, послеоперационных состояниях и заболеваниях суставов, представляя собой передвижное кресло на колесиках с подлокотником для здоровой руки и встроенным механизмом разработки локтевого сустава.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just">
              <a:lnSpc>
                <a:spcPct val="150000"/>
              </a:lnSpc>
              <a:spcBef>
                <a:spcPts val="1417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1" name="Рисунок 603"/>
          <p:cNvPicPr/>
          <p:nvPr/>
        </p:nvPicPr>
        <p:blipFill>
          <a:blip r:embed="rId2" cstate="print"/>
          <a:stretch/>
        </p:blipFill>
        <p:spPr>
          <a:xfrm>
            <a:off x="5844960" y="1257480"/>
            <a:ext cx="2655360" cy="367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CustomShape 1"/>
          <p:cNvSpPr/>
          <p:nvPr/>
        </p:nvSpPr>
        <p:spPr>
          <a:xfrm>
            <a:off x="457560" y="109800"/>
            <a:ext cx="8227800" cy="63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Реабилитация пациентов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детского травматологического отделения в СОКБ им.В.Д.Середавина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3" name="CustomShape 2"/>
          <p:cNvSpPr/>
          <p:nvPr/>
        </p:nvSpPr>
        <p:spPr>
          <a:xfrm>
            <a:off x="457200" y="1004040"/>
            <a:ext cx="5243400" cy="38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ОРТОРЕНТ К — аппарат продолжительной пассивно-активной мобилизации коленного и тазобедренного сустава. Применение с самых ранних этапов реабилитации.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Индивидуальная настройка угла, скорости, времени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Персональная регулировка по длине бедра и голени пациента.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4" name="Рисунок 606"/>
          <p:cNvPicPr/>
          <p:nvPr/>
        </p:nvPicPr>
        <p:blipFill>
          <a:blip r:embed="rId2" cstate="print"/>
          <a:stretch/>
        </p:blipFill>
        <p:spPr>
          <a:xfrm>
            <a:off x="5800320" y="1584000"/>
            <a:ext cx="3105360" cy="3448800"/>
          </a:xfrm>
          <a:prstGeom prst="rect">
            <a:avLst/>
          </a:prstGeom>
          <a:ln>
            <a:noFill/>
          </a:ln>
        </p:spPr>
      </p:pic>
      <p:pic>
        <p:nvPicPr>
          <p:cNvPr id="885" name="Рисунок 607"/>
          <p:cNvPicPr/>
          <p:nvPr/>
        </p:nvPicPr>
        <p:blipFill>
          <a:blip r:embed="rId3" cstate="print"/>
          <a:stretch/>
        </p:blipFill>
        <p:spPr>
          <a:xfrm>
            <a:off x="2756520" y="2855160"/>
            <a:ext cx="2446920" cy="21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457200" y="205200"/>
            <a:ext cx="8227800" cy="40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ЛФК В ПЕРИОД ИММОБИЛИЗАЦИИ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7" name="CustomShape 2"/>
          <p:cNvSpPr/>
          <p:nvPr/>
        </p:nvSpPr>
        <p:spPr>
          <a:xfrm>
            <a:off x="457200" y="1203480"/>
            <a:ext cx="4014360" cy="29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3"/>
          <p:cNvSpPr/>
          <p:nvPr/>
        </p:nvSpPr>
        <p:spPr>
          <a:xfrm>
            <a:off x="4674240" y="1203480"/>
            <a:ext cx="4014360" cy="29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4"/>
          <p:cNvSpPr/>
          <p:nvPr/>
        </p:nvSpPr>
        <p:spPr>
          <a:xfrm>
            <a:off x="457200" y="936000"/>
            <a:ext cx="4014360" cy="31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5"/>
          <p:cNvSpPr/>
          <p:nvPr/>
        </p:nvSpPr>
        <p:spPr>
          <a:xfrm>
            <a:off x="389880" y="784080"/>
            <a:ext cx="4599360" cy="40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Arial"/>
              <a:buAutoNum type="arabicPeriod"/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Предупреждение затруднения подвижности в суставах</a:t>
            </a:r>
            <a:endParaRPr lang="ru-RU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Arial"/>
              <a:buAutoNum type="arabicPeriod"/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Ускорение процессов регенерации костной ткани, атрофии мышц</a:t>
            </a:r>
            <a:endParaRPr lang="ru-RU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Arial"/>
              <a:buAutoNum type="arabicPeriod"/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Общеукрепляющее и психорегулирующее воздействие</a:t>
            </a:r>
            <a:endParaRPr lang="ru-RU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Arial"/>
              <a:buAutoNum type="arabicPeriod"/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Обучение навыкам самообслуживания Палатная медицинская сестра обучают безопасному совершению обыденных действий в условиях гипсовой повязки, лангеты</a:t>
            </a:r>
            <a:endParaRPr lang="ru-RU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1" name="Рисунок 613"/>
          <p:cNvPicPr/>
          <p:nvPr/>
        </p:nvPicPr>
        <p:blipFill>
          <a:blip r:embed="rId2" cstate="print"/>
          <a:stretch/>
        </p:blipFill>
        <p:spPr>
          <a:xfrm>
            <a:off x="5662080" y="943920"/>
            <a:ext cx="3022920" cy="350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CustomShape 1"/>
          <p:cNvSpPr/>
          <p:nvPr/>
        </p:nvSpPr>
        <p:spPr>
          <a:xfrm>
            <a:off x="457200" y="205200"/>
            <a:ext cx="8227800" cy="85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ЛФК ПОСЛЕ ИММОБИЛИЗАЦИИ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3" name="CustomShape 2"/>
          <p:cNvSpPr/>
          <p:nvPr/>
        </p:nvSpPr>
        <p:spPr>
          <a:xfrm>
            <a:off x="457200" y="1203480"/>
            <a:ext cx="4014360" cy="29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3"/>
          <p:cNvSpPr/>
          <p:nvPr/>
        </p:nvSpPr>
        <p:spPr>
          <a:xfrm>
            <a:off x="4674240" y="1203480"/>
            <a:ext cx="4014360" cy="29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5" name="CustomShape 4"/>
          <p:cNvSpPr/>
          <p:nvPr/>
        </p:nvSpPr>
        <p:spPr>
          <a:xfrm>
            <a:off x="460800" y="11160"/>
            <a:ext cx="8227800" cy="12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5"/>
          <p:cNvSpPr/>
          <p:nvPr/>
        </p:nvSpPr>
        <p:spPr>
          <a:xfrm>
            <a:off x="457200" y="1512000"/>
            <a:ext cx="4418640" cy="267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1874"/>
              </a:spcBef>
              <a:spcAft>
                <a:spcPts val="1874"/>
              </a:spcAft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 Sharp"/>
              </a:rPr>
              <a:t>ЛФК во втором постиммобилизационном периоде направлена на восстановление нарушенных двигательных функций, устранение атрофии мышц и затрудненной подвижности в суставах.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874"/>
              </a:spcBef>
              <a:spcAft>
                <a:spcPts val="1874"/>
              </a:spcAft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Орторент «Мото-Л»- устройство применяется для возобновления двигательной активности конечностей. 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7" name="Рисунок 619"/>
          <p:cNvPicPr/>
          <p:nvPr/>
        </p:nvPicPr>
        <p:blipFill>
          <a:blip r:embed="rId2" cstate="print"/>
          <a:stretch/>
        </p:blipFill>
        <p:spPr>
          <a:xfrm>
            <a:off x="5297760" y="1697040"/>
            <a:ext cx="3518280" cy="230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CustomShape 1"/>
          <p:cNvSpPr/>
          <p:nvPr/>
        </p:nvSpPr>
        <p:spPr>
          <a:xfrm>
            <a:off x="457200" y="11160"/>
            <a:ext cx="8227800" cy="12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9" name="CustomShape 2"/>
          <p:cNvSpPr/>
          <p:nvPr/>
        </p:nvSpPr>
        <p:spPr>
          <a:xfrm>
            <a:off x="457200" y="11160"/>
            <a:ext cx="8227800" cy="12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ЛФК В ВОССТАНОВИТЕЛЬНОМ ПЕРИОДЕ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0" name="CustomShape 3"/>
          <p:cNvSpPr/>
          <p:nvPr/>
        </p:nvSpPr>
        <p:spPr>
          <a:xfrm>
            <a:off x="457200" y="1203480"/>
            <a:ext cx="5028120" cy="149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spcAft>
                <a:spcPts val="1874"/>
              </a:spcAft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 Sharp"/>
              </a:rPr>
              <a:t>На последнем этапе реабилитации ликвидируем остаточные посттравматические осложнения, восстанавливаем нарушенные функции в максимальном объеме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1" name="Рисунок 623"/>
          <p:cNvPicPr/>
          <p:nvPr/>
        </p:nvPicPr>
        <p:blipFill>
          <a:blip r:embed="rId2" cstate="print"/>
          <a:stretch/>
        </p:blipFill>
        <p:spPr>
          <a:xfrm>
            <a:off x="5740560" y="1203480"/>
            <a:ext cx="2944440" cy="3609360"/>
          </a:xfrm>
          <a:prstGeom prst="rect">
            <a:avLst/>
          </a:prstGeom>
          <a:ln>
            <a:noFill/>
          </a:ln>
        </p:spPr>
      </p:pic>
      <p:pic>
        <p:nvPicPr>
          <p:cNvPr id="902" name="Рисунок 624"/>
          <p:cNvPicPr/>
          <p:nvPr/>
        </p:nvPicPr>
        <p:blipFill>
          <a:blip r:embed="rId3" cstate="print"/>
          <a:stretch/>
        </p:blipFill>
        <p:spPr>
          <a:xfrm>
            <a:off x="1550520" y="2571840"/>
            <a:ext cx="2734920" cy="230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CustomShape 1"/>
          <p:cNvSpPr/>
          <p:nvPr/>
        </p:nvSpPr>
        <p:spPr>
          <a:xfrm>
            <a:off x="457200" y="205200"/>
            <a:ext cx="822852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7" name="CustomShape 2"/>
          <p:cNvSpPr/>
          <p:nvPr/>
        </p:nvSpPr>
        <p:spPr>
          <a:xfrm>
            <a:off x="457200" y="504000"/>
            <a:ext cx="8228520" cy="42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Врач-травматолог-ортопед      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8" name="CustomShape 3"/>
          <p:cNvSpPr/>
          <p:nvPr/>
        </p:nvSpPr>
        <p:spPr>
          <a:xfrm>
            <a:off x="3603240" y="2334960"/>
            <a:ext cx="196092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Пациент 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9" name="CustomShape 4"/>
          <p:cNvSpPr/>
          <p:nvPr/>
        </p:nvSpPr>
        <p:spPr>
          <a:xfrm>
            <a:off x="6048000" y="2232000"/>
            <a:ext cx="2735280" cy="5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62500" lnSpcReduction="20000"/>
          </a:bodyPr>
          <a:lstStyle/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Медицинская сестра отделения травматологии 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0" name="CustomShape 5"/>
          <p:cNvSpPr/>
          <p:nvPr/>
        </p:nvSpPr>
        <p:spPr>
          <a:xfrm>
            <a:off x="457200" y="2016000"/>
            <a:ext cx="249444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изиотерапевт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1" name="CustomShape 6"/>
          <p:cNvSpPr/>
          <p:nvPr/>
        </p:nvSpPr>
        <p:spPr>
          <a:xfrm>
            <a:off x="2935800" y="3828240"/>
            <a:ext cx="3295800" cy="63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</a:t>
            </a: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Инструктор ЛФК</a:t>
            </a:r>
            <a:endParaRPr lang="ru-RU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2" name="Рисунок 781"/>
          <p:cNvPicPr/>
          <p:nvPr/>
        </p:nvPicPr>
        <p:blipFill>
          <a:blip r:embed="rId2"/>
          <a:stretch/>
        </p:blipFill>
        <p:spPr>
          <a:xfrm>
            <a:off x="2520000" y="1008000"/>
            <a:ext cx="3887640" cy="3095640"/>
          </a:xfrm>
          <a:prstGeom prst="rect">
            <a:avLst/>
          </a:prstGeom>
          <a:ln>
            <a:noFill/>
          </a:ln>
        </p:spPr>
      </p:pic>
      <p:pic>
        <p:nvPicPr>
          <p:cNvPr id="783" name="Рисунок 782"/>
          <p:cNvPicPr/>
          <p:nvPr/>
        </p:nvPicPr>
        <p:blipFill>
          <a:blip r:embed="rId3"/>
          <a:stretch/>
        </p:blipFill>
        <p:spPr>
          <a:xfrm>
            <a:off x="7128000" y="2664000"/>
            <a:ext cx="1511640" cy="1439640"/>
          </a:xfrm>
          <a:prstGeom prst="rect">
            <a:avLst/>
          </a:prstGeom>
          <a:ln>
            <a:noFill/>
          </a:ln>
        </p:spPr>
      </p:pic>
      <p:pic>
        <p:nvPicPr>
          <p:cNvPr id="784" name="Рисунок 783"/>
          <p:cNvPicPr/>
          <p:nvPr/>
        </p:nvPicPr>
        <p:blipFill>
          <a:blip r:embed="rId4"/>
          <a:stretch/>
        </p:blipFill>
        <p:spPr>
          <a:xfrm>
            <a:off x="6984000" y="432000"/>
            <a:ext cx="1727640" cy="1439640"/>
          </a:xfrm>
          <a:prstGeom prst="rect">
            <a:avLst/>
          </a:prstGeom>
          <a:ln>
            <a:noFill/>
          </a:ln>
        </p:spPr>
      </p:pic>
      <p:pic>
        <p:nvPicPr>
          <p:cNvPr id="785" name="Рисунок 784"/>
          <p:cNvPicPr/>
          <p:nvPr/>
        </p:nvPicPr>
        <p:blipFill>
          <a:blip r:embed="rId5"/>
          <a:stretch/>
        </p:blipFill>
        <p:spPr>
          <a:xfrm>
            <a:off x="966960" y="2808000"/>
            <a:ext cx="1552680" cy="10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Image 0"/>
          <p:cNvPicPr/>
          <p:nvPr/>
        </p:nvPicPr>
        <p:blipFill>
          <a:blip r:embed="rId3"/>
          <a:stretch/>
        </p:blipFill>
        <p:spPr>
          <a:xfrm>
            <a:off x="0" y="0"/>
            <a:ext cx="9141120" cy="5140800"/>
          </a:xfrm>
          <a:prstGeom prst="rect">
            <a:avLst/>
          </a:prstGeom>
          <a:ln>
            <a:noFill/>
          </a:ln>
        </p:spPr>
      </p:pic>
      <p:pic>
        <p:nvPicPr>
          <p:cNvPr id="860" name="Image 1"/>
          <p:cNvPicPr/>
          <p:nvPr/>
        </p:nvPicPr>
        <p:blipFill>
          <a:blip r:embed="rId4"/>
          <a:stretch/>
        </p:blipFill>
        <p:spPr>
          <a:xfrm>
            <a:off x="0" y="0"/>
            <a:ext cx="9141120" cy="5140800"/>
          </a:xfrm>
          <a:prstGeom prst="rect">
            <a:avLst/>
          </a:prstGeom>
          <a:ln>
            <a:noFill/>
          </a:ln>
        </p:spPr>
      </p:pic>
      <p:sp>
        <p:nvSpPr>
          <p:cNvPr id="861" name="CustomShape 1"/>
          <p:cNvSpPr/>
          <p:nvPr/>
        </p:nvSpPr>
        <p:spPr>
          <a:xfrm>
            <a:off x="474120" y="1584000"/>
            <a:ext cx="4095000" cy="32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За 2025 год поступило </a:t>
            </a:r>
            <a:r>
              <a:rPr lang="ru-RU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планово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с целью реабилитации 634 ребенка после оперативного лечения   Индивидуализированный подход с применением стандартов лечения и инновационных реабилитационных технологий обеспечивает быстрое восстановление и предотвращает осложнения у детей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2" name="CustomShape 2"/>
          <p:cNvSpPr/>
          <p:nvPr/>
        </p:nvSpPr>
        <p:spPr>
          <a:xfrm>
            <a:off x="474120" y="134640"/>
            <a:ext cx="8237160" cy="77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Комплексная терапия и реабилитация плановых пациентов в отделении травматологии педиатрического корпуса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63" name="Table 3"/>
          <p:cNvGraphicFramePr/>
          <p:nvPr/>
        </p:nvGraphicFramePr>
        <p:xfrm>
          <a:off x="4680000" y="1728000"/>
          <a:ext cx="4095720" cy="2855640"/>
        </p:xfrm>
        <a:graphic>
          <a:graphicData uri="http://schemas.openxmlformats.org/drawingml/2006/table">
            <a:tbl>
              <a:tblPr/>
              <a:tblGrid>
                <a:gridCol w="34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№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Наименование процедуры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Количество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Физиопроцедуры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4006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Массаж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95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Лечебная гимнастика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2098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Иглорефлексотерапия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CustomShape 1"/>
          <p:cNvSpPr/>
          <p:nvPr/>
        </p:nvSpPr>
        <p:spPr>
          <a:xfrm>
            <a:off x="241920" y="1296000"/>
            <a:ext cx="5162760" cy="34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Лечение травматологических больных не должно ограничиваться острым периодом.   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Восстановление после  травмы – это ключ к возвращению ребенка к полноценной жизни, правильному развитию и предотвращению возможных осложнений. </a:t>
            </a:r>
            <a:endParaRPr lang="ru-RU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just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Комплексное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лечение детей в команде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травматолог- медицинская сестра </a:t>
            </a:r>
            <a:r>
              <a:rPr lang="ru-RU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реабилитолог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позволяет в более ранние сроки полноценно восстановить функции поврежденного отдела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9" name="CustomShape 2"/>
          <p:cNvSpPr/>
          <p:nvPr/>
        </p:nvSpPr>
        <p:spPr>
          <a:xfrm>
            <a:off x="241920" y="466200"/>
            <a:ext cx="8349120" cy="48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ВЫВОДЫ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0" name="CustomShape 3"/>
          <p:cNvSpPr/>
          <p:nvPr/>
        </p:nvSpPr>
        <p:spPr>
          <a:xfrm>
            <a:off x="4674240" y="1203480"/>
            <a:ext cx="4014720" cy="29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1" name="Рисунок 634"/>
          <p:cNvPicPr/>
          <p:nvPr/>
        </p:nvPicPr>
        <p:blipFill>
          <a:blip r:embed="rId2"/>
          <a:stretch/>
        </p:blipFill>
        <p:spPr>
          <a:xfrm>
            <a:off x="5784120" y="1586880"/>
            <a:ext cx="2806920" cy="273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CustomShape 1"/>
          <p:cNvSpPr/>
          <p:nvPr/>
        </p:nvSpPr>
        <p:spPr>
          <a:xfrm>
            <a:off x="457200" y="-1857240"/>
            <a:ext cx="8227800" cy="49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БЛАГОДАРЮ ЗА ВНИМАНИЕ!</a:t>
            </a:r>
            <a:r>
              <a:t/>
            </a:r>
            <a:br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3" name="Рисунок 636"/>
          <p:cNvPicPr/>
          <p:nvPr/>
        </p:nvPicPr>
        <p:blipFill>
          <a:blip r:embed="rId2"/>
          <a:stretch/>
        </p:blipFill>
        <p:spPr>
          <a:xfrm>
            <a:off x="5110200" y="3456000"/>
            <a:ext cx="1332000" cy="1332000"/>
          </a:xfrm>
          <a:prstGeom prst="rect">
            <a:avLst/>
          </a:prstGeom>
          <a:ln>
            <a:noFill/>
          </a:ln>
        </p:spPr>
      </p:pic>
      <p:pic>
        <p:nvPicPr>
          <p:cNvPr id="914" name="Рисунок 637"/>
          <p:cNvPicPr/>
          <p:nvPr/>
        </p:nvPicPr>
        <p:blipFill>
          <a:blip r:embed="rId3"/>
          <a:stretch/>
        </p:blipFill>
        <p:spPr>
          <a:xfrm>
            <a:off x="1714320" y="3456000"/>
            <a:ext cx="1332000" cy="13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CustomShape 1"/>
          <p:cNvSpPr/>
          <p:nvPr/>
        </p:nvSpPr>
        <p:spPr>
          <a:xfrm>
            <a:off x="457200" y="205200"/>
            <a:ext cx="8226720" cy="67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ТРАВМАТОЛОГИЧЕСКОЕ ОТДЕЛЕНИЕ ПЕДИАТРИЧЕСКОГО КОРПУСА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СОКБ ИМ.В.Д.СЕРЕДАВИНА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7" name="CustomShape 2"/>
          <p:cNvSpPr/>
          <p:nvPr/>
        </p:nvSpPr>
        <p:spPr>
          <a:xfrm>
            <a:off x="457200" y="1203480"/>
            <a:ext cx="4013280" cy="29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3"/>
          <p:cNvSpPr/>
          <p:nvPr/>
        </p:nvSpPr>
        <p:spPr>
          <a:xfrm>
            <a:off x="3953880" y="1203480"/>
            <a:ext cx="4733640" cy="29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just">
              <a:lnSpc>
                <a:spcPct val="150000"/>
              </a:lnSpc>
              <a:spcBef>
                <a:spcPts val="1417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enQuanYi Zen Hei Sharp"/>
              </a:rPr>
              <a:t>Травматологическое отделение педиатрического корпуса развернуто на  45 коек, осуществляет  оказание круглосуточной, экстренной и плановой специализированной  помощи пациентам от 0 до 17 лет, проживающим в г. Самаре, в городах и районах области, а также пациентам из других регионов и иностранным гражданам с изолированной, множественной скелетной и сочетанной травмами, в 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enQuanYi Zen Hei Sharp"/>
              </a:rPr>
              <a:t>т.ч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enQuanYi Zen Hei Sharp"/>
              </a:rPr>
              <a:t>.,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enQuanYi Zen Hei Sharp"/>
              </a:rPr>
              <a:t>сопровождающимися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enQuanYi Zen Hei Sharp"/>
              </a:rPr>
              <a:t>шоком. Отделение входит в состав </a:t>
            </a:r>
            <a:r>
              <a:rPr lang="ru-RU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enQuanYi Zen Hei Sharp"/>
              </a:rPr>
              <a:t>травмацентра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enQuanYi Zen Hei Sharp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enQuanYi Zen Hei Sharp"/>
              </a:rPr>
              <a:t>1-го уровня. 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9" name="Рисунок 474"/>
          <p:cNvPicPr/>
          <p:nvPr/>
        </p:nvPicPr>
        <p:blipFill>
          <a:blip r:embed="rId2" cstate="print"/>
          <a:stretch/>
        </p:blipFill>
        <p:spPr>
          <a:xfrm>
            <a:off x="801360" y="997920"/>
            <a:ext cx="2806920" cy="339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CustomShape 1"/>
          <p:cNvSpPr/>
          <p:nvPr/>
        </p:nvSpPr>
        <p:spPr>
          <a:xfrm>
            <a:off x="4724280" y="1129320"/>
            <a:ext cx="4242240" cy="30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71360" indent="-1702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Лидирующие позиции по детскому травматизму в Самарской области составляют травмы, полученные в быту и уличный травматизм. 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Переломы составляют значительную часть детских травм, отражая воздействие активного образа жизни и особенностей детской анатомии. 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Наибольшее количество больных приходится на школьный возраст 8-14 лет.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1" name="CustomShape 2"/>
          <p:cNvSpPr/>
          <p:nvPr/>
        </p:nvSpPr>
        <p:spPr>
          <a:xfrm>
            <a:off x="174240" y="302400"/>
            <a:ext cx="879264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Структура детского травматизма в Самарской области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2" name="CustomShape 3"/>
          <p:cNvSpPr/>
          <p:nvPr/>
        </p:nvSpPr>
        <p:spPr>
          <a:xfrm>
            <a:off x="8580240" y="4766760"/>
            <a:ext cx="342000" cy="70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ru-RU" sz="800" b="0" strike="noStrike" spc="-1">
                <a:solidFill>
                  <a:srgbClr val="B7B7B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</a:t>
            </a:r>
            <a:endParaRPr lang="ru-RU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3" name="CustomShape 4"/>
          <p:cNvSpPr/>
          <p:nvPr/>
        </p:nvSpPr>
        <p:spPr>
          <a:xfrm>
            <a:off x="4419720" y="2419200"/>
            <a:ext cx="3020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4" name="Рисунок 7"/>
          <p:cNvPicPr/>
          <p:nvPr/>
        </p:nvPicPr>
        <p:blipFill>
          <a:blip r:embed="rId3"/>
          <a:srcRect l="17138" t="3003"/>
          <a:stretch/>
        </p:blipFill>
        <p:spPr>
          <a:xfrm>
            <a:off x="242280" y="1056960"/>
            <a:ext cx="4251240" cy="332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" name="Диаграмма 1"/>
          <p:cNvGraphicFramePr/>
          <p:nvPr/>
        </p:nvGraphicFramePr>
        <p:xfrm>
          <a:off x="173520" y="993600"/>
          <a:ext cx="8772480" cy="362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9" name="CustomShape 1"/>
          <p:cNvSpPr/>
          <p:nvPr/>
        </p:nvSpPr>
        <p:spPr>
          <a:xfrm>
            <a:off x="457200" y="205200"/>
            <a:ext cx="822672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enQuanYi Zen Hei Sharp"/>
              </a:rPr>
              <a:t>Распределение больных по видам травматизма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CustomShape 1"/>
          <p:cNvSpPr/>
          <p:nvPr/>
        </p:nvSpPr>
        <p:spPr>
          <a:xfrm>
            <a:off x="367560" y="205200"/>
            <a:ext cx="8425440" cy="85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ПОКАЗАТЕЛИ РАБОТЫ ОТДЕЛЕНИЯ ДЕТСКОЙ ТРАВМАТОЛОГИИ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СОКБ ИМ.В.Д.СЕРЕДАВИНА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6" name="CustomShape 2"/>
          <p:cNvSpPr/>
          <p:nvPr/>
        </p:nvSpPr>
        <p:spPr>
          <a:xfrm>
            <a:off x="457200" y="1203480"/>
            <a:ext cx="8226720" cy="29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97" name="Table 3"/>
          <p:cNvGraphicFramePr/>
          <p:nvPr/>
        </p:nvGraphicFramePr>
        <p:xfrm>
          <a:off x="367560" y="1383480"/>
          <a:ext cx="8426160" cy="3123720"/>
        </p:xfrm>
        <a:graphic>
          <a:graphicData uri="http://schemas.openxmlformats.org/drawingml/2006/table">
            <a:tbl>
              <a:tblPr/>
              <a:tblGrid>
                <a:gridCol w="1206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4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7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34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2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14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739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57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2023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2021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кол-во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кол-во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кол-во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кол-во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кол-во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Экстренная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1220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62,6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1330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68,9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1272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73,8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1164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72,9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1321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77,43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Плановая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729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37,4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600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31,1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451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26,2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432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27,1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385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22,57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Итого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1949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100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1930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100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1723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100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1596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100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1706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100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CustomShape 1"/>
          <p:cNvSpPr/>
          <p:nvPr/>
        </p:nvSpPr>
        <p:spPr>
          <a:xfrm>
            <a:off x="8419320" y="1324080"/>
            <a:ext cx="1898280" cy="24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2"/>
          <p:cNvSpPr/>
          <p:nvPr/>
        </p:nvSpPr>
        <p:spPr>
          <a:xfrm>
            <a:off x="410760" y="302400"/>
            <a:ext cx="8558280" cy="74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Цели и задачи  медицинской реабилитации детей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травматолого-ортопедического профиля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2" name="CustomShape 3"/>
          <p:cNvSpPr/>
          <p:nvPr/>
        </p:nvSpPr>
        <p:spPr>
          <a:xfrm>
            <a:off x="360000" y="1296000"/>
            <a:ext cx="4103640" cy="31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Цель реабилитации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— полное или частичное восстановление нарушенных функций опорно-двигательного аппарата, компенсация утраченных способностей и поддержание общего физического состояния ребёнка, а именно: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Восстановление подвижности суставов и мышечной силы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Обучение правильной технике и осанке;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Улучшение качества жизни и возвращение 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повсдневной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активности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Профилактика осложнений и повторных травм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3" name="CustomShape 4"/>
          <p:cNvSpPr/>
          <p:nvPr/>
        </p:nvSpPr>
        <p:spPr>
          <a:xfrm>
            <a:off x="4896000" y="1296000"/>
            <a:ext cx="374364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</a:t>
            </a:r>
            <a:r>
              <a:rPr lang="ru-RU" sz="16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Задачи реабилитации: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Увеличение амплитуды движений в суставах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Укрепление мышечного корсета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снятие болевого синдрома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Улучшение кровообращения в повреждённых тканях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Коррекция деформаций скелета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Обучение навыкам самообслуживания и передвижения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Социальная адаптация ребёнка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предупреждение развития контрактур и атрофии мышц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4" name="CustomShape 5"/>
          <p:cNvSpPr/>
          <p:nvPr/>
        </p:nvSpPr>
        <p:spPr>
          <a:xfrm>
            <a:off x="410760" y="0"/>
            <a:ext cx="8228880" cy="12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CustomShape 1"/>
          <p:cNvSpPr/>
          <p:nvPr/>
        </p:nvSpPr>
        <p:spPr>
          <a:xfrm>
            <a:off x="457200" y="205200"/>
            <a:ext cx="8227080" cy="5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МЕТОДЫ И ПРИНЦИПЫ РЕАБИЛИТАЦИИ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6" name="CustomShape 2"/>
          <p:cNvSpPr/>
          <p:nvPr/>
        </p:nvSpPr>
        <p:spPr>
          <a:xfrm>
            <a:off x="228240" y="1203480"/>
            <a:ext cx="3600720" cy="256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9080">
              <a:lnSpc>
                <a:spcPct val="100000"/>
              </a:lnSpc>
              <a:spcBef>
                <a:spcPts val="1417"/>
              </a:spcBef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МЕТОДЫ РЕАБИЛИТАЦИИ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4920" indent="-284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Медикаментозная терапия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4920" indent="-284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Физический метод 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4920" indent="-284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Психологический метод, нейререабилитация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4920" indent="-284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Ортезы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7" name="CustomShape 3"/>
          <p:cNvSpPr/>
          <p:nvPr/>
        </p:nvSpPr>
        <p:spPr>
          <a:xfrm>
            <a:off x="4482360" y="1093680"/>
            <a:ext cx="4293000" cy="27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9080">
              <a:lnSpc>
                <a:spcPct val="100000"/>
              </a:lnSpc>
              <a:spcBef>
                <a:spcPts val="1417"/>
              </a:spcBef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ОСНОВНЫЕ ПРИНЦИПЫ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4920" indent="-284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Раннее начало и непрерывность в течении всего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курса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4920" indent="-284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Индивидуализация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4920" indent="-284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Постепенное и дозированное увеличение нагрузки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4920" indent="-284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Комплексность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8" name="Рисунок 501"/>
          <p:cNvPicPr/>
          <p:nvPr/>
        </p:nvPicPr>
        <p:blipFill>
          <a:blip r:embed="rId2"/>
          <a:stretch/>
        </p:blipFill>
        <p:spPr>
          <a:xfrm>
            <a:off x="228240" y="4019400"/>
            <a:ext cx="1667160" cy="1004760"/>
          </a:xfrm>
          <a:prstGeom prst="rect">
            <a:avLst/>
          </a:prstGeom>
          <a:ln>
            <a:noFill/>
          </a:ln>
        </p:spPr>
      </p:pic>
      <p:pic>
        <p:nvPicPr>
          <p:cNvPr id="809" name="Рисунок 502"/>
          <p:cNvPicPr/>
          <p:nvPr/>
        </p:nvPicPr>
        <p:blipFill>
          <a:blip r:embed="rId3"/>
          <a:stretch/>
        </p:blipFill>
        <p:spPr>
          <a:xfrm>
            <a:off x="2124720" y="4019400"/>
            <a:ext cx="1704240" cy="983160"/>
          </a:xfrm>
          <a:prstGeom prst="rect">
            <a:avLst/>
          </a:prstGeom>
          <a:ln>
            <a:noFill/>
          </a:ln>
        </p:spPr>
      </p:pic>
      <p:pic>
        <p:nvPicPr>
          <p:cNvPr id="810" name="Рисунок 503"/>
          <p:cNvPicPr/>
          <p:nvPr/>
        </p:nvPicPr>
        <p:blipFill>
          <a:blip r:embed="rId4"/>
          <a:stretch/>
        </p:blipFill>
        <p:spPr>
          <a:xfrm>
            <a:off x="7335360" y="4019400"/>
            <a:ext cx="1579320" cy="957600"/>
          </a:xfrm>
          <a:prstGeom prst="rect">
            <a:avLst/>
          </a:prstGeom>
          <a:ln>
            <a:noFill/>
          </a:ln>
        </p:spPr>
      </p:pic>
      <p:pic>
        <p:nvPicPr>
          <p:cNvPr id="811" name="Рисунок 504"/>
          <p:cNvPicPr/>
          <p:nvPr/>
        </p:nvPicPr>
        <p:blipFill>
          <a:blip r:embed="rId5"/>
          <a:stretch/>
        </p:blipFill>
        <p:spPr>
          <a:xfrm>
            <a:off x="5319720" y="4019400"/>
            <a:ext cx="1794240" cy="957600"/>
          </a:xfrm>
          <a:prstGeom prst="rect">
            <a:avLst/>
          </a:prstGeom>
          <a:ln>
            <a:noFill/>
          </a:ln>
        </p:spPr>
      </p:pic>
      <p:pic>
        <p:nvPicPr>
          <p:cNvPr id="812" name="Рисунок 505"/>
          <p:cNvPicPr/>
          <p:nvPr/>
        </p:nvPicPr>
        <p:blipFill>
          <a:blip r:embed="rId6"/>
          <a:stretch/>
        </p:blipFill>
        <p:spPr>
          <a:xfrm>
            <a:off x="4045680" y="4019400"/>
            <a:ext cx="1272960" cy="98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/>
          <p:cNvSpPr/>
          <p:nvPr/>
        </p:nvSpPr>
        <p:spPr>
          <a:xfrm>
            <a:off x="569520" y="204840"/>
            <a:ext cx="8376120" cy="58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ЭТАПЫ ОРТОПЕДИЧЕСКОЙ РЕАБИЛИТАЦИИ В ДЕТСКОЙ ТРАВМАТОЛОГИИ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9" name="CustomShape 2"/>
          <p:cNvSpPr/>
          <p:nvPr/>
        </p:nvSpPr>
        <p:spPr>
          <a:xfrm>
            <a:off x="457200" y="1203480"/>
            <a:ext cx="4014360" cy="142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lang="ru-RU" sz="14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1.Предоперационная реабилитация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0" name="CustomShape 3"/>
          <p:cNvSpPr/>
          <p:nvPr/>
        </p:nvSpPr>
        <p:spPr>
          <a:xfrm>
            <a:off x="4680000" y="1169280"/>
            <a:ext cx="4014360" cy="77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lang="ru-RU" sz="14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Ранняя послеоперационная реабилитация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предотвращение осложнений и ускорение восстановления.</a:t>
            </a: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</a:pP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1" name="CustomShape 4"/>
          <p:cNvSpPr/>
          <p:nvPr/>
        </p:nvSpPr>
        <p:spPr>
          <a:xfrm>
            <a:off x="4674240" y="2946600"/>
            <a:ext cx="4014360" cy="12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lang="ru-RU" sz="14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4.Долгосрочная реабилитация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возвращение к здоровому и активному образу жизни</a:t>
            </a:r>
            <a:endParaRPr lang="ru-RU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2" name="CustomShape 5"/>
          <p:cNvSpPr/>
          <p:nvPr/>
        </p:nvSpPr>
        <p:spPr>
          <a:xfrm>
            <a:off x="504000" y="2896920"/>
            <a:ext cx="3520080" cy="92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lang="ru-RU" sz="14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.Амбулаторная реабилитация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укрепление мышц, улучшение подвижности суставов, восстановление равновесия</a:t>
            </a:r>
            <a:endParaRPr lang="ru-RU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3" name="CustomShape 6"/>
          <p:cNvSpPr/>
          <p:nvPr/>
        </p:nvSpPr>
        <p:spPr>
          <a:xfrm>
            <a:off x="1224000" y="2259360"/>
            <a:ext cx="681012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4" name="CustomShape 7"/>
          <p:cNvSpPr/>
          <p:nvPr/>
        </p:nvSpPr>
        <p:spPr>
          <a:xfrm>
            <a:off x="569520" y="1440000"/>
            <a:ext cx="3173040" cy="106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подготовка пациента к послеоперационным занятиям</a:t>
            </a:r>
            <a:endParaRPr lang="ru-RU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5" name="Рисунок 518"/>
          <p:cNvPicPr/>
          <p:nvPr/>
        </p:nvPicPr>
        <p:blipFill>
          <a:blip r:embed="rId2"/>
          <a:stretch/>
        </p:blipFill>
        <p:spPr>
          <a:xfrm>
            <a:off x="1385640" y="1877040"/>
            <a:ext cx="1616760" cy="946440"/>
          </a:xfrm>
          <a:prstGeom prst="rect">
            <a:avLst/>
          </a:prstGeom>
          <a:ln>
            <a:noFill/>
          </a:ln>
        </p:spPr>
      </p:pic>
      <p:pic>
        <p:nvPicPr>
          <p:cNvPr id="826" name="Рисунок 519"/>
          <p:cNvPicPr/>
          <p:nvPr/>
        </p:nvPicPr>
        <p:blipFill>
          <a:blip r:embed="rId3"/>
          <a:stretch/>
        </p:blipFill>
        <p:spPr>
          <a:xfrm rot="21549600">
            <a:off x="5810040" y="1862640"/>
            <a:ext cx="1465200" cy="960840"/>
          </a:xfrm>
          <a:prstGeom prst="rect">
            <a:avLst/>
          </a:prstGeom>
          <a:ln>
            <a:noFill/>
          </a:ln>
        </p:spPr>
      </p:pic>
      <p:pic>
        <p:nvPicPr>
          <p:cNvPr id="827" name="Рисунок 520"/>
          <p:cNvPicPr/>
          <p:nvPr/>
        </p:nvPicPr>
        <p:blipFill>
          <a:blip r:embed="rId4"/>
          <a:stretch/>
        </p:blipFill>
        <p:spPr>
          <a:xfrm>
            <a:off x="1431000" y="3880440"/>
            <a:ext cx="1621080" cy="1138680"/>
          </a:xfrm>
          <a:prstGeom prst="rect">
            <a:avLst/>
          </a:prstGeom>
          <a:ln>
            <a:noFill/>
          </a:ln>
        </p:spPr>
      </p:pic>
      <p:pic>
        <p:nvPicPr>
          <p:cNvPr id="828" name="Рисунок 521"/>
          <p:cNvPicPr/>
          <p:nvPr/>
        </p:nvPicPr>
        <p:blipFill>
          <a:blip r:embed="rId5"/>
          <a:stretch/>
        </p:blipFill>
        <p:spPr>
          <a:xfrm>
            <a:off x="5669640" y="3880440"/>
            <a:ext cx="1621080" cy="113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1028</Words>
  <Application>Microsoft Office PowerPoint</Application>
  <PresentationFormat>Экран (16:9)</PresentationFormat>
  <Paragraphs>204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dc:description/>
  <cp:lastModifiedBy>user</cp:lastModifiedBy>
  <cp:revision>129</cp:revision>
  <cp:lastPrinted>2026-03-05T14:54:48Z</cp:lastPrinted>
  <dcterms:created xsi:type="dcterms:W3CDTF">2026-02-05T16:32:46Z</dcterms:created>
  <dcterms:modified xsi:type="dcterms:W3CDTF">2026-03-11T08:40:50Z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PptxGenJS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11</vt:i4>
  </property>
  <property fmtid="{D5CDD505-2E9C-101B-9397-08002B2CF9AE}" pid="9" name="PresentationFormat">
    <vt:lpwstr>Экран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