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9" r:id="rId5"/>
    <p:sldId id="259" r:id="rId6"/>
    <p:sldId id="260" r:id="rId7"/>
    <p:sldId id="261" r:id="rId8"/>
    <p:sldId id="264" r:id="rId9"/>
    <p:sldId id="280" r:id="rId10"/>
    <p:sldId id="281" r:id="rId11"/>
    <p:sldId id="283" r:id="rId12"/>
    <p:sldId id="266" r:id="rId13"/>
    <p:sldId id="268" r:id="rId14"/>
    <p:sldId id="269" r:id="rId15"/>
    <p:sldId id="274" r:id="rId16"/>
    <p:sldId id="275" r:id="rId17"/>
    <p:sldId id="286" r:id="rId18"/>
    <p:sldId id="287" r:id="rId19"/>
    <p:sldId id="290" r:id="rId20"/>
    <p:sldId id="278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authorId_HUAWE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Здраствуйте уважаемые коллеги!Рада приветствовать Вас на Научно практической конференции «Тольяттинская весна».Тема моего доклада «Современные технологии в практике среднего медицинского персонала.»</a:t>
            </a:r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Вся система контроля регулируется Федеральным законом № 323-ФЗ «Об основах охраны здоровья граждан».</a:t>
            </a:r>
            <a:endParaRPr lang="ru-RU" altLang="en-US"/>
          </a:p>
          <a:p>
            <a:r>
              <a:rPr lang="ru-RU" altLang="en-US"/>
              <a:t>В нем выделяются три уровня контроля: государственный, ведомственный и внутренний.</a:t>
            </a:r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Приказ утверждает единые требования к организации и проведению внутреннего контроля качества и безопасности медицинской деятельности в организациях РФ</a:t>
            </a:r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 На основании Федерального закона № 323-ФЗ «Об основах охраны здоровья граждан» был разработан приказ Приказ № 785н. </a:t>
            </a:r>
            <a:endParaRPr lang="ru-RU" altLang="en-US"/>
          </a:p>
          <a:p>
            <a:r>
              <a:rPr lang="ru-RU" altLang="en-US"/>
              <a:t>Он регулирует создание унифицированной, системной работы внутри каждой медицинской организации.</a:t>
            </a:r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По сути, он заменяет собой хаотичный подход на четкую, управляемую систему устранения рисков.</a:t>
            </a:r>
            <a:endParaRPr lang="ru-RU" altLang="en-US"/>
          </a:p>
          <a:p>
            <a:r>
              <a:rPr lang="ru-RU" altLang="en-US"/>
              <a:t>Этот приказ необходим всем участникам процесса оказания медицинской помощи:Пациентам, медицинским организациям, руководителям.</a:t>
            </a:r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Служба скорой медицинской помощи работает в условиях высочайшего стресса, дефицита времени и критического состояния пациентов. Для нас Приказ № 785н имеет стратегическое значение.</a:t>
            </a:r>
            <a:endParaRPr lang="ru-R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Ключевые направления внутреннего контроля в рамках  скорой медицинской помощи</a:t>
            </a:r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  <a:p>
            <a:r>
              <a:rPr lang="ru-RU" altLang="en-US"/>
              <a:t>Маршрутизация и триаж это фундамент выживаемости!Если пациент госпитализирован не в профильный стационар - это приводит к отсрочке оказания профильной помощи.</a:t>
            </a:r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  <a:p>
            <a:r>
              <a:rPr lang="ru-RU" altLang="en-US"/>
              <a:t>Медицинская сортировка : Непрерывный процесс распределения пациентов на группы по степени экстренности, а не по порядку очереди. Цель — выявить тех, кто нуждается в помощи немедленно.Особенно при массовых ДТП или чрезвычайных ситуациях.</a:t>
            </a:r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  <a:p>
            <a:r>
              <a:rPr lang="ru-RU" altLang="en-US"/>
              <a:t>Реализация «Золотого часа»: Эффективная логистика, сокращающая время от момента повреждения до оказания специализированной помощи.Четкие алгоритмы доставки пациента в профильный стационар , минуя лишние этапы и «пустые» госпитализации.Опять же отмечу важность этого пункта при ДТП и чрезвычайных происшествиях.</a:t>
            </a:r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Преемственность: Передача пациента в стационар (Приемное отделение)</a:t>
            </a:r>
            <a:endParaRPr lang="ru-RU" altLang="en-US"/>
          </a:p>
          <a:p>
            <a:r>
              <a:rPr lang="ru-RU" altLang="en-US"/>
              <a:t>Стандартизация передачи: Использование унифицированных алгоритмов передачи информации (например: Система мгновенно уведомляет профильных специалистов (например, сосудистого хирурга или кардиолога) о поступлении профильного пациента.</a:t>
            </a:r>
            <a:endParaRPr lang="ru-RU" altLang="en-US"/>
          </a:p>
          <a:p>
            <a:r>
              <a:rPr lang="ru-RU" altLang="en-US"/>
              <a:t>Цифровая интеграция: Использование ГИТ -Платформы для передачи «электронного извещения» в стационар ещё до приезда бригады (дистанционное оповещение о тяжелом пациенте).</a:t>
            </a:r>
            <a:endParaRPr lang="ru-RU" altLang="en-US"/>
          </a:p>
          <a:p>
            <a:r>
              <a:rPr lang="ru-RU" altLang="en-US"/>
              <a:t>Документальная точность: Включает в себя фиксацию точного времени передачи, объема терапии и динамики состояния пациента в программе ЕМИАС(в программе мы можем посмотреть с каким диагнозом состоит на учете в поликлинике,сколько раз и с каким диагнозом вызывал СМП)</a:t>
            </a:r>
            <a:endParaRPr lang="ru-RU" altLang="en-US"/>
          </a:p>
          <a:p>
            <a:r>
              <a:rPr lang="ru-RU" altLang="en-US"/>
              <a:t>Это позволяет врачам разных профилей одновременно вести записи и назначать обследования, не дожидаясь бумажной истории болезни, что критически важно в «золотой час».</a:t>
            </a:r>
            <a:endParaRPr lang="ru-RU" altLang="en-US"/>
          </a:p>
          <a:p>
            <a:r>
              <a:rPr lang="ru-RU" altLang="en-US"/>
              <a:t> Лекарственная безопасность: Контроль за укладками и медикаментами</a:t>
            </a:r>
            <a:endParaRPr lang="ru-RU" altLang="en-US"/>
          </a:p>
          <a:p>
            <a:r>
              <a:rPr lang="ru-RU" altLang="en-US"/>
              <a:t>Стандартизация комплектации: Строгое соответствие состава укладок и профильных наборов приказам Минздрава РФ ( Приказ 1165н об утверждении требований к комплектации лекарственными препаратами и медицинскими изделиями укладок и наборов для оказания скорой медицинской помощи) . Наличие описи и чёткая маркировка спецпрепаратов.</a:t>
            </a:r>
            <a:endParaRPr lang="ru-RU" altLang="en-US"/>
          </a:p>
          <a:p>
            <a:r>
              <a:rPr lang="ru-RU" altLang="en-US"/>
              <a:t>Мониторинг сроков годности: Внедрение чек-листов периодической проверки. Недопустимость наличия просроченных препаратов в сумке-укладке.На каждой подстанции ведётся журнал учёта сроков годности,что позволяет предупредить использование просроченных препаратов.</a:t>
            </a:r>
            <a:endParaRPr lang="ru-RU" altLang="en-US"/>
          </a:p>
          <a:p>
            <a:r>
              <a:rPr lang="ru-RU" altLang="en-US"/>
              <a:t>Условия хранения: Соблюдение температурного режима (использование термоконтейнеров и хладоэлементов) при транспортировке термолабильных препаратов в автомобиле СМП.</a:t>
            </a:r>
            <a:endParaRPr lang="ru-RU" altLang="en-US"/>
          </a:p>
          <a:p>
            <a:r>
              <a:rPr lang="ru-RU" altLang="en-US"/>
              <a:t>Предметно-колличственный учет: Особый контроль за оборотом наркотических средств и психотропных веществ (НС и ПВ) — предмет строгой отчетности и юридической безопасности медперсонала</a:t>
            </a:r>
            <a:endParaRPr lang="ru-RU" altLang="en-US"/>
          </a:p>
          <a:p>
            <a:r>
              <a:rPr lang="ru-RU" altLang="en-US"/>
              <a:t>Регулярное техническое обслуживание и проверки: Включает в себя :своевременное проведение технического обслуживания и поверок дефибрилляторов, аппаратов ИВЛ и систем мониторинга в соответствии с рекомендациями производителя и нормативными требованиями.</a:t>
            </a:r>
            <a:endParaRPr lang="ru-RU" altLang="en-US"/>
          </a:p>
          <a:p>
            <a:r>
              <a:rPr lang="ru-RU" altLang="en-US"/>
              <a:t>Обучение персонала: Надлежащее обучение медицинского персонала правилам эксплуатации, проверки работоспособности и выявления неисправностей указанных медицинских изделий,работа с медицинскими отходами.</a:t>
            </a:r>
            <a:endParaRPr lang="ru-R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Индикаторы качества и безопасности — критерии оценки ВКК</a:t>
            </a:r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  <a:p>
            <a:r>
              <a:rPr lang="ru-RU" altLang="en-US"/>
              <a:t>Соблюдение временных нормативов: Контроль 20-минутного доезда на экстренные вызовы и времени ожидания осмотра в приемном отделении (согласно Территориальной программе госгарантий).В Самаре регламент нахождения бригады в стационаре - не более 15 минут</a:t>
            </a:r>
            <a:endParaRPr lang="ru-RU" altLang="en-US"/>
          </a:p>
          <a:p>
            <a:r>
              <a:rPr lang="ru-RU" altLang="en-US"/>
              <a:t>Расхождение диагнозов (СМП vs Стационар): Анализ дефектов диагностики на догоспитальном этапе. Высокий процент расхождений — сигнал к пересмотру алгоритмов и обучению персонала. Наличие обратной связи между бригадами скорой медицинской помощи и стационарами — через систему сопроводительных листов — позволяет нам чётко отследить ошибки и провести детальный разбор каждого случая.</a:t>
            </a:r>
            <a:endParaRPr lang="ru-RU" altLang="en-US"/>
          </a:p>
          <a:p>
            <a:r>
              <a:rPr lang="ru-RU" altLang="en-US"/>
              <a:t>Результативность реанимаций: Доля успешных реанимационных мероприятий и восстановленного сердечного ритма как прямой показатель профессиональной готовности бригад.В САМАРЕ НАПРИМЕР за каждую успешную реанимацию сострудников поощряют единовременной премией.На машину приклеиваем сердечко,а фото сотрудников вывешиваем на доске почета. </a:t>
            </a:r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  <a:p>
            <a:r>
              <a:rPr lang="ru-RU" altLang="en-US"/>
              <a:t>Оценка компетенций и аккредитация: Обязательное подтверждение квалификации врачей и фельдшеров СМП Периодическая аккредитация (1 раз в 5 лет),непрерывное образование на платформе НМО</a:t>
            </a:r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  <a:p>
            <a:r>
              <a:rPr lang="ru-RU" altLang="en-US"/>
              <a:t>Внутриучрежденческий контроль: Проведение плановых и внеплановых тренингов в симуляционных классах медорганизации.</a:t>
            </a:r>
            <a:endParaRPr lang="ru-RU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Таким образом, внутренний контроль в сфере экстренной и неотложной помощи должен трансформироваться из надзорной функции в живую систему управления качеством, где во главе стоит доказательная медицина,технологическая дисциплина и безопасность пациента.Переход от системы наказания за ошибки к системе их мониторинга позволяет выявить пробелы в работе скорой мед. Помощи.</a:t>
            </a:r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Внутренний контроль качества и безопасности медицинской деятельности — это процесс, который осуществляется в медицинских организациях государственной, муниципальной и частной систем здравоохранения. Он включает оценку качества и безопасности медицинской деятельности, сбор статистических данных, учёт нежелательных событий и другие мероприятия</a:t>
            </a:r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Нежелательные явления, возникающие в результате небезопасного оказания медицинской помощи, входят в десятку основных причин смертности и инвалидности в мире.Например - в 80% случаев нежелательные последствия можно предотвратить - Повышение</a:t>
            </a:r>
            <a:endParaRPr lang="ru-RU" altLang="en-US"/>
          </a:p>
          <a:p>
            <a:r>
              <a:rPr lang="ru-RU" altLang="en-US"/>
              <a:t>качества взаимодействия с пациентами уменьшает причиняемый вред пациентам на 15%</a:t>
            </a:r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Учет нежелательных событий — обязательное мероприятие внутреннего контроля качества и безопасности медицинской деятельности в организациях. Оно подразумевает активное выявление обстоятельств, угрожающих причинить или уже причинивших вред жизни и здоровью пациентов или медицинских работников, а также увеличивших сроки оказания медицинской помощи. Учет проводят для того, чтобы проанализировать нежелательное событие и выявить его причины, а после разработать и провести корректирующие и профилактические мероприятия и снизить риск нежелательных событий в будущем</a:t>
            </a:r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Медицинская помощь не должна причинять вреда. Тем не менее, небезопасное ее оказание входит в 10 основных причин смерти и инвалидности во всем мире.</a:t>
            </a:r>
            <a:endParaRPr lang="ru-RU" altLang="en-US"/>
          </a:p>
          <a:p>
            <a:r>
              <a:rPr lang="ru-RU" altLang="en-US"/>
              <a:t>Предотвратимые ошибки и риски приводят к неблагоприятным событиям.</a:t>
            </a:r>
            <a:endParaRPr lang="ru-RU" altLang="en-US"/>
          </a:p>
          <a:p>
            <a:r>
              <a:rPr lang="ru-RU" altLang="en-US"/>
              <a:t>Неточная или несвоевременная постановка диагноза является одной из наиболее распространённых причин вреда пациентам.</a:t>
            </a:r>
            <a:endParaRPr lang="ru-RU" altLang="en-US"/>
          </a:p>
          <a:p>
            <a:r>
              <a:rPr lang="ru-RU" altLang="en-US"/>
              <a:t>Например:При несоблюдении стандартов оказания медицинской помощи,неснятие ЭКГ можно пропустить абдоминальную форму ИМ.</a:t>
            </a:r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Внутренний контроль качества и безопасности медицинской деятельности должен включать :</a:t>
            </a:r>
            <a:endParaRPr lang="ru-RU" altLang="en-US"/>
          </a:p>
          <a:p>
            <a:r>
              <a:rPr lang="ru-RU" altLang="en-US"/>
              <a:t>l Системный подход (то есть мы должны выстроить чёткий алгоритм работы в учреждении)</a:t>
            </a:r>
            <a:endParaRPr lang="ru-RU" altLang="en-US"/>
          </a:p>
          <a:p>
            <a:r>
              <a:rPr lang="ru-RU" altLang="en-US"/>
              <a:t>l Процессный подход (улучшение внутренних процессов работы)</a:t>
            </a:r>
            <a:endParaRPr lang="ru-RU" altLang="en-US"/>
          </a:p>
          <a:p>
            <a:r>
              <a:rPr lang="ru-RU" altLang="en-US"/>
              <a:t>l Непрерывное улучшение качества</a:t>
            </a:r>
            <a:endParaRPr lang="ru-RU" altLang="en-US"/>
          </a:p>
          <a:p>
            <a:r>
              <a:rPr lang="ru-RU" altLang="en-US"/>
              <a:t>l Система внутреннего обучения (наставничество, мастер-классы)</a:t>
            </a:r>
            <a:endParaRPr lang="ru-RU" altLang="en-US"/>
          </a:p>
          <a:p>
            <a:r>
              <a:rPr lang="ru-RU" altLang="en-US"/>
              <a:t>l Система внутренних аудитов(проверок)</a:t>
            </a:r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Специфика экстренной и неотложной помощи заключается в разных ситуациях и состояниях пациентов. </a:t>
            </a:r>
            <a:endParaRPr lang="ru-RU" altLang="en-US"/>
          </a:p>
          <a:p>
            <a:r>
              <a:rPr lang="ru-RU" altLang="en-US"/>
              <a:t>Экстренная помощь предоставляется при неожиданном возникновении острого заболевания и обострении хронической болезни, которые могут стать причиной летального исхода</a:t>
            </a:r>
            <a:endParaRPr lang="ru-RU" altLang="en-US"/>
          </a:p>
          <a:p>
            <a:r>
              <a:rPr lang="ru-RU" altLang="en-US"/>
              <a:t>Некоторые ситуации, когда требуется экстренное вмешательство представленны на слайде.</a:t>
            </a:r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Ключевые направления внутреннего контроля в условиях скорой медицинской помощи</a:t>
            </a:r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  <a:p>
            <a:r>
              <a:rPr lang="ru-RU" altLang="en-US"/>
              <a:t>Фактор времени:  Так называемый «Золотой час» и «Терапевтическое окно»</a:t>
            </a:r>
            <a:endParaRPr lang="ru-RU" altLang="en-US"/>
          </a:p>
          <a:p>
            <a:r>
              <a:rPr lang="ru-RU" altLang="en-US"/>
              <a:t>Дефицит времени на диагностику: принятие решения в условиях ограниченной информации, часто без данных анамнеза.</a:t>
            </a:r>
            <a:endParaRPr lang="ru-RU" altLang="en-US"/>
          </a:p>
          <a:p>
            <a:r>
              <a:rPr lang="ru-RU" altLang="en-US"/>
              <a:t>Соблюдение временных регламентов: Жёсткая привязка к нормативам (время доезда, время начала тромболизиса).</a:t>
            </a:r>
            <a:endParaRPr lang="ru-RU" altLang="en-US"/>
          </a:p>
          <a:p>
            <a:r>
              <a:rPr lang="ru-RU" altLang="en-US"/>
              <a:t>Клиническая неопределенность: Высокий риск диагностических ошибок возникших из-за стёртой картины или тяжести состояния пациента, а так же из-за языково барьера.</a:t>
            </a:r>
            <a:endParaRPr lang="ru-RU" altLang="en-US"/>
          </a:p>
          <a:p>
            <a:r>
              <a:rPr lang="ru-RU" altLang="en-US"/>
              <a:t>Внешние риски: Работа в нестандартных условиях (улица, транспорт, агрессивная среда) и психоэмоциональное давление с окружающей среды.Например при массовых ДТП возникает паника,хаос.</a:t>
            </a:r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Стандартизация: Использование жёстких алгоритмов и чек-листов для исключения «человеческого фактора».(Например чек-листы при лечении ОКС с Подъемом СТ, разработка СОПов при различных нозологиях)</a:t>
            </a:r>
            <a:endParaRPr lang="ru-RU" altLang="en-US"/>
          </a:p>
          <a:p>
            <a:r>
              <a:rPr lang="ru-RU" altLang="en-US"/>
              <a:t>Техническая готовность: 100% исправность оборудования — неисправный дефибриллятор в экстренной ситуации равен его отсутствию.</a:t>
            </a:r>
            <a:endParaRPr lang="ru-RU" altLang="en-US"/>
          </a:p>
          <a:p>
            <a:r>
              <a:rPr lang="ru-RU" altLang="en-US"/>
              <a:t>Динамическая нестабильность: Состояние может ухудшиться мгновенно, что требует непрерывного мониторинга жизненно важных функций.</a:t>
            </a:r>
            <a:endParaRPr lang="ru-RU" altLang="en-US"/>
          </a:p>
          <a:p>
            <a:r>
              <a:rPr lang="ru-RU" altLang="en-US"/>
              <a:t>Идентификация пациента: Трудности установления личности и аллергологического анамнеза при потере сознания,опять же возвращаемся к проблеме языкового барьера.</a:t>
            </a:r>
            <a:endParaRPr lang="ru-RU" altLang="en-US"/>
          </a:p>
          <a:p>
            <a:r>
              <a:rPr lang="ru-RU" altLang="en-US"/>
              <a:t>Этико-правовой аспект: Необходимость оказания помощи без добровольного согласия пациента в случаях угрозы жизни.</a:t>
            </a:r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1575" y="166827"/>
            <a:ext cx="7165340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7310" y="1416440"/>
            <a:ext cx="7656195" cy="3090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hyperlink" Target="http://www.who.int/features/factfiles/patient_safety/ru/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95653" y="1067102"/>
            <a:ext cx="9419590" cy="52406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 indent="8890" algn="ctr">
              <a:lnSpc>
                <a:spcPct val="90000"/>
              </a:lnSpc>
              <a:spcBef>
                <a:spcPts val="985"/>
              </a:spcBef>
            </a:pPr>
            <a:r>
              <a:rPr lang="ru-RU" altLang="en-US" sz="2800" b="1" i="1" spc="-275" dirty="0">
                <a:latin typeface="Times New Roman" panose="02020603050405020304" charset="0"/>
                <a:cs typeface="Times New Roman" panose="02020603050405020304" charset="0"/>
              </a:rPr>
              <a:t>Дегтярева Ольга Александровна </a:t>
            </a:r>
            <a:endParaRPr lang="ru-RU" altLang="en-US" sz="2800" b="1" i="1" spc="-275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2035"/>
              </a:spcBef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Старший фельдшер ГБУЗ «Самарская СМП»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2035"/>
              </a:spcBef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Советская подстанция 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2035"/>
              </a:spcBef>
            </a:pP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2035"/>
              </a:spcBef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Научно практическая конференция «Тольяттинская весна»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2035"/>
              </a:spcBef>
            </a:pP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8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Внутренний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контроль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оказании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экстренной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неотложной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204470" algn="ctr">
              <a:lnSpc>
                <a:spcPct val="100000"/>
              </a:lnSpc>
            </a:pP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3016" y="2060448"/>
            <a:ext cx="2609215" cy="652780"/>
          </a:xfrm>
          <a:custGeom>
            <a:avLst/>
            <a:gdLst/>
            <a:ahLst/>
            <a:cxnLst/>
            <a:rect l="l" t="t" r="r" b="b"/>
            <a:pathLst>
              <a:path w="2609215" h="652780">
                <a:moveTo>
                  <a:pt x="0" y="108712"/>
                </a:moveTo>
                <a:lnTo>
                  <a:pt x="8538" y="66383"/>
                </a:lnTo>
                <a:lnTo>
                  <a:pt x="31829" y="31829"/>
                </a:lnTo>
                <a:lnTo>
                  <a:pt x="66383" y="8538"/>
                </a:lnTo>
                <a:lnTo>
                  <a:pt x="108711" y="0"/>
                </a:lnTo>
                <a:lnTo>
                  <a:pt x="2500375" y="0"/>
                </a:lnTo>
                <a:lnTo>
                  <a:pt x="2542704" y="8538"/>
                </a:lnTo>
                <a:lnTo>
                  <a:pt x="2577258" y="31829"/>
                </a:lnTo>
                <a:lnTo>
                  <a:pt x="2600549" y="66383"/>
                </a:lnTo>
                <a:lnTo>
                  <a:pt x="2609087" y="108712"/>
                </a:lnTo>
                <a:lnTo>
                  <a:pt x="2609087" y="543560"/>
                </a:lnTo>
                <a:lnTo>
                  <a:pt x="2600549" y="585888"/>
                </a:lnTo>
                <a:lnTo>
                  <a:pt x="2577258" y="620442"/>
                </a:lnTo>
                <a:lnTo>
                  <a:pt x="2542704" y="643733"/>
                </a:lnTo>
                <a:lnTo>
                  <a:pt x="2500375" y="652272"/>
                </a:lnTo>
                <a:lnTo>
                  <a:pt x="108711" y="652272"/>
                </a:lnTo>
                <a:lnTo>
                  <a:pt x="66383" y="643733"/>
                </a:lnTo>
                <a:lnTo>
                  <a:pt x="31829" y="620442"/>
                </a:lnTo>
                <a:lnTo>
                  <a:pt x="8538" y="585888"/>
                </a:lnTo>
                <a:lnTo>
                  <a:pt x="0" y="543560"/>
                </a:lnTo>
                <a:lnTo>
                  <a:pt x="0" y="1087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67736" y="2084959"/>
            <a:ext cx="1737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Государственный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5715"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контроль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0703" y="2057400"/>
            <a:ext cx="2423160" cy="652780"/>
          </a:xfrm>
          <a:custGeom>
            <a:avLst/>
            <a:gdLst/>
            <a:ahLst/>
            <a:cxnLst/>
            <a:rect l="l" t="t" r="r" b="b"/>
            <a:pathLst>
              <a:path w="2423159" h="652780">
                <a:moveTo>
                  <a:pt x="0" y="108712"/>
                </a:moveTo>
                <a:lnTo>
                  <a:pt x="8538" y="66383"/>
                </a:lnTo>
                <a:lnTo>
                  <a:pt x="31829" y="31829"/>
                </a:lnTo>
                <a:lnTo>
                  <a:pt x="66383" y="8538"/>
                </a:lnTo>
                <a:lnTo>
                  <a:pt x="108712" y="0"/>
                </a:lnTo>
                <a:lnTo>
                  <a:pt x="2314448" y="0"/>
                </a:lnTo>
                <a:lnTo>
                  <a:pt x="2356776" y="8538"/>
                </a:lnTo>
                <a:lnTo>
                  <a:pt x="2391330" y="31829"/>
                </a:lnTo>
                <a:lnTo>
                  <a:pt x="2414621" y="66383"/>
                </a:lnTo>
                <a:lnTo>
                  <a:pt x="2423160" y="108712"/>
                </a:lnTo>
                <a:lnTo>
                  <a:pt x="2423160" y="543560"/>
                </a:lnTo>
                <a:lnTo>
                  <a:pt x="2414621" y="585888"/>
                </a:lnTo>
                <a:lnTo>
                  <a:pt x="2391330" y="620442"/>
                </a:lnTo>
                <a:lnTo>
                  <a:pt x="2356776" y="643733"/>
                </a:lnTo>
                <a:lnTo>
                  <a:pt x="2314448" y="652272"/>
                </a:lnTo>
                <a:lnTo>
                  <a:pt x="108712" y="652272"/>
                </a:lnTo>
                <a:lnTo>
                  <a:pt x="66383" y="643733"/>
                </a:lnTo>
                <a:lnTo>
                  <a:pt x="31829" y="620442"/>
                </a:lnTo>
                <a:lnTo>
                  <a:pt x="8538" y="585888"/>
                </a:lnTo>
                <a:lnTo>
                  <a:pt x="0" y="543560"/>
                </a:lnTo>
                <a:lnTo>
                  <a:pt x="0" y="1087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67705" y="2082546"/>
            <a:ext cx="1633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Ведомственный контроль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1231" y="2057400"/>
            <a:ext cx="2557780" cy="652780"/>
          </a:xfrm>
          <a:custGeom>
            <a:avLst/>
            <a:gdLst/>
            <a:ahLst/>
            <a:cxnLst/>
            <a:rect l="l" t="t" r="r" b="b"/>
            <a:pathLst>
              <a:path w="2557779" h="652780">
                <a:moveTo>
                  <a:pt x="0" y="108712"/>
                </a:moveTo>
                <a:lnTo>
                  <a:pt x="8538" y="66383"/>
                </a:lnTo>
                <a:lnTo>
                  <a:pt x="31829" y="31829"/>
                </a:lnTo>
                <a:lnTo>
                  <a:pt x="66383" y="8538"/>
                </a:lnTo>
                <a:lnTo>
                  <a:pt x="108712" y="0"/>
                </a:lnTo>
                <a:lnTo>
                  <a:pt x="2448560" y="0"/>
                </a:lnTo>
                <a:lnTo>
                  <a:pt x="2490888" y="8538"/>
                </a:lnTo>
                <a:lnTo>
                  <a:pt x="2525442" y="31829"/>
                </a:lnTo>
                <a:lnTo>
                  <a:pt x="2548733" y="66383"/>
                </a:lnTo>
                <a:lnTo>
                  <a:pt x="2557272" y="108712"/>
                </a:lnTo>
                <a:lnTo>
                  <a:pt x="2557272" y="543560"/>
                </a:lnTo>
                <a:lnTo>
                  <a:pt x="2548733" y="585888"/>
                </a:lnTo>
                <a:lnTo>
                  <a:pt x="2525442" y="620442"/>
                </a:lnTo>
                <a:lnTo>
                  <a:pt x="2490888" y="643733"/>
                </a:lnTo>
                <a:lnTo>
                  <a:pt x="2448560" y="652272"/>
                </a:lnTo>
                <a:lnTo>
                  <a:pt x="108712" y="652272"/>
                </a:lnTo>
                <a:lnTo>
                  <a:pt x="66383" y="643733"/>
                </a:lnTo>
                <a:lnTo>
                  <a:pt x="31829" y="620442"/>
                </a:lnTo>
                <a:lnTo>
                  <a:pt x="8538" y="585888"/>
                </a:lnTo>
                <a:lnTo>
                  <a:pt x="0" y="543560"/>
                </a:lnTo>
                <a:lnTo>
                  <a:pt x="0" y="1087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57921" y="2219705"/>
            <a:ext cx="2186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Внутренний</a:t>
            </a:r>
            <a:r>
              <a:rPr sz="1800" b="1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контроль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352" y="1694688"/>
            <a:ext cx="4493260" cy="4932045"/>
          </a:xfrm>
          <a:custGeom>
            <a:avLst/>
            <a:gdLst/>
            <a:ahLst/>
            <a:cxnLst/>
            <a:rect l="l" t="t" r="r" b="b"/>
            <a:pathLst>
              <a:path w="4493260" h="4932045">
                <a:moveTo>
                  <a:pt x="2993136" y="179832"/>
                </a:moveTo>
                <a:lnTo>
                  <a:pt x="3101340" y="179832"/>
                </a:lnTo>
                <a:lnTo>
                  <a:pt x="3101340" y="0"/>
                </a:lnTo>
                <a:lnTo>
                  <a:pt x="3317748" y="0"/>
                </a:lnTo>
                <a:lnTo>
                  <a:pt x="3317748" y="179832"/>
                </a:lnTo>
                <a:lnTo>
                  <a:pt x="3425952" y="179832"/>
                </a:lnTo>
                <a:lnTo>
                  <a:pt x="3209544" y="359663"/>
                </a:lnTo>
                <a:lnTo>
                  <a:pt x="2993136" y="179832"/>
                </a:lnTo>
                <a:close/>
              </a:path>
              <a:path w="4493260" h="4932045">
                <a:moveTo>
                  <a:pt x="0" y="2785364"/>
                </a:moveTo>
                <a:lnTo>
                  <a:pt x="2518" y="2738585"/>
                </a:lnTo>
                <a:lnTo>
                  <a:pt x="9900" y="2693267"/>
                </a:lnTo>
                <a:lnTo>
                  <a:pt x="21884" y="2649671"/>
                </a:lnTo>
                <a:lnTo>
                  <a:pt x="38207" y="2608059"/>
                </a:lnTo>
                <a:lnTo>
                  <a:pt x="58607" y="2568692"/>
                </a:lnTo>
                <a:lnTo>
                  <a:pt x="82823" y="2531833"/>
                </a:lnTo>
                <a:lnTo>
                  <a:pt x="110594" y="2497743"/>
                </a:lnTo>
                <a:lnTo>
                  <a:pt x="141656" y="2466683"/>
                </a:lnTo>
                <a:lnTo>
                  <a:pt x="175748" y="2438916"/>
                </a:lnTo>
                <a:lnTo>
                  <a:pt x="212609" y="2414702"/>
                </a:lnTo>
                <a:lnTo>
                  <a:pt x="251976" y="2394304"/>
                </a:lnTo>
                <a:lnTo>
                  <a:pt x="293588" y="2377984"/>
                </a:lnTo>
                <a:lnTo>
                  <a:pt x="337182" y="2366003"/>
                </a:lnTo>
                <a:lnTo>
                  <a:pt x="382498" y="2358622"/>
                </a:lnTo>
                <a:lnTo>
                  <a:pt x="429272" y="2356104"/>
                </a:lnTo>
                <a:lnTo>
                  <a:pt x="4063492" y="2356104"/>
                </a:lnTo>
                <a:lnTo>
                  <a:pt x="4110270" y="2358622"/>
                </a:lnTo>
                <a:lnTo>
                  <a:pt x="4155588" y="2366003"/>
                </a:lnTo>
                <a:lnTo>
                  <a:pt x="4199184" y="2377984"/>
                </a:lnTo>
                <a:lnTo>
                  <a:pt x="4240796" y="2394304"/>
                </a:lnTo>
                <a:lnTo>
                  <a:pt x="4280163" y="2414702"/>
                </a:lnTo>
                <a:lnTo>
                  <a:pt x="4317022" y="2438916"/>
                </a:lnTo>
                <a:lnTo>
                  <a:pt x="4351112" y="2466683"/>
                </a:lnTo>
                <a:lnTo>
                  <a:pt x="4382172" y="2497743"/>
                </a:lnTo>
                <a:lnTo>
                  <a:pt x="4409939" y="2531833"/>
                </a:lnTo>
                <a:lnTo>
                  <a:pt x="4434153" y="2568692"/>
                </a:lnTo>
                <a:lnTo>
                  <a:pt x="4454551" y="2608059"/>
                </a:lnTo>
                <a:lnTo>
                  <a:pt x="4470871" y="2649671"/>
                </a:lnTo>
                <a:lnTo>
                  <a:pt x="4482852" y="2693267"/>
                </a:lnTo>
                <a:lnTo>
                  <a:pt x="4490233" y="2738585"/>
                </a:lnTo>
                <a:lnTo>
                  <a:pt x="4492752" y="2785364"/>
                </a:lnTo>
                <a:lnTo>
                  <a:pt x="4492752" y="4502391"/>
                </a:lnTo>
                <a:lnTo>
                  <a:pt x="4490233" y="4549165"/>
                </a:lnTo>
                <a:lnTo>
                  <a:pt x="4482852" y="4594481"/>
                </a:lnTo>
                <a:lnTo>
                  <a:pt x="4470871" y="4638075"/>
                </a:lnTo>
                <a:lnTo>
                  <a:pt x="4454551" y="4679687"/>
                </a:lnTo>
                <a:lnTo>
                  <a:pt x="4434153" y="4719054"/>
                </a:lnTo>
                <a:lnTo>
                  <a:pt x="4409939" y="4755915"/>
                </a:lnTo>
                <a:lnTo>
                  <a:pt x="4382172" y="4790007"/>
                </a:lnTo>
                <a:lnTo>
                  <a:pt x="4351112" y="4821069"/>
                </a:lnTo>
                <a:lnTo>
                  <a:pt x="4317022" y="4848840"/>
                </a:lnTo>
                <a:lnTo>
                  <a:pt x="4280163" y="4873056"/>
                </a:lnTo>
                <a:lnTo>
                  <a:pt x="4240796" y="4893456"/>
                </a:lnTo>
                <a:lnTo>
                  <a:pt x="4199184" y="4909779"/>
                </a:lnTo>
                <a:lnTo>
                  <a:pt x="4155588" y="4921763"/>
                </a:lnTo>
                <a:lnTo>
                  <a:pt x="4110270" y="4929145"/>
                </a:lnTo>
                <a:lnTo>
                  <a:pt x="4063492" y="4931664"/>
                </a:lnTo>
                <a:lnTo>
                  <a:pt x="429272" y="4931664"/>
                </a:lnTo>
                <a:lnTo>
                  <a:pt x="382498" y="4929145"/>
                </a:lnTo>
                <a:lnTo>
                  <a:pt x="337182" y="4921763"/>
                </a:lnTo>
                <a:lnTo>
                  <a:pt x="293588" y="4909779"/>
                </a:lnTo>
                <a:lnTo>
                  <a:pt x="251976" y="4893456"/>
                </a:lnTo>
                <a:lnTo>
                  <a:pt x="212609" y="4873056"/>
                </a:lnTo>
                <a:lnTo>
                  <a:pt x="175748" y="4848840"/>
                </a:lnTo>
                <a:lnTo>
                  <a:pt x="141656" y="4821069"/>
                </a:lnTo>
                <a:lnTo>
                  <a:pt x="110594" y="4790007"/>
                </a:lnTo>
                <a:lnTo>
                  <a:pt x="82823" y="4755915"/>
                </a:lnTo>
                <a:lnTo>
                  <a:pt x="58607" y="4719054"/>
                </a:lnTo>
                <a:lnTo>
                  <a:pt x="38207" y="4679687"/>
                </a:lnTo>
                <a:lnTo>
                  <a:pt x="21884" y="4638075"/>
                </a:lnTo>
                <a:lnTo>
                  <a:pt x="9900" y="4594481"/>
                </a:lnTo>
                <a:lnTo>
                  <a:pt x="2518" y="4549165"/>
                </a:lnTo>
                <a:lnTo>
                  <a:pt x="0" y="4502391"/>
                </a:lnTo>
                <a:lnTo>
                  <a:pt x="0" y="27853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8708" y="4038041"/>
            <a:ext cx="3912235" cy="6711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algn="ctr">
              <a:lnSpc>
                <a:spcPct val="101000"/>
              </a:lnSpc>
              <a:spcBef>
                <a:spcPts val="7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Статья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87.</a:t>
            </a:r>
            <a:r>
              <a:rPr sz="1400" b="1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75" dirty="0">
                <a:latin typeface="Arial" panose="020B0604020202020204"/>
                <a:cs typeface="Arial" panose="020B0604020202020204"/>
              </a:rPr>
              <a:t>Федеральный</a:t>
            </a:r>
            <a:r>
              <a:rPr sz="1400" b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70" dirty="0">
                <a:latin typeface="Arial" panose="020B0604020202020204"/>
                <a:cs typeface="Arial" panose="020B0604020202020204"/>
              </a:rPr>
              <a:t>государственный</a:t>
            </a:r>
            <a:r>
              <a:rPr sz="1400" b="1" spc="4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35" dirty="0">
                <a:latin typeface="Arial" panose="020B0604020202020204"/>
                <a:cs typeface="Arial" panose="020B0604020202020204"/>
              </a:rPr>
              <a:t>контроль </a:t>
            </a:r>
            <a:r>
              <a:rPr sz="1400" b="1" spc="-145" dirty="0">
                <a:latin typeface="Arial" panose="020B0604020202020204"/>
                <a:cs typeface="Arial" panose="020B0604020202020204"/>
              </a:rPr>
              <a:t>(надзор)</a:t>
            </a:r>
            <a:r>
              <a:rPr sz="1400" b="1" spc="3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60" dirty="0">
                <a:latin typeface="Arial" panose="020B0604020202020204"/>
                <a:cs typeface="Arial" panose="020B0604020202020204"/>
              </a:rPr>
              <a:t>качества</a:t>
            </a:r>
            <a:r>
              <a:rPr sz="1400" b="1" spc="5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70" dirty="0">
                <a:latin typeface="Arial" panose="020B0604020202020204"/>
                <a:cs typeface="Arial" panose="020B0604020202020204"/>
              </a:rPr>
              <a:t>и</a:t>
            </a:r>
            <a:r>
              <a:rPr sz="14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65" dirty="0">
                <a:latin typeface="Arial" panose="020B0604020202020204"/>
                <a:cs typeface="Arial" panose="020B0604020202020204"/>
              </a:rPr>
              <a:t>безопасности</a:t>
            </a:r>
            <a:r>
              <a:rPr sz="1400" b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70" dirty="0">
                <a:latin typeface="Arial" panose="020B0604020202020204"/>
                <a:cs typeface="Arial" panose="020B0604020202020204"/>
              </a:rPr>
              <a:t>медицинской </a:t>
            </a:r>
            <a:r>
              <a:rPr sz="1400" b="1" spc="-85" dirty="0">
                <a:latin typeface="Arial" panose="020B0604020202020204"/>
                <a:cs typeface="Arial" panose="020B0604020202020204"/>
              </a:rPr>
              <a:t>деятельности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852" y="4895469"/>
            <a:ext cx="3892550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spc="-195" dirty="0">
                <a:latin typeface="Microsoft Sans Serif" panose="020B0604020202020204"/>
                <a:cs typeface="Microsoft Sans Serif" panose="020B0604020202020204"/>
              </a:rPr>
              <a:t>Приказ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90" dirty="0">
                <a:latin typeface="Microsoft Sans Serif" panose="020B0604020202020204"/>
                <a:cs typeface="Microsoft Sans Serif" panose="020B0604020202020204"/>
              </a:rPr>
              <a:t>Федеральной</a:t>
            </a:r>
            <a:r>
              <a:rPr sz="1600" spc="-11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90" dirty="0">
                <a:latin typeface="Microsoft Sans Serif" panose="020B0604020202020204"/>
                <a:cs typeface="Microsoft Sans Serif" panose="020B0604020202020204"/>
              </a:rPr>
              <a:t>службы</a:t>
            </a:r>
            <a:r>
              <a:rPr sz="1600" spc="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6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надзору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600" spc="-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сфере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здравоохранения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sz="16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10</a:t>
            </a:r>
            <a:r>
              <a:rPr sz="1600" spc="-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июля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2020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г.</a:t>
            </a:r>
            <a:r>
              <a:rPr sz="16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1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5974</a:t>
            </a:r>
            <a:r>
              <a:rPr sz="16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5" dirty="0">
                <a:latin typeface="Microsoft Sans Serif" panose="020B0604020202020204"/>
                <a:cs typeface="Microsoft Sans Serif" panose="020B0604020202020204"/>
              </a:rPr>
              <a:t>«Об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утверждении</a:t>
            </a:r>
            <a:r>
              <a:rPr sz="16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Административного</a:t>
            </a:r>
            <a:r>
              <a:rPr sz="16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65" dirty="0">
                <a:latin typeface="Microsoft Sans Serif" panose="020B0604020202020204"/>
                <a:cs typeface="Microsoft Sans Serif" panose="020B0604020202020204"/>
              </a:rPr>
              <a:t>регламента </a:t>
            </a:r>
            <a:r>
              <a:rPr sz="1600" spc="-190" dirty="0">
                <a:latin typeface="Microsoft Sans Serif" panose="020B0604020202020204"/>
                <a:cs typeface="Microsoft Sans Serif" panose="020B0604020202020204"/>
              </a:rPr>
              <a:t>Федеральной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90" dirty="0">
                <a:latin typeface="Microsoft Sans Serif" panose="020B0604020202020204"/>
                <a:cs typeface="Microsoft Sans Serif" panose="020B0604020202020204"/>
              </a:rPr>
              <a:t>службы</a:t>
            </a:r>
            <a:r>
              <a:rPr sz="1600" spc="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6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надзору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6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сфере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здравоохранения</a:t>
            </a:r>
            <a:r>
              <a:rPr sz="16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600" spc="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осуществлению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государственного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контроля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качества</a:t>
            </a:r>
            <a:r>
              <a:rPr sz="16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и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безопасности</a:t>
            </a:r>
            <a:r>
              <a:rPr sz="16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90" dirty="0">
                <a:latin typeface="Microsoft Sans Serif" panose="020B0604020202020204"/>
                <a:cs typeface="Microsoft Sans Serif" panose="020B0604020202020204"/>
              </a:rPr>
              <a:t>медицинской</a:t>
            </a:r>
            <a:r>
              <a:rPr sz="16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деятельности»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85944" y="4069079"/>
            <a:ext cx="2407920" cy="2612390"/>
          </a:xfrm>
          <a:custGeom>
            <a:avLst/>
            <a:gdLst/>
            <a:ahLst/>
            <a:cxnLst/>
            <a:rect l="l" t="t" r="r" b="b"/>
            <a:pathLst>
              <a:path w="2407920" h="2612390">
                <a:moveTo>
                  <a:pt x="0" y="401320"/>
                </a:moveTo>
                <a:lnTo>
                  <a:pt x="2700" y="354522"/>
                </a:lnTo>
                <a:lnTo>
                  <a:pt x="10600" y="309309"/>
                </a:lnTo>
                <a:lnTo>
                  <a:pt x="23399" y="265982"/>
                </a:lnTo>
                <a:lnTo>
                  <a:pt x="40795" y="224841"/>
                </a:lnTo>
                <a:lnTo>
                  <a:pt x="62487" y="186189"/>
                </a:lnTo>
                <a:lnTo>
                  <a:pt x="88174" y="150326"/>
                </a:lnTo>
                <a:lnTo>
                  <a:pt x="117554" y="117554"/>
                </a:lnTo>
                <a:lnTo>
                  <a:pt x="150326" y="88174"/>
                </a:lnTo>
                <a:lnTo>
                  <a:pt x="186189" y="62487"/>
                </a:lnTo>
                <a:lnTo>
                  <a:pt x="224841" y="40795"/>
                </a:lnTo>
                <a:lnTo>
                  <a:pt x="265982" y="23399"/>
                </a:lnTo>
                <a:lnTo>
                  <a:pt x="309309" y="10600"/>
                </a:lnTo>
                <a:lnTo>
                  <a:pt x="354522" y="2700"/>
                </a:lnTo>
                <a:lnTo>
                  <a:pt x="401319" y="0"/>
                </a:lnTo>
                <a:lnTo>
                  <a:pt x="2006600" y="0"/>
                </a:lnTo>
                <a:lnTo>
                  <a:pt x="2053397" y="2700"/>
                </a:lnTo>
                <a:lnTo>
                  <a:pt x="2098610" y="10600"/>
                </a:lnTo>
                <a:lnTo>
                  <a:pt x="2141937" y="23399"/>
                </a:lnTo>
                <a:lnTo>
                  <a:pt x="2183078" y="40795"/>
                </a:lnTo>
                <a:lnTo>
                  <a:pt x="2221730" y="62487"/>
                </a:lnTo>
                <a:lnTo>
                  <a:pt x="2257593" y="88174"/>
                </a:lnTo>
                <a:lnTo>
                  <a:pt x="2290365" y="117554"/>
                </a:lnTo>
                <a:lnTo>
                  <a:pt x="2319745" y="150326"/>
                </a:lnTo>
                <a:lnTo>
                  <a:pt x="2345432" y="186189"/>
                </a:lnTo>
                <a:lnTo>
                  <a:pt x="2367124" y="224841"/>
                </a:lnTo>
                <a:lnTo>
                  <a:pt x="2384520" y="265982"/>
                </a:lnTo>
                <a:lnTo>
                  <a:pt x="2397319" y="309309"/>
                </a:lnTo>
                <a:lnTo>
                  <a:pt x="2405219" y="354522"/>
                </a:lnTo>
                <a:lnTo>
                  <a:pt x="2407920" y="401320"/>
                </a:lnTo>
                <a:lnTo>
                  <a:pt x="2407920" y="2210803"/>
                </a:lnTo>
                <a:lnTo>
                  <a:pt x="2405219" y="2257607"/>
                </a:lnTo>
                <a:lnTo>
                  <a:pt x="2397319" y="2302826"/>
                </a:lnTo>
                <a:lnTo>
                  <a:pt x="2384520" y="2346157"/>
                </a:lnTo>
                <a:lnTo>
                  <a:pt x="2367124" y="2387300"/>
                </a:lnTo>
                <a:lnTo>
                  <a:pt x="2345432" y="2425954"/>
                </a:lnTo>
                <a:lnTo>
                  <a:pt x="2319745" y="2461817"/>
                </a:lnTo>
                <a:lnTo>
                  <a:pt x="2290365" y="2494589"/>
                </a:lnTo>
                <a:lnTo>
                  <a:pt x="2257593" y="2523968"/>
                </a:lnTo>
                <a:lnTo>
                  <a:pt x="2221730" y="2549654"/>
                </a:lnTo>
                <a:lnTo>
                  <a:pt x="2183078" y="2571344"/>
                </a:lnTo>
                <a:lnTo>
                  <a:pt x="2141937" y="2588739"/>
                </a:lnTo>
                <a:lnTo>
                  <a:pt x="2098610" y="2601536"/>
                </a:lnTo>
                <a:lnTo>
                  <a:pt x="2053397" y="2609435"/>
                </a:lnTo>
                <a:lnTo>
                  <a:pt x="2006600" y="2612136"/>
                </a:lnTo>
                <a:lnTo>
                  <a:pt x="401319" y="2612136"/>
                </a:lnTo>
                <a:lnTo>
                  <a:pt x="354522" y="2609435"/>
                </a:lnTo>
                <a:lnTo>
                  <a:pt x="309309" y="2601536"/>
                </a:lnTo>
                <a:lnTo>
                  <a:pt x="265982" y="2588739"/>
                </a:lnTo>
                <a:lnTo>
                  <a:pt x="224841" y="2571344"/>
                </a:lnTo>
                <a:lnTo>
                  <a:pt x="186189" y="2549654"/>
                </a:lnTo>
                <a:lnTo>
                  <a:pt x="150326" y="2523968"/>
                </a:lnTo>
                <a:lnTo>
                  <a:pt x="117554" y="2494589"/>
                </a:lnTo>
                <a:lnTo>
                  <a:pt x="88174" y="2461817"/>
                </a:lnTo>
                <a:lnTo>
                  <a:pt x="62487" y="2425954"/>
                </a:lnTo>
                <a:lnTo>
                  <a:pt x="40795" y="2387300"/>
                </a:lnTo>
                <a:lnTo>
                  <a:pt x="23399" y="2346157"/>
                </a:lnTo>
                <a:lnTo>
                  <a:pt x="10600" y="2302826"/>
                </a:lnTo>
                <a:lnTo>
                  <a:pt x="2700" y="2257607"/>
                </a:lnTo>
                <a:lnTo>
                  <a:pt x="0" y="2210803"/>
                </a:lnTo>
                <a:lnTo>
                  <a:pt x="0" y="4013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155819" y="4258182"/>
            <a:ext cx="18688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Статья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89.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 Ведомственный контроль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качества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безопасности</a:t>
            </a:r>
            <a:r>
              <a:rPr sz="12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медицинской деятельности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3146" y="5172836"/>
            <a:ext cx="195072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Приказ</a:t>
            </a:r>
            <a:r>
              <a:rPr sz="12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12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России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" algn="ctr">
              <a:lnSpc>
                <a:spcPct val="100000"/>
              </a:lnSpc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от</a:t>
            </a:r>
            <a:r>
              <a:rPr sz="12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31.07.2020</a:t>
            </a:r>
            <a:r>
              <a:rPr sz="1200" b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№787н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70485" marR="60325" indent="-635" algn="ctr">
              <a:lnSpc>
                <a:spcPct val="100000"/>
              </a:lnSpc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«Об</a:t>
            </a:r>
            <a:r>
              <a:rPr sz="12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12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Порядка организации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1200" b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проведения ведомственного</a:t>
            </a:r>
            <a:r>
              <a:rPr sz="12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контроля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качества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безопасности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1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деятельности»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82840" y="4069079"/>
            <a:ext cx="4380230" cy="2612390"/>
          </a:xfrm>
          <a:custGeom>
            <a:avLst/>
            <a:gdLst/>
            <a:ahLst/>
            <a:cxnLst/>
            <a:rect l="l" t="t" r="r" b="b"/>
            <a:pathLst>
              <a:path w="4380230" h="2612390">
                <a:moveTo>
                  <a:pt x="0" y="435356"/>
                </a:moveTo>
                <a:lnTo>
                  <a:pt x="2554" y="387924"/>
                </a:lnTo>
                <a:lnTo>
                  <a:pt x="10042" y="341970"/>
                </a:lnTo>
                <a:lnTo>
                  <a:pt x="22197" y="297761"/>
                </a:lnTo>
                <a:lnTo>
                  <a:pt x="38753" y="255561"/>
                </a:lnTo>
                <a:lnTo>
                  <a:pt x="59445" y="215636"/>
                </a:lnTo>
                <a:lnTo>
                  <a:pt x="84006" y="178253"/>
                </a:lnTo>
                <a:lnTo>
                  <a:pt x="112172" y="143676"/>
                </a:lnTo>
                <a:lnTo>
                  <a:pt x="143676" y="112172"/>
                </a:lnTo>
                <a:lnTo>
                  <a:pt x="178253" y="84006"/>
                </a:lnTo>
                <a:lnTo>
                  <a:pt x="215636" y="59445"/>
                </a:lnTo>
                <a:lnTo>
                  <a:pt x="255561" y="38753"/>
                </a:lnTo>
                <a:lnTo>
                  <a:pt x="297761" y="22197"/>
                </a:lnTo>
                <a:lnTo>
                  <a:pt x="341970" y="10042"/>
                </a:lnTo>
                <a:lnTo>
                  <a:pt x="387924" y="2554"/>
                </a:lnTo>
                <a:lnTo>
                  <a:pt x="435355" y="0"/>
                </a:lnTo>
                <a:lnTo>
                  <a:pt x="3944619" y="0"/>
                </a:lnTo>
                <a:lnTo>
                  <a:pt x="3992051" y="2554"/>
                </a:lnTo>
                <a:lnTo>
                  <a:pt x="4038005" y="10042"/>
                </a:lnTo>
                <a:lnTo>
                  <a:pt x="4082214" y="22197"/>
                </a:lnTo>
                <a:lnTo>
                  <a:pt x="4124414" y="38753"/>
                </a:lnTo>
                <a:lnTo>
                  <a:pt x="4164339" y="59445"/>
                </a:lnTo>
                <a:lnTo>
                  <a:pt x="4201722" y="84006"/>
                </a:lnTo>
                <a:lnTo>
                  <a:pt x="4236299" y="112172"/>
                </a:lnTo>
                <a:lnTo>
                  <a:pt x="4267803" y="143676"/>
                </a:lnTo>
                <a:lnTo>
                  <a:pt x="4295969" y="178253"/>
                </a:lnTo>
                <a:lnTo>
                  <a:pt x="4320530" y="215636"/>
                </a:lnTo>
                <a:lnTo>
                  <a:pt x="4341222" y="255561"/>
                </a:lnTo>
                <a:lnTo>
                  <a:pt x="4357778" y="297761"/>
                </a:lnTo>
                <a:lnTo>
                  <a:pt x="4369933" y="341970"/>
                </a:lnTo>
                <a:lnTo>
                  <a:pt x="4377421" y="387924"/>
                </a:lnTo>
                <a:lnTo>
                  <a:pt x="4379976" y="435356"/>
                </a:lnTo>
                <a:lnTo>
                  <a:pt x="4379976" y="2176767"/>
                </a:lnTo>
                <a:lnTo>
                  <a:pt x="4377421" y="2224205"/>
                </a:lnTo>
                <a:lnTo>
                  <a:pt x="4369933" y="2270164"/>
                </a:lnTo>
                <a:lnTo>
                  <a:pt x="4357778" y="2314378"/>
                </a:lnTo>
                <a:lnTo>
                  <a:pt x="4341222" y="2356580"/>
                </a:lnTo>
                <a:lnTo>
                  <a:pt x="4320530" y="2396506"/>
                </a:lnTo>
                <a:lnTo>
                  <a:pt x="4295969" y="2433891"/>
                </a:lnTo>
                <a:lnTo>
                  <a:pt x="4267803" y="2468467"/>
                </a:lnTo>
                <a:lnTo>
                  <a:pt x="4236299" y="2499970"/>
                </a:lnTo>
                <a:lnTo>
                  <a:pt x="4201722" y="2528135"/>
                </a:lnTo>
                <a:lnTo>
                  <a:pt x="4164339" y="2552695"/>
                </a:lnTo>
                <a:lnTo>
                  <a:pt x="4124414" y="2573386"/>
                </a:lnTo>
                <a:lnTo>
                  <a:pt x="4082214" y="2589940"/>
                </a:lnTo>
                <a:lnTo>
                  <a:pt x="4038005" y="2602094"/>
                </a:lnTo>
                <a:lnTo>
                  <a:pt x="3992051" y="2609581"/>
                </a:lnTo>
                <a:lnTo>
                  <a:pt x="3944619" y="2612136"/>
                </a:lnTo>
                <a:lnTo>
                  <a:pt x="435355" y="2612136"/>
                </a:lnTo>
                <a:lnTo>
                  <a:pt x="387924" y="2609581"/>
                </a:lnTo>
                <a:lnTo>
                  <a:pt x="341970" y="2602094"/>
                </a:lnTo>
                <a:lnTo>
                  <a:pt x="297761" y="2589940"/>
                </a:lnTo>
                <a:lnTo>
                  <a:pt x="255561" y="2573386"/>
                </a:lnTo>
                <a:lnTo>
                  <a:pt x="215636" y="2552695"/>
                </a:lnTo>
                <a:lnTo>
                  <a:pt x="178253" y="2528135"/>
                </a:lnTo>
                <a:lnTo>
                  <a:pt x="143676" y="2499970"/>
                </a:lnTo>
                <a:lnTo>
                  <a:pt x="112172" y="2468467"/>
                </a:lnTo>
                <a:lnTo>
                  <a:pt x="84006" y="2433891"/>
                </a:lnTo>
                <a:lnTo>
                  <a:pt x="59445" y="2396506"/>
                </a:lnTo>
                <a:lnTo>
                  <a:pt x="38753" y="2356580"/>
                </a:lnTo>
                <a:lnTo>
                  <a:pt x="22197" y="2314378"/>
                </a:lnTo>
                <a:lnTo>
                  <a:pt x="10042" y="2270164"/>
                </a:lnTo>
                <a:lnTo>
                  <a:pt x="2554" y="2224205"/>
                </a:lnTo>
                <a:lnTo>
                  <a:pt x="0" y="2176767"/>
                </a:lnTo>
                <a:lnTo>
                  <a:pt x="0" y="43535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754493" y="4252086"/>
            <a:ext cx="383794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Статья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90. Внутренний</a:t>
            </a:r>
            <a:r>
              <a:rPr sz="16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контроль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качества</a:t>
            </a:r>
            <a:r>
              <a:rPr sz="1600" b="1" spc="-50" dirty="0">
                <a:latin typeface="Calibri" panose="020F0502020204030204"/>
                <a:cs typeface="Calibri" panose="020F0502020204030204"/>
              </a:rPr>
              <a:t> и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60960">
              <a:lnSpc>
                <a:spcPct val="100000"/>
              </a:lnSpc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безопасности</a:t>
            </a:r>
            <a:r>
              <a:rPr sz="1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деятельности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8981" y="4983860"/>
            <a:ext cx="364553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Приказ</a:t>
            </a:r>
            <a:r>
              <a:rPr sz="16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России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5715" algn="ctr">
              <a:lnSpc>
                <a:spcPct val="100000"/>
              </a:lnSpc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от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31.07.2020</a:t>
            </a:r>
            <a:r>
              <a:rPr sz="16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№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785н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«Об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1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Требований</a:t>
            </a:r>
            <a:r>
              <a:rPr sz="1600" b="1" spc="-50" dirty="0">
                <a:latin typeface="Calibri" panose="020F0502020204030204"/>
                <a:cs typeface="Calibri" panose="020F0502020204030204"/>
              </a:rPr>
              <a:t> к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1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16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проведению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внутреннего контроля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качества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 безопасности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3175" algn="ctr">
              <a:lnSpc>
                <a:spcPct val="100000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деятельности»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85944" y="1694688"/>
            <a:ext cx="2420620" cy="2362200"/>
          </a:xfrm>
          <a:custGeom>
            <a:avLst/>
            <a:gdLst/>
            <a:ahLst/>
            <a:cxnLst/>
            <a:rect l="l" t="t" r="r" b="b"/>
            <a:pathLst>
              <a:path w="2420620" h="2362200">
                <a:moveTo>
                  <a:pt x="993647" y="179832"/>
                </a:moveTo>
                <a:lnTo>
                  <a:pt x="1101852" y="179832"/>
                </a:lnTo>
                <a:lnTo>
                  <a:pt x="1101852" y="0"/>
                </a:lnTo>
                <a:lnTo>
                  <a:pt x="1318259" y="0"/>
                </a:lnTo>
                <a:lnTo>
                  <a:pt x="1318259" y="179832"/>
                </a:lnTo>
                <a:lnTo>
                  <a:pt x="1426464" y="179832"/>
                </a:lnTo>
                <a:lnTo>
                  <a:pt x="1210055" y="359663"/>
                </a:lnTo>
                <a:lnTo>
                  <a:pt x="993647" y="179832"/>
                </a:lnTo>
                <a:close/>
              </a:path>
              <a:path w="2420620" h="2362200">
                <a:moveTo>
                  <a:pt x="1426464" y="1207008"/>
                </a:moveTo>
                <a:lnTo>
                  <a:pt x="1318259" y="1207008"/>
                </a:lnTo>
                <a:lnTo>
                  <a:pt x="1318259" y="1386839"/>
                </a:lnTo>
                <a:lnTo>
                  <a:pt x="1101852" y="1386839"/>
                </a:lnTo>
                <a:lnTo>
                  <a:pt x="1101852" y="1207008"/>
                </a:lnTo>
                <a:lnTo>
                  <a:pt x="993647" y="1207008"/>
                </a:lnTo>
                <a:lnTo>
                  <a:pt x="1210055" y="1027176"/>
                </a:lnTo>
                <a:lnTo>
                  <a:pt x="1426464" y="1207008"/>
                </a:lnTo>
                <a:close/>
              </a:path>
              <a:path w="2420620" h="2362200">
                <a:moveTo>
                  <a:pt x="0" y="1559560"/>
                </a:moveTo>
                <a:lnTo>
                  <a:pt x="8184" y="1508825"/>
                </a:lnTo>
                <a:lnTo>
                  <a:pt x="30975" y="1464759"/>
                </a:lnTo>
                <a:lnTo>
                  <a:pt x="65727" y="1430007"/>
                </a:lnTo>
                <a:lnTo>
                  <a:pt x="109793" y="1407216"/>
                </a:lnTo>
                <a:lnTo>
                  <a:pt x="160527" y="1399032"/>
                </a:lnTo>
                <a:lnTo>
                  <a:pt x="2259583" y="1399032"/>
                </a:lnTo>
                <a:lnTo>
                  <a:pt x="2310318" y="1407216"/>
                </a:lnTo>
                <a:lnTo>
                  <a:pt x="2354384" y="1430007"/>
                </a:lnTo>
                <a:lnTo>
                  <a:pt x="2389136" y="1464759"/>
                </a:lnTo>
                <a:lnTo>
                  <a:pt x="2411927" y="1508825"/>
                </a:lnTo>
                <a:lnTo>
                  <a:pt x="2420111" y="1559560"/>
                </a:lnTo>
                <a:lnTo>
                  <a:pt x="2420111" y="2201672"/>
                </a:lnTo>
                <a:lnTo>
                  <a:pt x="2411927" y="2252406"/>
                </a:lnTo>
                <a:lnTo>
                  <a:pt x="2389136" y="2296472"/>
                </a:lnTo>
                <a:lnTo>
                  <a:pt x="2354384" y="2331224"/>
                </a:lnTo>
                <a:lnTo>
                  <a:pt x="2310318" y="2354015"/>
                </a:lnTo>
                <a:lnTo>
                  <a:pt x="2259583" y="2362200"/>
                </a:lnTo>
                <a:lnTo>
                  <a:pt x="160527" y="2362200"/>
                </a:lnTo>
                <a:lnTo>
                  <a:pt x="109793" y="2354015"/>
                </a:lnTo>
                <a:lnTo>
                  <a:pt x="65727" y="2331224"/>
                </a:lnTo>
                <a:lnTo>
                  <a:pt x="30975" y="2296472"/>
                </a:lnTo>
                <a:lnTo>
                  <a:pt x="8184" y="2252406"/>
                </a:lnTo>
                <a:lnTo>
                  <a:pt x="0" y="2201672"/>
                </a:lnTo>
                <a:lnTo>
                  <a:pt x="0" y="15595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82840" y="1700783"/>
            <a:ext cx="2795270" cy="2350135"/>
          </a:xfrm>
          <a:custGeom>
            <a:avLst/>
            <a:gdLst/>
            <a:ahLst/>
            <a:cxnLst/>
            <a:rect l="l" t="t" r="r" b="b"/>
            <a:pathLst>
              <a:path w="2795270" h="2350135">
                <a:moveTo>
                  <a:pt x="1152143" y="179831"/>
                </a:moveTo>
                <a:lnTo>
                  <a:pt x="1260348" y="179831"/>
                </a:lnTo>
                <a:lnTo>
                  <a:pt x="1260348" y="0"/>
                </a:lnTo>
                <a:lnTo>
                  <a:pt x="1476755" y="0"/>
                </a:lnTo>
                <a:lnTo>
                  <a:pt x="1476755" y="179831"/>
                </a:lnTo>
                <a:lnTo>
                  <a:pt x="1584959" y="179831"/>
                </a:lnTo>
                <a:lnTo>
                  <a:pt x="1368552" y="359663"/>
                </a:lnTo>
                <a:lnTo>
                  <a:pt x="1152143" y="179831"/>
                </a:lnTo>
                <a:close/>
              </a:path>
              <a:path w="2795270" h="2350135">
                <a:moveTo>
                  <a:pt x="1588007" y="1203960"/>
                </a:moveTo>
                <a:lnTo>
                  <a:pt x="1479803" y="1203960"/>
                </a:lnTo>
                <a:lnTo>
                  <a:pt x="1479803" y="1383791"/>
                </a:lnTo>
                <a:lnTo>
                  <a:pt x="1263395" y="1383791"/>
                </a:lnTo>
                <a:lnTo>
                  <a:pt x="1263395" y="1203960"/>
                </a:lnTo>
                <a:lnTo>
                  <a:pt x="1155191" y="1203960"/>
                </a:lnTo>
                <a:lnTo>
                  <a:pt x="1371600" y="1024127"/>
                </a:lnTo>
                <a:lnTo>
                  <a:pt x="1588007" y="1203960"/>
                </a:lnTo>
                <a:close/>
              </a:path>
              <a:path w="2795270" h="2350135">
                <a:moveTo>
                  <a:pt x="0" y="1552448"/>
                </a:moveTo>
                <a:lnTo>
                  <a:pt x="8127" y="1502013"/>
                </a:lnTo>
                <a:lnTo>
                  <a:pt x="30764" y="1458224"/>
                </a:lnTo>
                <a:lnTo>
                  <a:pt x="65288" y="1423700"/>
                </a:lnTo>
                <a:lnTo>
                  <a:pt x="109077" y="1401064"/>
                </a:lnTo>
                <a:lnTo>
                  <a:pt x="159511" y="1392936"/>
                </a:lnTo>
                <a:lnTo>
                  <a:pt x="2635504" y="1392936"/>
                </a:lnTo>
                <a:lnTo>
                  <a:pt x="2685938" y="1401064"/>
                </a:lnTo>
                <a:lnTo>
                  <a:pt x="2729727" y="1423700"/>
                </a:lnTo>
                <a:lnTo>
                  <a:pt x="2764251" y="1458224"/>
                </a:lnTo>
                <a:lnTo>
                  <a:pt x="2786887" y="1502013"/>
                </a:lnTo>
                <a:lnTo>
                  <a:pt x="2795015" y="1552448"/>
                </a:lnTo>
                <a:lnTo>
                  <a:pt x="2795015" y="2190496"/>
                </a:lnTo>
                <a:lnTo>
                  <a:pt x="2786887" y="2240930"/>
                </a:lnTo>
                <a:lnTo>
                  <a:pt x="2764251" y="2284719"/>
                </a:lnTo>
                <a:lnTo>
                  <a:pt x="2729727" y="2319243"/>
                </a:lnTo>
                <a:lnTo>
                  <a:pt x="2685938" y="2341880"/>
                </a:lnTo>
                <a:lnTo>
                  <a:pt x="2635504" y="2350008"/>
                </a:lnTo>
                <a:lnTo>
                  <a:pt x="159511" y="2350008"/>
                </a:lnTo>
                <a:lnTo>
                  <a:pt x="109077" y="2341879"/>
                </a:lnTo>
                <a:lnTo>
                  <a:pt x="65288" y="2319243"/>
                </a:lnTo>
                <a:lnTo>
                  <a:pt x="30764" y="2284719"/>
                </a:lnTo>
                <a:lnTo>
                  <a:pt x="8127" y="2240930"/>
                </a:lnTo>
                <a:lnTo>
                  <a:pt x="0" y="2190496"/>
                </a:lnTo>
                <a:lnTo>
                  <a:pt x="0" y="155244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42160" y="2718816"/>
            <a:ext cx="2609215" cy="1320165"/>
          </a:xfrm>
          <a:custGeom>
            <a:avLst/>
            <a:gdLst/>
            <a:ahLst/>
            <a:cxnLst/>
            <a:rect l="l" t="t" r="r" b="b"/>
            <a:pathLst>
              <a:path w="2609215" h="1320164">
                <a:moveTo>
                  <a:pt x="1514855" y="179832"/>
                </a:moveTo>
                <a:lnTo>
                  <a:pt x="1406652" y="179832"/>
                </a:lnTo>
                <a:lnTo>
                  <a:pt x="1406652" y="359663"/>
                </a:lnTo>
                <a:lnTo>
                  <a:pt x="1190244" y="359663"/>
                </a:lnTo>
                <a:lnTo>
                  <a:pt x="1190244" y="179832"/>
                </a:lnTo>
                <a:lnTo>
                  <a:pt x="1082039" y="179832"/>
                </a:lnTo>
                <a:lnTo>
                  <a:pt x="1298448" y="0"/>
                </a:lnTo>
                <a:lnTo>
                  <a:pt x="1514855" y="179832"/>
                </a:lnTo>
                <a:close/>
              </a:path>
              <a:path w="2609215" h="1320164">
                <a:moveTo>
                  <a:pt x="0" y="532384"/>
                </a:moveTo>
                <a:lnTo>
                  <a:pt x="8026" y="482600"/>
                </a:lnTo>
                <a:lnTo>
                  <a:pt x="30378" y="439369"/>
                </a:lnTo>
                <a:lnTo>
                  <a:pt x="64465" y="405282"/>
                </a:lnTo>
                <a:lnTo>
                  <a:pt x="107695" y="382930"/>
                </a:lnTo>
                <a:lnTo>
                  <a:pt x="157479" y="374904"/>
                </a:lnTo>
                <a:lnTo>
                  <a:pt x="2451607" y="374904"/>
                </a:lnTo>
                <a:lnTo>
                  <a:pt x="2501391" y="382930"/>
                </a:lnTo>
                <a:lnTo>
                  <a:pt x="2544622" y="405282"/>
                </a:lnTo>
                <a:lnTo>
                  <a:pt x="2578709" y="439369"/>
                </a:lnTo>
                <a:lnTo>
                  <a:pt x="2601061" y="482600"/>
                </a:lnTo>
                <a:lnTo>
                  <a:pt x="2609088" y="532384"/>
                </a:lnTo>
                <a:lnTo>
                  <a:pt x="2609088" y="1162304"/>
                </a:lnTo>
                <a:lnTo>
                  <a:pt x="2601061" y="1212088"/>
                </a:lnTo>
                <a:lnTo>
                  <a:pt x="2578709" y="1255318"/>
                </a:lnTo>
                <a:lnTo>
                  <a:pt x="2544622" y="1289405"/>
                </a:lnTo>
                <a:lnTo>
                  <a:pt x="2501391" y="1311757"/>
                </a:lnTo>
                <a:lnTo>
                  <a:pt x="2451607" y="1319784"/>
                </a:lnTo>
                <a:lnTo>
                  <a:pt x="157479" y="1319784"/>
                </a:lnTo>
                <a:lnTo>
                  <a:pt x="107695" y="1311757"/>
                </a:lnTo>
                <a:lnTo>
                  <a:pt x="64465" y="1289405"/>
                </a:lnTo>
                <a:lnTo>
                  <a:pt x="30378" y="1255318"/>
                </a:lnTo>
                <a:lnTo>
                  <a:pt x="8026" y="1212088"/>
                </a:lnTo>
                <a:lnTo>
                  <a:pt x="0" y="1162304"/>
                </a:lnTo>
                <a:lnTo>
                  <a:pt x="0" y="5323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04897" y="3417823"/>
            <a:ext cx="14852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Росздравнадзор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64577" y="3180080"/>
            <a:ext cx="243268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Государственные,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муниципальные</a:t>
            </a:r>
            <a:r>
              <a:rPr sz="1600" b="1" spc="-7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600" b="1" spc="-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частные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медицинские</a:t>
            </a:r>
            <a:r>
              <a:rPr sz="1600" b="1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8485" y="3182238"/>
            <a:ext cx="187515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ФОИВ,</a:t>
            </a:r>
            <a:r>
              <a:rPr sz="16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ОИВ</a:t>
            </a:r>
            <a:r>
              <a:rPr sz="1600" b="1" spc="-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субъекта </a:t>
            </a:r>
            <a:r>
              <a:rPr sz="16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16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600" b="1" spc="-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сфере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4445"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здравоохранения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41422" y="202438"/>
            <a:ext cx="71285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421130" algn="l"/>
              </a:tabLst>
            </a:pPr>
            <a:r>
              <a:rPr sz="2400" spc="-265" dirty="0"/>
              <a:t>Статья</a:t>
            </a:r>
            <a:r>
              <a:rPr sz="2400" spc="-75" dirty="0"/>
              <a:t> </a:t>
            </a:r>
            <a:r>
              <a:rPr sz="2400" spc="-25" dirty="0"/>
              <a:t>85.</a:t>
            </a:r>
            <a:r>
              <a:rPr sz="2400" dirty="0"/>
              <a:t>	</a:t>
            </a:r>
            <a:r>
              <a:rPr sz="2400" spc="-265" dirty="0"/>
              <a:t>Контроль</a:t>
            </a:r>
            <a:r>
              <a:rPr sz="2400" spc="-110" dirty="0"/>
              <a:t> </a:t>
            </a:r>
            <a:r>
              <a:rPr sz="2400" spc="-235" dirty="0"/>
              <a:t>(надзор)</a:t>
            </a:r>
            <a:r>
              <a:rPr sz="2400" spc="-125" dirty="0"/>
              <a:t> </a:t>
            </a:r>
            <a:r>
              <a:rPr sz="2400" spc="-285" dirty="0"/>
              <a:t>в</a:t>
            </a:r>
            <a:r>
              <a:rPr sz="2400" spc="-80" dirty="0"/>
              <a:t> </a:t>
            </a:r>
            <a:r>
              <a:rPr sz="2400" spc="-285" dirty="0"/>
              <a:t>сфере</a:t>
            </a:r>
            <a:r>
              <a:rPr sz="2400" spc="-110" dirty="0"/>
              <a:t> </a:t>
            </a:r>
            <a:r>
              <a:rPr sz="2400" spc="-270" dirty="0"/>
              <a:t>охраны</a:t>
            </a:r>
            <a:r>
              <a:rPr sz="2400" spc="-90" dirty="0"/>
              <a:t> </a:t>
            </a:r>
            <a:r>
              <a:rPr sz="2400" spc="-275" dirty="0"/>
              <a:t>здоровья</a:t>
            </a:r>
            <a:endParaRPr sz="2400"/>
          </a:p>
          <a:p>
            <a:pPr marL="6985" algn="ctr">
              <a:lnSpc>
                <a:spcPct val="100000"/>
              </a:lnSpc>
            </a:pPr>
            <a:r>
              <a:rPr sz="2400" spc="-220" dirty="0"/>
              <a:t>(323-</a:t>
            </a:r>
            <a:r>
              <a:rPr sz="2400" spc="-325" dirty="0"/>
              <a:t>ФЗ</a:t>
            </a:r>
            <a:r>
              <a:rPr sz="2400" spc="-114" dirty="0"/>
              <a:t> </a:t>
            </a:r>
            <a:r>
              <a:rPr sz="2400" spc="-285" dirty="0"/>
              <a:t>«Об</a:t>
            </a:r>
            <a:r>
              <a:rPr sz="2400" spc="-114" dirty="0"/>
              <a:t> </a:t>
            </a:r>
            <a:r>
              <a:rPr sz="2400" spc="-260" dirty="0"/>
              <a:t>основах</a:t>
            </a:r>
            <a:r>
              <a:rPr sz="2400" spc="-95" dirty="0"/>
              <a:t> </a:t>
            </a:r>
            <a:r>
              <a:rPr sz="2400" spc="-265" dirty="0"/>
              <a:t>охраны</a:t>
            </a:r>
            <a:r>
              <a:rPr sz="2400" spc="-135" dirty="0"/>
              <a:t> </a:t>
            </a:r>
            <a:r>
              <a:rPr sz="2400" spc="-265" dirty="0"/>
              <a:t>здоровья</a:t>
            </a:r>
            <a:r>
              <a:rPr sz="2400" spc="-75" dirty="0"/>
              <a:t> </a:t>
            </a:r>
            <a:r>
              <a:rPr sz="2400" spc="-125" dirty="0"/>
              <a:t>граждан»)</a:t>
            </a:r>
            <a:endParaRPr sz="2400"/>
          </a:p>
        </p:txBody>
      </p:sp>
      <p:sp>
        <p:nvSpPr>
          <p:cNvPr id="24" name="object 24"/>
          <p:cNvSpPr txBox="1"/>
          <p:nvPr/>
        </p:nvSpPr>
        <p:spPr>
          <a:xfrm>
            <a:off x="1610105" y="978230"/>
            <a:ext cx="896620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Данная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80" dirty="0">
                <a:latin typeface="Microsoft Sans Serif" panose="020B0604020202020204"/>
                <a:cs typeface="Microsoft Sans Serif" panose="020B0604020202020204"/>
              </a:rPr>
              <a:t>норма</a:t>
            </a:r>
            <a:r>
              <a:rPr sz="16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является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вводной,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перечисляющей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основные</a:t>
            </a:r>
            <a:r>
              <a:rPr sz="160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виды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контроля</a:t>
            </a:r>
            <a:r>
              <a:rPr sz="16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(надзора)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6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области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охраны</a:t>
            </a:r>
            <a:r>
              <a:rPr sz="1600" spc="-70" dirty="0">
                <a:latin typeface="Microsoft Sans Serif" panose="020B0604020202020204"/>
                <a:cs typeface="Microsoft Sans Serif" panose="020B0604020202020204"/>
              </a:rPr>
              <a:t> здоровья.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Перечень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видов</a:t>
            </a:r>
            <a:r>
              <a:rPr sz="1600" spc="-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80" dirty="0">
                <a:latin typeface="Microsoft Sans Serif" panose="020B0604020202020204"/>
                <a:cs typeface="Microsoft Sans Serif" panose="020B0604020202020204"/>
              </a:rPr>
              <a:t>сформулирован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как</a:t>
            </a:r>
            <a:r>
              <a:rPr sz="1600" spc="-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исчерпывающий.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10</a:t>
            </a:r>
            <a:r>
              <a:rPr sz="16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видов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65" dirty="0">
                <a:latin typeface="Microsoft Sans Serif" panose="020B0604020202020204"/>
                <a:cs typeface="Microsoft Sans Serif" panose="020B0604020202020204"/>
              </a:rPr>
              <a:t>контроля/надзора…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575" y="166827"/>
            <a:ext cx="71653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0" dirty="0"/>
              <a:t>Приказ</a:t>
            </a:r>
            <a:r>
              <a:rPr spc="-160" dirty="0"/>
              <a:t> </a:t>
            </a:r>
            <a:r>
              <a:rPr spc="-315" dirty="0"/>
              <a:t>Минздрава</a:t>
            </a:r>
            <a:r>
              <a:rPr spc="-180" dirty="0"/>
              <a:t> </a:t>
            </a:r>
            <a:r>
              <a:rPr spc="-310" dirty="0"/>
              <a:t>России</a:t>
            </a:r>
            <a:r>
              <a:rPr spc="-140" dirty="0"/>
              <a:t> </a:t>
            </a:r>
            <a:r>
              <a:rPr spc="-350" dirty="0"/>
              <a:t>№785н</a:t>
            </a:r>
            <a:r>
              <a:rPr spc="-125" dirty="0"/>
              <a:t> </a:t>
            </a:r>
            <a:r>
              <a:rPr spc="-275" dirty="0"/>
              <a:t>от</a:t>
            </a:r>
            <a:r>
              <a:rPr spc="-165" dirty="0"/>
              <a:t> </a:t>
            </a:r>
            <a:r>
              <a:rPr spc="-265" dirty="0"/>
              <a:t>31.07.2020</a:t>
            </a:r>
            <a:r>
              <a:rPr spc="-135" dirty="0"/>
              <a:t> </a:t>
            </a:r>
            <a:r>
              <a:rPr spc="-25" dirty="0"/>
              <a:t>г.</a:t>
            </a:r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480132" y="1484375"/>
            <a:ext cx="5613400" cy="5224780"/>
            <a:chOff x="480132" y="1484375"/>
            <a:chExt cx="5613400" cy="52247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0132" y="1484375"/>
              <a:ext cx="4814243" cy="52242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35879" y="3428999"/>
              <a:ext cx="951230" cy="814069"/>
            </a:xfrm>
            <a:custGeom>
              <a:avLst/>
              <a:gdLst/>
              <a:ahLst/>
              <a:cxnLst/>
              <a:rect l="l" t="t" r="r" b="b"/>
              <a:pathLst>
                <a:path w="951229" h="814070">
                  <a:moveTo>
                    <a:pt x="544068" y="0"/>
                  </a:moveTo>
                  <a:lnTo>
                    <a:pt x="544068" y="203454"/>
                  </a:lnTo>
                  <a:lnTo>
                    <a:pt x="0" y="203454"/>
                  </a:lnTo>
                  <a:lnTo>
                    <a:pt x="0" y="610362"/>
                  </a:lnTo>
                  <a:lnTo>
                    <a:pt x="544068" y="610362"/>
                  </a:lnTo>
                  <a:lnTo>
                    <a:pt x="544068" y="813816"/>
                  </a:lnTo>
                  <a:lnTo>
                    <a:pt x="950976" y="40690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35879" y="3428999"/>
              <a:ext cx="951230" cy="814069"/>
            </a:xfrm>
            <a:custGeom>
              <a:avLst/>
              <a:gdLst/>
              <a:ahLst/>
              <a:cxnLst/>
              <a:rect l="l" t="t" r="r" b="b"/>
              <a:pathLst>
                <a:path w="951229" h="814070">
                  <a:moveTo>
                    <a:pt x="0" y="203454"/>
                  </a:moveTo>
                  <a:lnTo>
                    <a:pt x="544068" y="203454"/>
                  </a:lnTo>
                  <a:lnTo>
                    <a:pt x="544068" y="0"/>
                  </a:lnTo>
                  <a:lnTo>
                    <a:pt x="950976" y="406907"/>
                  </a:lnTo>
                  <a:lnTo>
                    <a:pt x="544068" y="813816"/>
                  </a:lnTo>
                  <a:lnTo>
                    <a:pt x="544068" y="610362"/>
                  </a:lnTo>
                  <a:lnTo>
                    <a:pt x="0" y="610362"/>
                  </a:lnTo>
                  <a:lnTo>
                    <a:pt x="0" y="20345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33501" y="555447"/>
            <a:ext cx="11139805" cy="560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latin typeface="Times New Roman" panose="02020603050405020304" charset="0"/>
                <a:cs typeface="Times New Roman" panose="02020603050405020304" charset="0"/>
              </a:rPr>
              <a:t>Приказ</a:t>
            </a:r>
            <a:r>
              <a:rPr sz="24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40" dirty="0">
                <a:latin typeface="Times New Roman" panose="02020603050405020304" charset="0"/>
                <a:cs typeface="Times New Roman" panose="02020603050405020304" charset="0"/>
              </a:rPr>
              <a:t>устанавливает</a:t>
            </a:r>
            <a:r>
              <a:rPr sz="24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60" dirty="0">
                <a:latin typeface="Times New Roman" panose="02020603050405020304" charset="0"/>
                <a:cs typeface="Times New Roman" panose="02020603050405020304" charset="0"/>
              </a:rPr>
              <a:t>единые</a:t>
            </a:r>
            <a:r>
              <a:rPr sz="24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50" dirty="0">
                <a:latin typeface="Times New Roman" panose="02020603050405020304" charset="0"/>
                <a:cs typeface="Times New Roman" panose="02020603050405020304" charset="0"/>
              </a:rPr>
              <a:t>Требования</a:t>
            </a:r>
            <a:r>
              <a:rPr sz="24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35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24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54" dirty="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sz="2400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5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4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65" dirty="0">
                <a:latin typeface="Times New Roman" panose="02020603050405020304" charset="0"/>
                <a:cs typeface="Times New Roman" panose="02020603050405020304" charset="0"/>
              </a:rPr>
              <a:t>проведению</a:t>
            </a:r>
            <a:r>
              <a:rPr sz="24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40" dirty="0">
                <a:latin typeface="Times New Roman" panose="02020603050405020304" charset="0"/>
                <a:cs typeface="Times New Roman" panose="02020603050405020304" charset="0"/>
              </a:rPr>
              <a:t>внутреннего</a:t>
            </a:r>
            <a:r>
              <a:rPr sz="24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65" dirty="0">
                <a:latin typeface="Times New Roman" panose="02020603050405020304" charset="0"/>
                <a:cs typeface="Times New Roman" panose="02020603050405020304" charset="0"/>
              </a:rPr>
              <a:t>контроля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254" dirty="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sz="24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5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4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54" dirty="0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sz="24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70" dirty="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sz="24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45" dirty="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sz="24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5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4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70" dirty="0">
                <a:latin typeface="Times New Roman" panose="02020603050405020304" charset="0"/>
                <a:cs typeface="Times New Roman" panose="02020603050405020304" charset="0"/>
              </a:rPr>
              <a:t>медицинских</a:t>
            </a:r>
            <a:r>
              <a:rPr sz="24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54" dirty="0">
                <a:latin typeface="Times New Roman" panose="02020603050405020304" charset="0"/>
                <a:cs typeface="Times New Roman" panose="02020603050405020304" charset="0"/>
              </a:rPr>
              <a:t>организациях</a:t>
            </a:r>
            <a:r>
              <a:rPr sz="2400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445" dirty="0">
                <a:latin typeface="Times New Roman" panose="02020603050405020304" charset="0"/>
                <a:cs typeface="Times New Roman" panose="02020603050405020304" charset="0"/>
              </a:rPr>
              <a:t>РФ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5826125" marR="106680" algn="just">
              <a:lnSpc>
                <a:spcPct val="100000"/>
              </a:lnSpc>
            </a:pPr>
            <a:r>
              <a:rPr sz="2800" spc="-29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Основу</a:t>
            </a:r>
            <a:r>
              <a:rPr sz="2800" spc="61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800" spc="-29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требований</a:t>
            </a:r>
            <a:r>
              <a:rPr sz="2800" spc="61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800" spc="-29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составляют </a:t>
            </a:r>
            <a:r>
              <a:rPr sz="2800" spc="-30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современные,</a:t>
            </a:r>
            <a:r>
              <a:rPr sz="2800" spc="52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800" spc="-33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доказавшие</a:t>
            </a:r>
            <a:r>
              <a:rPr sz="2800" spc="509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800" spc="-31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свою </a:t>
            </a:r>
            <a:r>
              <a:rPr sz="2800" spc="-30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эффективность,</a:t>
            </a:r>
            <a:r>
              <a:rPr sz="2800" spc="-9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принципы: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6172200" indent="-346075" algn="just">
              <a:lnSpc>
                <a:spcPct val="100000"/>
              </a:lnSpc>
              <a:spcBef>
                <a:spcPts val="5"/>
              </a:spcBef>
              <a:buBlip>
                <a:blip r:embed="rId2"/>
              </a:buBlip>
              <a:tabLst>
                <a:tab pos="6172200" algn="l"/>
              </a:tabLst>
            </a:pPr>
            <a:r>
              <a:rPr sz="2800" b="0" i="0" spc="-29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пациентоориентированность,</a:t>
            </a:r>
            <a:endParaRPr sz="2800" b="0" i="0">
              <a:latin typeface="Times New Roman" panose="02020603050405020304" charset="0"/>
              <a:cs typeface="Times New Roman" panose="02020603050405020304" charset="0"/>
            </a:endParaRPr>
          </a:p>
          <a:p>
            <a:pPr marL="6172200" indent="-346075" algn="just">
              <a:lnSpc>
                <a:spcPct val="100000"/>
              </a:lnSpc>
              <a:buBlip>
                <a:blip r:embed="rId2"/>
              </a:buBlip>
              <a:tabLst>
                <a:tab pos="6172200" algn="l"/>
              </a:tabLst>
            </a:pPr>
            <a:r>
              <a:rPr sz="2800" b="0" i="0" spc="-29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процессный</a:t>
            </a:r>
            <a:r>
              <a:rPr sz="2800" b="0" i="0" spc="-11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0" i="0" spc="-29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подход,</a:t>
            </a:r>
            <a:endParaRPr sz="2800" b="0" i="0">
              <a:latin typeface="Times New Roman" panose="02020603050405020304" charset="0"/>
              <a:cs typeface="Times New Roman" panose="02020603050405020304" charset="0"/>
            </a:endParaRPr>
          </a:p>
          <a:p>
            <a:pPr marL="6172200" indent="-346075" algn="just">
              <a:lnSpc>
                <a:spcPct val="100000"/>
              </a:lnSpc>
              <a:spcBef>
                <a:spcPts val="5"/>
              </a:spcBef>
              <a:buBlip>
                <a:blip r:embed="rId2"/>
              </a:buBlip>
              <a:tabLst>
                <a:tab pos="6172200" algn="l"/>
              </a:tabLst>
            </a:pPr>
            <a:r>
              <a:rPr sz="2800" b="0" i="0" spc="-28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риск-</a:t>
            </a:r>
            <a:r>
              <a:rPr sz="2800" b="0" i="0" spc="-33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менеджмент,</a:t>
            </a:r>
            <a:endParaRPr sz="2800" b="0" i="0">
              <a:latin typeface="Times New Roman" panose="02020603050405020304" charset="0"/>
              <a:cs typeface="Times New Roman" panose="02020603050405020304" charset="0"/>
            </a:endParaRPr>
          </a:p>
          <a:p>
            <a:pPr marL="6170295" marR="107315" indent="-344805" algn="just">
              <a:lnSpc>
                <a:spcPct val="100000"/>
              </a:lnSpc>
              <a:buBlip>
                <a:blip r:embed="rId2"/>
              </a:buBlip>
              <a:tabLst>
                <a:tab pos="6170295" algn="l"/>
                <a:tab pos="6171565" algn="l"/>
                <a:tab pos="9063355" algn="l"/>
              </a:tabLst>
            </a:pPr>
            <a:r>
              <a:rPr sz="2800" b="0" i="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800" b="0" i="0" spc="-30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непрерывное</a:t>
            </a:r>
            <a:r>
              <a:rPr sz="2800" b="0" i="0" spc="28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0" i="0" spc="-32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повышение</a:t>
            </a:r>
            <a:r>
              <a:rPr sz="2800" b="0" i="0" spc="26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0" i="0" spc="-30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качества </a:t>
            </a:r>
            <a:r>
              <a:rPr sz="2800" b="0" i="0" spc="-28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800" b="0" i="0" spc="56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800" b="0" i="0" spc="-27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иные,</a:t>
            </a:r>
            <a:r>
              <a:rPr sz="2800" b="0" i="0" spc="57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800" b="0" i="0" spc="-31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sz="2800" b="0" i="0" spc="56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800" b="0" i="0" spc="-33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содержат </a:t>
            </a:r>
            <a:r>
              <a:rPr sz="2800" b="0" i="0" spc="-34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механизмы</a:t>
            </a:r>
            <a:r>
              <a:rPr sz="2800" b="0" i="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800" b="0" i="0" spc="-33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эффективного </a:t>
            </a:r>
            <a:r>
              <a:rPr sz="2800" b="0" i="0" spc="-29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управления</a:t>
            </a:r>
            <a:r>
              <a:rPr sz="2800" b="0" i="0" spc="-100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0" i="0" spc="-315" dirty="0">
                <a:solidFill>
                  <a:srgbClr val="212121"/>
                </a:solidFill>
                <a:latin typeface="Times New Roman" panose="02020603050405020304" charset="0"/>
                <a:cs typeface="Times New Roman" panose="02020603050405020304" charset="0"/>
              </a:rPr>
              <a:t>процессами</a:t>
            </a:r>
            <a:endParaRPr sz="2800" b="0" i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377" y="599135"/>
            <a:ext cx="11599545" cy="6037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0840" algn="ctr">
              <a:lnSpc>
                <a:spcPts val="3355"/>
              </a:lnSpc>
              <a:spcBef>
                <a:spcPts val="110"/>
              </a:spcBef>
            </a:pPr>
            <a:r>
              <a:rPr sz="2800" b="1" spc="-300" dirty="0">
                <a:latin typeface="Times New Roman" panose="02020603050405020304" charset="0"/>
                <a:cs typeface="Times New Roman" panose="02020603050405020304" charset="0"/>
              </a:rPr>
              <a:t>Приказ</a:t>
            </a:r>
            <a:r>
              <a:rPr sz="2800" b="1" spc="-1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315" dirty="0">
                <a:latin typeface="Times New Roman" panose="02020603050405020304" charset="0"/>
                <a:cs typeface="Times New Roman" panose="02020603050405020304" charset="0"/>
              </a:rPr>
              <a:t>Минздрава</a:t>
            </a:r>
            <a:r>
              <a:rPr sz="2800" b="1" spc="-1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310" dirty="0">
                <a:latin typeface="Times New Roman" panose="02020603050405020304" charset="0"/>
                <a:cs typeface="Times New Roman" panose="02020603050405020304" charset="0"/>
              </a:rPr>
              <a:t>России</a:t>
            </a:r>
            <a:r>
              <a:rPr sz="2800" b="1" spc="-1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350" dirty="0">
                <a:latin typeface="Times New Roman" panose="02020603050405020304" charset="0"/>
                <a:cs typeface="Times New Roman" panose="02020603050405020304" charset="0"/>
              </a:rPr>
              <a:t>№785н</a:t>
            </a:r>
            <a:r>
              <a:rPr sz="2800" b="1" spc="-1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275" dirty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sz="2800" b="1" spc="-1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265" dirty="0">
                <a:latin typeface="Times New Roman" panose="02020603050405020304" charset="0"/>
                <a:cs typeface="Times New Roman" panose="02020603050405020304" charset="0"/>
              </a:rPr>
              <a:t>31.07.2020</a:t>
            </a:r>
            <a:r>
              <a:rPr sz="2800" b="1" spc="-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25" dirty="0">
                <a:latin typeface="Times New Roman" panose="02020603050405020304" charset="0"/>
                <a:cs typeface="Times New Roman" panose="02020603050405020304" charset="0"/>
              </a:rPr>
              <a:t>г.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indent="0">
              <a:lnSpc>
                <a:spcPts val="3355"/>
              </a:lnSpc>
              <a:buNone/>
              <a:tabLst>
                <a:tab pos="241300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внутреннего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контроля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изложена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текстом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следующего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содержания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indent="0">
              <a:lnSpc>
                <a:spcPts val="3355"/>
              </a:lnSpc>
              <a:buNone/>
              <a:tabLst>
                <a:tab pos="241300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Внутренний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контроль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осуществляется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целью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обеспечения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прав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граждан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получение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необходимого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объема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надлежащего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соответствии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порядками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оказания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правилами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проведения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лабораторных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инструментальных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патолого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анатомических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видов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диагностических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исследований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положениями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оказания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indent="0">
              <a:lnSpc>
                <a:spcPts val="3355"/>
              </a:lnSpc>
              <a:buNone/>
              <a:tabLst>
                <a:tab pos="241300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видам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порядками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реабилитации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санаторно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курортного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лечения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порядками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проведения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экспертиз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диспансеризации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диспансерного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наблюдения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осмотров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освидетельствований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учетом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стандартов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indent="0">
              <a:lnSpc>
                <a:spcPts val="3355"/>
              </a:lnSpc>
              <a:buNone/>
              <a:tabLst>
                <a:tab pos="241300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основе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клинических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рекомендаций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соблюдения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обязательных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требований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обеспечению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 1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приказа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785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indent="0">
              <a:lnSpc>
                <a:spcPts val="3355"/>
              </a:lnSpc>
              <a:buNone/>
              <a:tabLst>
                <a:tab pos="241300" algn="l"/>
              </a:tabLst>
            </a:pP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575" y="151587"/>
            <a:ext cx="74275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20" dirty="0">
                <a:latin typeface="Calibri Light" panose="020F0302020204030204"/>
                <a:cs typeface="Calibri Light" panose="020F0302020204030204"/>
              </a:rPr>
              <a:t>Приказ</a:t>
            </a:r>
            <a:r>
              <a:rPr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30" dirty="0">
                <a:latin typeface="Calibri Light" panose="020F0302020204030204"/>
                <a:cs typeface="Calibri Light" panose="020F0302020204030204"/>
              </a:rPr>
              <a:t>Минздрава</a:t>
            </a:r>
            <a:r>
              <a:rPr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10" dirty="0">
                <a:latin typeface="Calibri Light" panose="020F0302020204030204"/>
                <a:cs typeface="Calibri Light" panose="020F0302020204030204"/>
              </a:rPr>
              <a:t>России</a:t>
            </a:r>
            <a:r>
              <a:rPr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30" dirty="0">
                <a:latin typeface="Calibri Light" panose="020F0302020204030204"/>
                <a:cs typeface="Calibri Light" panose="020F0302020204030204"/>
              </a:rPr>
              <a:t>№785н</a:t>
            </a:r>
            <a:r>
              <a:rPr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b="0" spc="-5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40" dirty="0">
                <a:latin typeface="Calibri Light" panose="020F0302020204030204"/>
                <a:cs typeface="Calibri Light" panose="020F0302020204030204"/>
              </a:rPr>
              <a:t>31.07.2020</a:t>
            </a:r>
            <a:r>
              <a:rPr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25" dirty="0">
                <a:latin typeface="Calibri Light" panose="020F0302020204030204"/>
                <a:cs typeface="Calibri Light" panose="020F0302020204030204"/>
              </a:rPr>
              <a:t>г.</a:t>
            </a:r>
            <a:endParaRPr b="0" spc="-25" dirty="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8" y="694944"/>
            <a:ext cx="5745480" cy="2679700"/>
          </a:xfrm>
          <a:custGeom>
            <a:avLst/>
            <a:gdLst/>
            <a:ahLst/>
            <a:cxnLst/>
            <a:rect l="l" t="t" r="r" b="b"/>
            <a:pathLst>
              <a:path w="5745480" h="2679700">
                <a:moveTo>
                  <a:pt x="0" y="2679191"/>
                </a:moveTo>
                <a:lnTo>
                  <a:pt x="5745480" y="2679191"/>
                </a:lnTo>
                <a:lnTo>
                  <a:pt x="5745480" y="0"/>
                </a:lnTo>
                <a:lnTo>
                  <a:pt x="0" y="0"/>
                </a:lnTo>
                <a:lnTo>
                  <a:pt x="0" y="2679191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39383" y="723646"/>
            <a:ext cx="55956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0" dirty="0">
                <a:latin typeface="Arial" panose="020B0604020202020204"/>
                <a:cs typeface="Arial" panose="020B0604020202020204"/>
              </a:rPr>
              <a:t>ВАЖНО!!!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tabLst>
                <a:tab pos="850900" algn="l"/>
                <a:tab pos="1527175" algn="l"/>
                <a:tab pos="2774315" algn="l"/>
                <a:tab pos="4420870" algn="l"/>
              </a:tabLst>
            </a:pPr>
            <a:r>
              <a:rPr sz="2400" spc="-280" dirty="0">
                <a:latin typeface="Microsoft Sans Serif" panose="020B0604020202020204"/>
                <a:cs typeface="Microsoft Sans Serif" panose="020B0604020202020204"/>
              </a:rPr>
              <a:t>Это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95" dirty="0">
                <a:latin typeface="Microsoft Sans Serif" panose="020B0604020202020204"/>
                <a:cs typeface="Microsoft Sans Serif" panose="020B0604020202020204"/>
              </a:rPr>
              <a:t>не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90" dirty="0">
                <a:latin typeface="Microsoft Sans Serif" panose="020B0604020202020204"/>
                <a:cs typeface="Microsoft Sans Serif" panose="020B0604020202020204"/>
              </a:rPr>
              <a:t>замена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65" dirty="0">
                <a:latin typeface="Microsoft Sans Serif" panose="020B0604020202020204"/>
                <a:cs typeface="Microsoft Sans Serif" panose="020B0604020202020204"/>
              </a:rPr>
              <a:t>врачебной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комиссии.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9383" y="1455546"/>
            <a:ext cx="559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2085" algn="l"/>
                <a:tab pos="2682875" algn="l"/>
                <a:tab pos="3521710" algn="l"/>
                <a:tab pos="4079240" algn="l"/>
                <a:tab pos="5304790" algn="l"/>
              </a:tabLst>
            </a:pPr>
            <a:r>
              <a:rPr sz="2400" spc="-270" dirty="0">
                <a:latin typeface="Microsoft Sans Serif" panose="020B0604020202020204"/>
                <a:cs typeface="Microsoft Sans Serif" panose="020B0604020202020204"/>
              </a:rPr>
              <a:t>Врачебная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75" dirty="0">
                <a:latin typeface="Microsoft Sans Serif" panose="020B0604020202020204"/>
                <a:cs typeface="Microsoft Sans Serif" panose="020B0604020202020204"/>
              </a:rPr>
              <a:t>комиссия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75" dirty="0">
                <a:latin typeface="Microsoft Sans Serif" panose="020B0604020202020204"/>
                <a:cs typeface="Microsoft Sans Serif" panose="020B0604020202020204"/>
              </a:rPr>
              <a:t>много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5" dirty="0">
                <a:latin typeface="Microsoft Sans Serif" panose="020B0604020202020204"/>
                <a:cs typeface="Microsoft Sans Serif" panose="020B0604020202020204"/>
              </a:rPr>
              <a:t>лет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90" dirty="0">
                <a:latin typeface="Microsoft Sans Serif" panose="020B0604020202020204"/>
                <a:cs typeface="Microsoft Sans Serif" panose="020B0604020202020204"/>
              </a:rPr>
              <a:t>работает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305" dirty="0">
                <a:latin typeface="Microsoft Sans Serif" panose="020B0604020202020204"/>
                <a:cs typeface="Microsoft Sans Serif" panose="020B0604020202020204"/>
              </a:rPr>
              <a:t>по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9383" y="1821002"/>
            <a:ext cx="5594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5630" algn="l"/>
                <a:tab pos="2988310" algn="l"/>
                <a:tab pos="4103370" algn="l"/>
                <a:tab pos="5158740" algn="l"/>
              </a:tabLst>
            </a:pPr>
            <a:r>
              <a:rPr sz="2400" spc="-110" dirty="0">
                <a:latin typeface="Microsoft Sans Serif" panose="020B0604020202020204"/>
                <a:cs typeface="Microsoft Sans Serif" panose="020B0604020202020204"/>
              </a:rPr>
              <a:t>собственному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85" dirty="0">
                <a:latin typeface="Microsoft Sans Serif" panose="020B0604020202020204"/>
                <a:cs typeface="Microsoft Sans Serif" panose="020B0604020202020204"/>
              </a:rPr>
              <a:t>приказу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№502н.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65" dirty="0">
                <a:latin typeface="Microsoft Sans Serif" panose="020B0604020202020204"/>
                <a:cs typeface="Microsoft Sans Serif" panose="020B0604020202020204"/>
              </a:rPr>
              <a:t>Теперь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85" dirty="0">
                <a:latin typeface="Microsoft Sans Serif" panose="020B0604020202020204"/>
                <a:cs typeface="Microsoft Sans Serif" panose="020B0604020202020204"/>
              </a:rPr>
              <a:t>оба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9383" y="2187321"/>
            <a:ext cx="5588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5695" algn="l"/>
                <a:tab pos="2418080" algn="l"/>
                <a:tab pos="3286760" algn="l"/>
                <a:tab pos="3609975" algn="l"/>
                <a:tab pos="5073015" algn="l"/>
              </a:tabLst>
            </a:pPr>
            <a:r>
              <a:rPr sz="2400" spc="-290" dirty="0">
                <a:latin typeface="Microsoft Sans Serif" panose="020B0604020202020204"/>
                <a:cs typeface="Microsoft Sans Serif" panose="020B0604020202020204"/>
              </a:rPr>
              <a:t>приказа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65" dirty="0">
                <a:latin typeface="Microsoft Sans Serif" panose="020B0604020202020204"/>
                <a:cs typeface="Microsoft Sans Serif" panose="020B0604020202020204"/>
              </a:rPr>
              <a:t>работают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80" dirty="0">
                <a:latin typeface="Microsoft Sans Serif" panose="020B0604020202020204"/>
                <a:cs typeface="Microsoft Sans Serif" panose="020B0604020202020204"/>
              </a:rPr>
              <a:t>месте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75" dirty="0">
                <a:latin typeface="Microsoft Sans Serif" panose="020B0604020202020204"/>
                <a:cs typeface="Microsoft Sans Serif" panose="020B0604020202020204"/>
              </a:rPr>
              <a:t>дополняют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20" dirty="0">
                <a:latin typeface="Microsoft Sans Serif" panose="020B0604020202020204"/>
                <a:cs typeface="Microsoft Sans Serif" panose="020B0604020202020204"/>
              </a:rPr>
              <a:t>друг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9383" y="2553461"/>
            <a:ext cx="559054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95985" algn="l"/>
                <a:tab pos="1411605" algn="l"/>
                <a:tab pos="3268345" algn="l"/>
                <a:tab pos="4704080" algn="l"/>
              </a:tabLst>
            </a:pP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друга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300" dirty="0"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65" dirty="0">
                <a:latin typeface="Microsoft Sans Serif" panose="020B0604020202020204"/>
                <a:cs typeface="Microsoft Sans Serif" panose="020B0604020202020204"/>
              </a:rPr>
              <a:t>функционалу,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5" dirty="0">
                <a:latin typeface="Microsoft Sans Serif" panose="020B0604020202020204"/>
                <a:cs typeface="Microsoft Sans Serif" panose="020B0604020202020204"/>
              </a:rPr>
              <a:t>составляя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75" dirty="0">
                <a:latin typeface="Microsoft Sans Serif" panose="020B0604020202020204"/>
                <a:cs typeface="Microsoft Sans Serif" panose="020B0604020202020204"/>
              </a:rPr>
              <a:t>единую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систему</a:t>
            </a:r>
            <a:r>
              <a:rPr sz="2400" spc="-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400" dirty="0">
                <a:latin typeface="Microsoft Sans Serif" panose="020B0604020202020204"/>
                <a:cs typeface="Microsoft Sans Serif" panose="020B0604020202020204"/>
              </a:rPr>
              <a:t>ВКК</a:t>
            </a:r>
            <a:r>
              <a:rPr sz="24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6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6511" y="694944"/>
            <a:ext cx="5593080" cy="5355590"/>
          </a:xfrm>
          <a:custGeom>
            <a:avLst/>
            <a:gdLst/>
            <a:ahLst/>
            <a:cxnLst/>
            <a:rect l="l" t="t" r="r" b="b"/>
            <a:pathLst>
              <a:path w="5593080" h="5355590">
                <a:moveTo>
                  <a:pt x="0" y="5355336"/>
                </a:moveTo>
                <a:lnTo>
                  <a:pt x="5593080" y="5355336"/>
                </a:lnTo>
                <a:lnTo>
                  <a:pt x="5593080" y="0"/>
                </a:lnTo>
                <a:lnTo>
                  <a:pt x="0" y="0"/>
                </a:lnTo>
                <a:lnTo>
                  <a:pt x="0" y="5355336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4032" y="687070"/>
            <a:ext cx="5392420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270" dirty="0">
                <a:latin typeface="Arial" panose="020B0604020202020204"/>
                <a:cs typeface="Arial" panose="020B0604020202020204"/>
              </a:rPr>
              <a:t>Зачем</a:t>
            </a:r>
            <a:r>
              <a:rPr sz="2400" b="1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285" dirty="0">
                <a:latin typeface="Arial" panose="020B0604020202020204"/>
                <a:cs typeface="Arial" panose="020B0604020202020204"/>
              </a:rPr>
              <a:t>и</a:t>
            </a:r>
            <a:r>
              <a:rPr sz="2400" b="1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265" dirty="0">
                <a:latin typeface="Arial" panose="020B0604020202020204"/>
                <a:cs typeface="Arial" panose="020B0604020202020204"/>
              </a:rPr>
              <a:t>кому</a:t>
            </a:r>
            <a:r>
              <a:rPr sz="2400" b="1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245" dirty="0">
                <a:latin typeface="Arial" panose="020B0604020202020204"/>
                <a:cs typeface="Arial" panose="020B0604020202020204"/>
              </a:rPr>
              <a:t>это</a:t>
            </a:r>
            <a:r>
              <a:rPr sz="2400" b="1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285" dirty="0">
                <a:latin typeface="Arial" panose="020B0604020202020204"/>
                <a:cs typeface="Arial" panose="020B0604020202020204"/>
              </a:rPr>
              <a:t>нужно?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 marR="165735">
              <a:lnSpc>
                <a:spcPct val="90000"/>
              </a:lnSpc>
              <a:spcBef>
                <a:spcPts val="140"/>
              </a:spcBef>
            </a:pP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Внутренний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контроль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качества</a:t>
            </a:r>
            <a:r>
              <a:rPr sz="24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в </a:t>
            </a:r>
            <a:r>
              <a:rPr sz="2400" spc="-270" dirty="0">
                <a:latin typeface="Microsoft Sans Serif" panose="020B0604020202020204"/>
                <a:cs typeface="Microsoft Sans Serif" panose="020B0604020202020204"/>
              </a:rPr>
              <a:t>медицинской</a:t>
            </a:r>
            <a:r>
              <a:rPr sz="24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60" dirty="0"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60" dirty="0">
                <a:latin typeface="Microsoft Sans Serif" panose="020B0604020202020204"/>
                <a:cs typeface="Microsoft Sans Serif" panose="020B0604020202020204"/>
              </a:rPr>
              <a:t>одно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85" dirty="0">
                <a:latin typeface="Microsoft Sans Serif" panose="020B0604020202020204"/>
                <a:cs typeface="Microsoft Sans Serif" panose="020B0604020202020204"/>
              </a:rPr>
              <a:t>из</a:t>
            </a:r>
            <a:r>
              <a:rPr sz="2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04" dirty="0">
                <a:latin typeface="Microsoft Sans Serif" panose="020B0604020202020204"/>
                <a:cs typeface="Microsoft Sans Serif" panose="020B0604020202020204"/>
              </a:rPr>
              <a:t>главных </a:t>
            </a:r>
            <a:r>
              <a:rPr sz="2400" spc="-260" dirty="0">
                <a:latin typeface="Microsoft Sans Serif" panose="020B0604020202020204"/>
                <a:cs typeface="Microsoft Sans Serif" panose="020B0604020202020204"/>
              </a:rPr>
              <a:t>лицензионных</a:t>
            </a:r>
            <a:r>
              <a:rPr sz="2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40" dirty="0">
                <a:latin typeface="Microsoft Sans Serif" panose="020B0604020202020204"/>
                <a:cs typeface="Microsoft Sans Serif" panose="020B0604020202020204"/>
              </a:rPr>
              <a:t>требований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90000"/>
              </a:lnSpc>
              <a:spcBef>
                <a:spcPts val="985"/>
              </a:spcBef>
            </a:pPr>
            <a:r>
              <a:rPr sz="2400" spc="-250" dirty="0">
                <a:latin typeface="Microsoft Sans Serif" panose="020B0604020202020204"/>
                <a:cs typeface="Microsoft Sans Serif" panose="020B0604020202020204"/>
              </a:rPr>
              <a:t>(Постановление</a:t>
            </a:r>
            <a:r>
              <a:rPr sz="24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0" dirty="0">
                <a:latin typeface="Microsoft Sans Serif" panose="020B0604020202020204"/>
                <a:cs typeface="Microsoft Sans Serif" panose="020B0604020202020204"/>
              </a:rPr>
              <a:t>Правительства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420" dirty="0">
                <a:latin typeface="Microsoft Sans Serif" panose="020B0604020202020204"/>
                <a:cs typeface="Microsoft Sans Serif" panose="020B0604020202020204"/>
              </a:rPr>
              <a:t>РФ</a:t>
            </a:r>
            <a:r>
              <a:rPr sz="24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35" dirty="0"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sz="24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1</a:t>
            </a:r>
            <a:r>
              <a:rPr sz="2400" spc="-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95" dirty="0">
                <a:latin typeface="Microsoft Sans Serif" panose="020B0604020202020204"/>
                <a:cs typeface="Microsoft Sans Serif" panose="020B0604020202020204"/>
              </a:rPr>
              <a:t>июня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2021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75" dirty="0">
                <a:latin typeface="Microsoft Sans Serif" panose="020B0604020202020204"/>
                <a:cs typeface="Microsoft Sans Serif" panose="020B0604020202020204"/>
              </a:rPr>
              <a:t>г.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33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852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"О</a:t>
            </a:r>
            <a:r>
              <a:rPr sz="24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65" dirty="0">
                <a:latin typeface="Microsoft Sans Serif" panose="020B0604020202020204"/>
                <a:cs typeface="Microsoft Sans Serif" panose="020B0604020202020204"/>
              </a:rPr>
              <a:t>лицензировании</a:t>
            </a:r>
            <a:r>
              <a:rPr sz="2400" spc="6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70" dirty="0">
                <a:latin typeface="Microsoft Sans Serif" panose="020B0604020202020204"/>
                <a:cs typeface="Microsoft Sans Serif" panose="020B0604020202020204"/>
              </a:rPr>
              <a:t>медицинской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деятельности</a:t>
            </a:r>
            <a:r>
              <a:rPr sz="24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(за</a:t>
            </a:r>
            <a:r>
              <a:rPr sz="2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85" dirty="0">
                <a:latin typeface="Microsoft Sans Serif" panose="020B0604020202020204"/>
                <a:cs typeface="Microsoft Sans Serif" panose="020B0604020202020204"/>
              </a:rPr>
              <a:t>исключением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032" y="3117037"/>
            <a:ext cx="5005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0" dirty="0">
                <a:latin typeface="Microsoft Sans Serif" panose="020B0604020202020204"/>
                <a:cs typeface="Microsoft Sans Serif" panose="020B0604020202020204"/>
              </a:rPr>
              <a:t>указанной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29" dirty="0">
                <a:latin typeface="Microsoft Sans Serif" panose="020B0604020202020204"/>
                <a:cs typeface="Microsoft Sans Serif" panose="020B0604020202020204"/>
              </a:rPr>
              <a:t>деятельности,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65" dirty="0">
                <a:latin typeface="Microsoft Sans Serif" panose="020B0604020202020204"/>
                <a:cs typeface="Microsoft Sans Serif" panose="020B0604020202020204"/>
              </a:rPr>
              <a:t>осуществляемой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5737" y="5125395"/>
            <a:ext cx="22923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0"/>
              </a:lnSpc>
            </a:pP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и"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032" y="3446779"/>
            <a:ext cx="5174615" cy="23672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260350">
              <a:lnSpc>
                <a:spcPct val="90000"/>
              </a:lnSpc>
              <a:spcBef>
                <a:spcPts val="385"/>
              </a:spcBef>
            </a:pPr>
            <a:r>
              <a:rPr sz="2400" spc="-280" dirty="0">
                <a:latin typeface="Microsoft Sans Serif" panose="020B0604020202020204"/>
                <a:cs typeface="Microsoft Sans Serif" panose="020B0604020202020204"/>
              </a:rPr>
              <a:t>медицинскими</a:t>
            </a:r>
            <a:r>
              <a:rPr sz="2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60" dirty="0">
                <a:latin typeface="Microsoft Sans Serif" panose="020B0604020202020204"/>
                <a:cs typeface="Microsoft Sans Serif" panose="020B0604020202020204"/>
              </a:rPr>
              <a:t>организациями</a:t>
            </a:r>
            <a:r>
              <a:rPr sz="24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0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4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75" dirty="0">
                <a:latin typeface="Microsoft Sans Serif" panose="020B0604020202020204"/>
                <a:cs typeface="Microsoft Sans Serif" panose="020B0604020202020204"/>
              </a:rPr>
              <a:t>другими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организациями,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70" dirty="0">
                <a:latin typeface="Microsoft Sans Serif" panose="020B0604020202020204"/>
                <a:cs typeface="Microsoft Sans Serif" panose="020B0604020202020204"/>
              </a:rPr>
              <a:t>входящими</a:t>
            </a:r>
            <a:r>
              <a:rPr sz="2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35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частную 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систему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0" dirty="0">
                <a:latin typeface="Microsoft Sans Serif" panose="020B0604020202020204"/>
                <a:cs typeface="Microsoft Sans Serif" panose="020B0604020202020204"/>
              </a:rPr>
              <a:t>здравоохранения,</a:t>
            </a:r>
            <a:r>
              <a:rPr sz="24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60" dirty="0"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240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10" dirty="0">
                <a:latin typeface="Microsoft Sans Serif" panose="020B0604020202020204"/>
                <a:cs typeface="Microsoft Sans Serif" panose="020B0604020202020204"/>
              </a:rPr>
              <a:t>территории </a:t>
            </a:r>
            <a:r>
              <a:rPr sz="2400" spc="-250" dirty="0">
                <a:latin typeface="Microsoft Sans Serif" panose="020B0604020202020204"/>
                <a:cs typeface="Microsoft Sans Serif" panose="020B0604020202020204"/>
              </a:rPr>
              <a:t>инновационного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центра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"Сколково")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2400" spc="-270" dirty="0">
                <a:latin typeface="Microsoft Sans Serif" panose="020B0604020202020204"/>
                <a:cs typeface="Microsoft Sans Serif" panose="020B0604020202020204"/>
              </a:rPr>
              <a:t>признании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утратившими</a:t>
            </a:r>
            <a:r>
              <a:rPr sz="24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силу</a:t>
            </a:r>
            <a:r>
              <a:rPr sz="24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70" dirty="0">
                <a:latin typeface="Microsoft Sans Serif" panose="020B0604020202020204"/>
                <a:cs typeface="Microsoft Sans Serif" panose="020B0604020202020204"/>
              </a:rPr>
              <a:t>некоторых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450"/>
              </a:lnSpc>
            </a:pP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актов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Правительства</a:t>
            </a:r>
            <a:r>
              <a:rPr sz="24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Российской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300" dirty="0">
                <a:latin typeface="Microsoft Sans Serif" panose="020B0604020202020204"/>
                <a:cs typeface="Microsoft Sans Serif" panose="020B0604020202020204"/>
              </a:rPr>
              <a:t>Федераци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735"/>
              </a:lnSpc>
            </a:pPr>
            <a:r>
              <a:rPr sz="2400" spc="-200" dirty="0">
                <a:latin typeface="Microsoft Sans Serif" panose="020B0604020202020204"/>
                <a:cs typeface="Microsoft Sans Serif" panose="020B0604020202020204"/>
              </a:rPr>
              <a:t>(с</a:t>
            </a:r>
            <a:r>
              <a:rPr sz="24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85" dirty="0">
                <a:latin typeface="Microsoft Sans Serif" panose="020B0604020202020204"/>
                <a:cs typeface="Microsoft Sans Serif" panose="020B0604020202020204"/>
              </a:rPr>
              <a:t>изменениями</a:t>
            </a:r>
            <a:r>
              <a:rPr sz="2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0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70" dirty="0">
                <a:latin typeface="Microsoft Sans Serif" panose="020B0604020202020204"/>
                <a:cs typeface="Microsoft Sans Serif" panose="020B0604020202020204"/>
              </a:rPr>
              <a:t>дополнениями))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71490" y="3367785"/>
            <a:ext cx="6465570" cy="3234690"/>
            <a:chOff x="5571490" y="3367785"/>
            <a:chExt cx="6465570" cy="3234690"/>
          </a:xfrm>
        </p:grpSpPr>
        <p:sp>
          <p:nvSpPr>
            <p:cNvPr id="15" name="object 15"/>
            <p:cNvSpPr/>
            <p:nvPr/>
          </p:nvSpPr>
          <p:spPr>
            <a:xfrm>
              <a:off x="5577840" y="3374135"/>
              <a:ext cx="6452870" cy="3221990"/>
            </a:xfrm>
            <a:custGeom>
              <a:avLst/>
              <a:gdLst/>
              <a:ahLst/>
              <a:cxnLst/>
              <a:rect l="l" t="t" r="r" b="b"/>
              <a:pathLst>
                <a:path w="6452870" h="3221990">
                  <a:moveTo>
                    <a:pt x="6452616" y="0"/>
                  </a:moveTo>
                  <a:lnTo>
                    <a:pt x="0" y="0"/>
                  </a:lnTo>
                  <a:lnTo>
                    <a:pt x="0" y="3221736"/>
                  </a:lnTo>
                  <a:lnTo>
                    <a:pt x="6452616" y="3221736"/>
                  </a:lnTo>
                  <a:lnTo>
                    <a:pt x="6452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577840" y="3374135"/>
              <a:ext cx="6452870" cy="3221990"/>
            </a:xfrm>
            <a:custGeom>
              <a:avLst/>
              <a:gdLst/>
              <a:ahLst/>
              <a:cxnLst/>
              <a:rect l="l" t="t" r="r" b="b"/>
              <a:pathLst>
                <a:path w="6452870" h="3221990">
                  <a:moveTo>
                    <a:pt x="0" y="3221736"/>
                  </a:moveTo>
                  <a:lnTo>
                    <a:pt x="6452616" y="3221736"/>
                  </a:lnTo>
                  <a:lnTo>
                    <a:pt x="6452616" y="0"/>
                  </a:lnTo>
                  <a:lnTo>
                    <a:pt x="0" y="0"/>
                  </a:lnTo>
                  <a:lnTo>
                    <a:pt x="0" y="3221736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676138" y="3382137"/>
            <a:ext cx="6256020" cy="3197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i="1" spc="-195" dirty="0">
                <a:latin typeface="Arial" panose="020B0604020202020204"/>
                <a:cs typeface="Arial" panose="020B0604020202020204"/>
              </a:rPr>
              <a:t>Отсутствие</a:t>
            </a:r>
            <a:r>
              <a:rPr sz="1600" i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внутреннего</a:t>
            </a:r>
            <a:r>
              <a:rPr sz="1600" i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контроля</a:t>
            </a:r>
            <a:r>
              <a:rPr sz="1600" i="1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качества</a:t>
            </a:r>
            <a:r>
              <a:rPr sz="1600" i="1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является</a:t>
            </a:r>
            <a:r>
              <a:rPr sz="1600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0" dirty="0">
                <a:latin typeface="Arial" panose="020B0604020202020204"/>
                <a:cs typeface="Arial" panose="020B0604020202020204"/>
              </a:rPr>
              <a:t>ГРУБЫМ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600" i="1" spc="-180" dirty="0">
                <a:latin typeface="Arial" panose="020B0604020202020204"/>
                <a:cs typeface="Arial" panose="020B0604020202020204"/>
              </a:rPr>
              <a:t>нарушением</a:t>
            </a:r>
            <a:r>
              <a:rPr sz="1600" i="1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60" dirty="0">
                <a:latin typeface="Arial" panose="020B0604020202020204"/>
                <a:cs typeface="Arial" panose="020B0604020202020204"/>
              </a:rPr>
              <a:t>лицензионных</a:t>
            </a:r>
            <a:r>
              <a:rPr sz="1600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требований</a:t>
            </a:r>
            <a:r>
              <a:rPr sz="1600" i="1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65" dirty="0">
                <a:latin typeface="Arial" panose="020B0604020202020204"/>
                <a:cs typeface="Arial" panose="020B0604020202020204"/>
              </a:rPr>
              <a:t>и</a:t>
            </a:r>
            <a:r>
              <a:rPr sz="1600" i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20" dirty="0">
                <a:latin typeface="Arial" panose="020B0604020202020204"/>
                <a:cs typeface="Arial" panose="020B0604020202020204"/>
              </a:rPr>
              <a:t>согласно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13030" marR="106680" indent="2540" algn="ctr">
              <a:lnSpc>
                <a:spcPct val="100000"/>
              </a:lnSpc>
              <a:spcBef>
                <a:spcPts val="5"/>
              </a:spcBef>
            </a:pPr>
            <a:r>
              <a:rPr sz="1600" i="1" spc="-190" dirty="0">
                <a:latin typeface="Arial" panose="020B0604020202020204"/>
                <a:cs typeface="Arial" panose="020B0604020202020204"/>
              </a:rPr>
              <a:t>КоАП</a:t>
            </a:r>
            <a:r>
              <a:rPr sz="1600" i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95" dirty="0">
                <a:latin typeface="Arial" panose="020B0604020202020204"/>
                <a:cs typeface="Arial" panose="020B0604020202020204"/>
              </a:rPr>
              <a:t>статье</a:t>
            </a:r>
            <a:r>
              <a:rPr sz="1600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50" dirty="0">
                <a:latin typeface="Arial" panose="020B0604020202020204"/>
                <a:cs typeface="Arial" panose="020B0604020202020204"/>
              </a:rPr>
              <a:t>14.1</a:t>
            </a:r>
            <a:r>
              <a:rPr sz="1600" i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часть</a:t>
            </a:r>
            <a:r>
              <a:rPr sz="1600" i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65" dirty="0">
                <a:latin typeface="Arial" panose="020B0604020202020204"/>
                <a:cs typeface="Arial" panose="020B0604020202020204"/>
              </a:rPr>
              <a:t>4</a:t>
            </a:r>
            <a:r>
              <a:rPr sz="1600" i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"Осуществление</a:t>
            </a:r>
            <a:r>
              <a:rPr sz="1600" i="1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10" dirty="0">
                <a:latin typeface="Arial" panose="020B0604020202020204"/>
                <a:cs typeface="Arial" panose="020B0604020202020204"/>
              </a:rPr>
              <a:t>предпринимательской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деятельности</a:t>
            </a:r>
            <a:r>
              <a:rPr sz="1600" i="1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50" dirty="0">
                <a:latin typeface="Arial" panose="020B0604020202020204"/>
                <a:cs typeface="Arial" panose="020B0604020202020204"/>
              </a:rPr>
              <a:t>с</a:t>
            </a:r>
            <a:r>
              <a:rPr sz="1600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грубым</a:t>
            </a:r>
            <a:r>
              <a:rPr sz="1600" i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нарушением</a:t>
            </a:r>
            <a:r>
              <a:rPr sz="1600" i="1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требований</a:t>
            </a:r>
            <a:r>
              <a:rPr sz="1600" i="1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65" dirty="0">
                <a:latin typeface="Arial" panose="020B0604020202020204"/>
                <a:cs typeface="Arial" panose="020B0604020202020204"/>
              </a:rPr>
              <a:t>и</a:t>
            </a:r>
            <a:r>
              <a:rPr sz="1600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0" dirty="0">
                <a:latin typeface="Arial" panose="020B0604020202020204"/>
                <a:cs typeface="Arial" panose="020B0604020202020204"/>
              </a:rPr>
              <a:t>условий,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предусмотренных</a:t>
            </a:r>
            <a:r>
              <a:rPr sz="1600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специальным</a:t>
            </a:r>
            <a:r>
              <a:rPr sz="1600" i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разрешением</a:t>
            </a:r>
            <a:r>
              <a:rPr sz="1600" i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50" dirty="0">
                <a:latin typeface="Arial" panose="020B0604020202020204"/>
                <a:cs typeface="Arial" panose="020B0604020202020204"/>
              </a:rPr>
              <a:t>(лицензией)",</a:t>
            </a:r>
            <a:r>
              <a:rPr sz="1600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0" dirty="0">
                <a:latin typeface="Arial" panose="020B0604020202020204"/>
                <a:cs typeface="Arial" panose="020B0604020202020204"/>
              </a:rPr>
              <a:t>влечет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наложение</a:t>
            </a:r>
            <a:r>
              <a:rPr sz="1600" i="1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административного</a:t>
            </a:r>
            <a:r>
              <a:rPr sz="1600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204" dirty="0">
                <a:latin typeface="Arial" panose="020B0604020202020204"/>
                <a:cs typeface="Arial" panose="020B0604020202020204"/>
              </a:rPr>
              <a:t>штрафа</a:t>
            </a:r>
            <a:r>
              <a:rPr sz="1600" i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65" dirty="0">
                <a:latin typeface="Arial" panose="020B0604020202020204"/>
                <a:cs typeface="Arial" panose="020B0604020202020204"/>
              </a:rPr>
              <a:t>на</a:t>
            </a:r>
            <a:r>
              <a:rPr sz="1600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50" dirty="0">
                <a:latin typeface="Arial" panose="020B0604020202020204"/>
                <a:cs typeface="Arial" panose="020B0604020202020204"/>
              </a:rPr>
              <a:t>лиц,</a:t>
            </a:r>
            <a:r>
              <a:rPr sz="1600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00" dirty="0">
                <a:latin typeface="Arial" panose="020B0604020202020204"/>
                <a:cs typeface="Arial" panose="020B0604020202020204"/>
              </a:rPr>
              <a:t>осуществляющих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предпринимательскую</a:t>
            </a:r>
            <a:r>
              <a:rPr sz="1600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деятельность</a:t>
            </a:r>
            <a:r>
              <a:rPr sz="1600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без</a:t>
            </a:r>
            <a:r>
              <a:rPr sz="1600" i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65" dirty="0">
                <a:latin typeface="Arial" panose="020B0604020202020204"/>
                <a:cs typeface="Arial" panose="020B0604020202020204"/>
              </a:rPr>
              <a:t>образования</a:t>
            </a:r>
            <a:r>
              <a:rPr sz="1600" i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юридического</a:t>
            </a:r>
            <a:r>
              <a:rPr sz="1600" i="1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20" dirty="0">
                <a:latin typeface="Arial" panose="020B0604020202020204"/>
                <a:cs typeface="Arial" panose="020B0604020202020204"/>
              </a:rPr>
              <a:t>лица </a:t>
            </a:r>
            <a:r>
              <a:rPr sz="1600" i="1" spc="-155" dirty="0">
                <a:latin typeface="Arial" panose="020B0604020202020204"/>
                <a:cs typeface="Arial" panose="020B0604020202020204"/>
              </a:rPr>
              <a:t>(ИП),</a:t>
            </a:r>
            <a:r>
              <a:rPr sz="1600" i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60" dirty="0">
                <a:latin typeface="Arial" panose="020B0604020202020204"/>
                <a:cs typeface="Arial" panose="020B0604020202020204"/>
              </a:rPr>
              <a:t>в</a:t>
            </a:r>
            <a:r>
              <a:rPr sz="1600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размере</a:t>
            </a:r>
            <a:r>
              <a:rPr sz="1600" i="1" spc="-15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200" dirty="0">
                <a:latin typeface="Arial" panose="020B0604020202020204"/>
                <a:cs typeface="Arial" panose="020B0604020202020204"/>
              </a:rPr>
              <a:t>от</a:t>
            </a:r>
            <a:r>
              <a:rPr sz="1600" i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четырех</a:t>
            </a:r>
            <a:r>
              <a:rPr sz="1600" i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90" dirty="0">
                <a:latin typeface="Arial" panose="020B0604020202020204"/>
                <a:cs typeface="Arial" panose="020B0604020202020204"/>
              </a:rPr>
              <a:t>тысяч</a:t>
            </a:r>
            <a:r>
              <a:rPr sz="1600" i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до</a:t>
            </a:r>
            <a:r>
              <a:rPr sz="1600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восьми</a:t>
            </a:r>
            <a:r>
              <a:rPr sz="1600" i="1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90" dirty="0">
                <a:latin typeface="Arial" panose="020B0604020202020204"/>
                <a:cs typeface="Arial" panose="020B0604020202020204"/>
              </a:rPr>
              <a:t>тысяч</a:t>
            </a:r>
            <a:r>
              <a:rPr sz="1600" i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рублей</a:t>
            </a:r>
            <a:r>
              <a:rPr sz="1600" i="1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25" dirty="0">
                <a:latin typeface="Arial" panose="020B0604020202020204"/>
                <a:cs typeface="Arial" panose="020B0604020202020204"/>
              </a:rPr>
              <a:t>или </a:t>
            </a:r>
            <a:r>
              <a:rPr sz="1600" i="1" spc="-185" dirty="0">
                <a:latin typeface="Arial" panose="020B0604020202020204"/>
                <a:cs typeface="Arial" panose="020B0604020202020204"/>
              </a:rPr>
              <a:t>административное</a:t>
            </a:r>
            <a:r>
              <a:rPr sz="1600" i="1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5" dirty="0">
                <a:latin typeface="Arial" panose="020B0604020202020204"/>
                <a:cs typeface="Arial" panose="020B0604020202020204"/>
              </a:rPr>
              <a:t>приостановление</a:t>
            </a:r>
            <a:r>
              <a:rPr sz="1600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деятельности</a:t>
            </a:r>
            <a:r>
              <a:rPr sz="1600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на</a:t>
            </a:r>
            <a:r>
              <a:rPr sz="1600" i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55" dirty="0">
                <a:latin typeface="Arial" panose="020B0604020202020204"/>
                <a:cs typeface="Arial" panose="020B0604020202020204"/>
              </a:rPr>
              <a:t>срок</a:t>
            </a:r>
            <a:r>
              <a:rPr sz="1600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до</a:t>
            </a:r>
            <a:r>
              <a:rPr sz="1600" i="1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30" dirty="0">
                <a:latin typeface="Arial" panose="020B0604020202020204"/>
                <a:cs typeface="Arial" panose="020B0604020202020204"/>
              </a:rPr>
              <a:t>девяноста </a:t>
            </a:r>
            <a:r>
              <a:rPr sz="1600" i="1" spc="-160" dirty="0">
                <a:latin typeface="Arial" panose="020B0604020202020204"/>
                <a:cs typeface="Arial" panose="020B0604020202020204"/>
              </a:rPr>
              <a:t>суток;</a:t>
            </a:r>
            <a:r>
              <a:rPr sz="1600" i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на</a:t>
            </a:r>
            <a:r>
              <a:rPr sz="1600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должностных</a:t>
            </a:r>
            <a:r>
              <a:rPr sz="1600" i="1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лиц</a:t>
            </a:r>
            <a:r>
              <a:rPr sz="1600" i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10" dirty="0">
                <a:latin typeface="Arial" panose="020B0604020202020204"/>
                <a:cs typeface="Arial" panose="020B0604020202020204"/>
              </a:rPr>
              <a:t>-</a:t>
            </a:r>
            <a:r>
              <a:rPr sz="1600" i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200" dirty="0">
                <a:latin typeface="Arial" panose="020B0604020202020204"/>
                <a:cs typeface="Arial" panose="020B0604020202020204"/>
              </a:rPr>
              <a:t>от</a:t>
            </a:r>
            <a:r>
              <a:rPr sz="1600" i="1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5" dirty="0">
                <a:latin typeface="Arial" panose="020B0604020202020204"/>
                <a:cs typeface="Arial" panose="020B0604020202020204"/>
              </a:rPr>
              <a:t>пяти</a:t>
            </a:r>
            <a:r>
              <a:rPr sz="1600" i="1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5" dirty="0">
                <a:latin typeface="Arial" panose="020B0604020202020204"/>
                <a:cs typeface="Arial" panose="020B0604020202020204"/>
              </a:rPr>
              <a:t>тысяч</a:t>
            </a:r>
            <a:r>
              <a:rPr sz="1600" i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до</a:t>
            </a:r>
            <a:r>
              <a:rPr sz="1600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0" dirty="0">
                <a:latin typeface="Arial" panose="020B0604020202020204"/>
                <a:cs typeface="Arial" panose="020B0604020202020204"/>
              </a:rPr>
              <a:t>десяти</a:t>
            </a:r>
            <a:r>
              <a:rPr sz="1600" i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85" dirty="0">
                <a:latin typeface="Arial" panose="020B0604020202020204"/>
                <a:cs typeface="Arial" panose="020B0604020202020204"/>
              </a:rPr>
              <a:t>тысяч</a:t>
            </a:r>
            <a:r>
              <a:rPr sz="1600" i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55" dirty="0">
                <a:latin typeface="Arial" panose="020B0604020202020204"/>
                <a:cs typeface="Arial" panose="020B0604020202020204"/>
              </a:rPr>
              <a:t>рублей;</a:t>
            </a:r>
            <a:r>
              <a:rPr sz="1600" i="1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25" dirty="0">
                <a:latin typeface="Arial" panose="020B0604020202020204"/>
                <a:cs typeface="Arial" panose="020B0604020202020204"/>
              </a:rPr>
              <a:t>на </a:t>
            </a:r>
            <a:r>
              <a:rPr sz="1600" b="1" i="1" spc="-185" dirty="0">
                <a:latin typeface="Arial" panose="020B0604020202020204"/>
                <a:cs typeface="Arial" panose="020B0604020202020204"/>
              </a:rPr>
              <a:t>юридических</a:t>
            </a:r>
            <a:r>
              <a:rPr sz="1600" b="1" i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90" dirty="0">
                <a:latin typeface="Arial" panose="020B0604020202020204"/>
                <a:cs typeface="Arial" panose="020B0604020202020204"/>
              </a:rPr>
              <a:t>лиц</a:t>
            </a:r>
            <a:r>
              <a:rPr sz="1600" b="1" i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10" dirty="0">
                <a:latin typeface="Arial" panose="020B0604020202020204"/>
                <a:cs typeface="Arial" panose="020B0604020202020204"/>
              </a:rPr>
              <a:t>-</a:t>
            </a:r>
            <a:r>
              <a:rPr sz="16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220" dirty="0">
                <a:latin typeface="Arial" panose="020B0604020202020204"/>
                <a:cs typeface="Arial" panose="020B0604020202020204"/>
              </a:rPr>
              <a:t>от</a:t>
            </a:r>
            <a:r>
              <a:rPr sz="1600" b="1" i="1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200" dirty="0">
                <a:latin typeface="Arial" panose="020B0604020202020204"/>
                <a:cs typeface="Arial" panose="020B0604020202020204"/>
              </a:rPr>
              <a:t>ста</a:t>
            </a:r>
            <a:r>
              <a:rPr sz="1600" b="1" i="1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200" dirty="0">
                <a:latin typeface="Arial" panose="020B0604020202020204"/>
                <a:cs typeface="Arial" panose="020B0604020202020204"/>
              </a:rPr>
              <a:t>тысяч</a:t>
            </a:r>
            <a:r>
              <a:rPr sz="1600" b="1" i="1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85" dirty="0">
                <a:latin typeface="Arial" panose="020B0604020202020204"/>
                <a:cs typeface="Arial" panose="020B0604020202020204"/>
              </a:rPr>
              <a:t>до</a:t>
            </a:r>
            <a:r>
              <a:rPr sz="16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90" dirty="0">
                <a:latin typeface="Arial" panose="020B0604020202020204"/>
                <a:cs typeface="Arial" panose="020B0604020202020204"/>
              </a:rPr>
              <a:t>двухсот</a:t>
            </a:r>
            <a:r>
              <a:rPr sz="1600" b="1" i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0" dirty="0">
                <a:latin typeface="Arial" panose="020B0604020202020204"/>
                <a:cs typeface="Arial" panose="020B0604020202020204"/>
              </a:rPr>
              <a:t>тысяч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600" b="1" i="1" spc="-175" dirty="0">
                <a:latin typeface="Arial" panose="020B0604020202020204"/>
                <a:cs typeface="Arial" panose="020B0604020202020204"/>
              </a:rPr>
              <a:t>рублей</a:t>
            </a:r>
            <a:r>
              <a:rPr sz="1600" b="1" i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70" dirty="0">
                <a:latin typeface="Arial" panose="020B0604020202020204"/>
                <a:cs typeface="Arial" panose="020B0604020202020204"/>
              </a:rPr>
              <a:t>или</a:t>
            </a:r>
            <a:r>
              <a:rPr sz="1600" i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95" dirty="0">
                <a:latin typeface="Arial" panose="020B0604020202020204"/>
                <a:cs typeface="Arial" panose="020B0604020202020204"/>
              </a:rPr>
              <a:t>административное</a:t>
            </a:r>
            <a:r>
              <a:rPr sz="1600" b="1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90" dirty="0">
                <a:latin typeface="Arial" panose="020B0604020202020204"/>
                <a:cs typeface="Arial" panose="020B0604020202020204"/>
              </a:rPr>
              <a:t>приостановление</a:t>
            </a:r>
            <a:r>
              <a:rPr sz="1600" b="1" i="1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95" dirty="0">
                <a:latin typeface="Arial" panose="020B0604020202020204"/>
                <a:cs typeface="Arial" panose="020B0604020202020204"/>
              </a:rPr>
              <a:t>деятельности</a:t>
            </a:r>
            <a:r>
              <a:rPr sz="1600" b="1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75" dirty="0">
                <a:latin typeface="Arial" panose="020B0604020202020204"/>
                <a:cs typeface="Arial" panose="020B0604020202020204"/>
              </a:rPr>
              <a:t>на</a:t>
            </a:r>
            <a:r>
              <a:rPr sz="1600" b="1" i="1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70" dirty="0">
                <a:latin typeface="Arial" panose="020B0604020202020204"/>
                <a:cs typeface="Arial" panose="020B0604020202020204"/>
              </a:rPr>
              <a:t>срок </a:t>
            </a:r>
            <a:r>
              <a:rPr sz="1600" b="1" i="1" spc="-180" dirty="0">
                <a:latin typeface="Arial" panose="020B0604020202020204"/>
                <a:cs typeface="Arial" panose="020B0604020202020204"/>
              </a:rPr>
              <a:t>до</a:t>
            </a:r>
            <a:r>
              <a:rPr sz="1600" b="1" i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85" dirty="0">
                <a:latin typeface="Arial" panose="020B0604020202020204"/>
                <a:cs typeface="Arial" panose="020B0604020202020204"/>
              </a:rPr>
              <a:t>девяноста</a:t>
            </a:r>
            <a:r>
              <a:rPr sz="1600" b="1" i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i="1" spc="-10" dirty="0">
                <a:latin typeface="Arial" panose="020B0604020202020204"/>
                <a:cs typeface="Arial" panose="020B0604020202020204"/>
              </a:rPr>
              <a:t>суток</a:t>
            </a:r>
            <a:r>
              <a:rPr sz="1600" i="1" spc="-10" dirty="0">
                <a:latin typeface="Arial" panose="020B0604020202020204"/>
                <a:cs typeface="Arial" panose="020B0604020202020204"/>
              </a:rPr>
              <a:t>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855" y="228600"/>
            <a:ext cx="11608435" cy="605917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518795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latin typeface="Times New Roman" panose="02020603050405020304" charset="0"/>
                <a:cs typeface="Times New Roman" panose="02020603050405020304" charset="0"/>
              </a:rPr>
              <a:t>Приказ</a:t>
            </a:r>
            <a:r>
              <a:rPr sz="2800" b="1" spc="-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25" dirty="0">
                <a:latin typeface="Times New Roman" panose="02020603050405020304" charset="0"/>
                <a:cs typeface="Times New Roman" panose="02020603050405020304" charset="0"/>
              </a:rPr>
              <a:t>Минздрава</a:t>
            </a:r>
            <a:r>
              <a:rPr sz="2800" b="1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10" dirty="0">
                <a:latin typeface="Times New Roman" panose="02020603050405020304" charset="0"/>
                <a:cs typeface="Times New Roman" panose="02020603050405020304" charset="0"/>
              </a:rPr>
              <a:t>России</a:t>
            </a:r>
            <a:r>
              <a:rPr sz="2800" b="1" spc="-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30" dirty="0">
                <a:latin typeface="Times New Roman" panose="02020603050405020304" charset="0"/>
                <a:cs typeface="Times New Roman" panose="02020603050405020304" charset="0"/>
              </a:rPr>
              <a:t>№785н</a:t>
            </a:r>
            <a:r>
              <a:rPr sz="2800" b="1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dirty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sz="2800" b="1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40" dirty="0">
                <a:latin typeface="Times New Roman" panose="02020603050405020304" charset="0"/>
                <a:cs typeface="Times New Roman" panose="02020603050405020304" charset="0"/>
              </a:rPr>
              <a:t>31.07.2020</a:t>
            </a:r>
            <a:r>
              <a:rPr sz="2800" b="1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dirty="0">
                <a:latin typeface="Times New Roman" panose="02020603050405020304" charset="0"/>
                <a:cs typeface="Times New Roman" panose="02020603050405020304" charset="0"/>
              </a:rPr>
              <a:t>г.</a:t>
            </a:r>
            <a:r>
              <a:rPr sz="2800" b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dirty="0">
                <a:latin typeface="Times New Roman" panose="02020603050405020304" charset="0"/>
                <a:cs typeface="Times New Roman" panose="02020603050405020304" charset="0"/>
              </a:rPr>
              <a:t>Блок</a:t>
            </a:r>
            <a:r>
              <a:rPr sz="2800" b="1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spc="-10" dirty="0">
                <a:latin typeface="Times New Roman" panose="02020603050405020304" charset="0"/>
                <a:cs typeface="Times New Roman" panose="02020603050405020304" charset="0"/>
              </a:rPr>
              <a:t>документов</a:t>
            </a:r>
            <a:endParaRPr sz="2800" b="1" spc="-1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18795">
              <a:lnSpc>
                <a:spcPct val="100000"/>
              </a:lnSpc>
              <a:spcBef>
                <a:spcPts val="105"/>
              </a:spcBef>
            </a:pPr>
            <a:endParaRPr sz="2800">
              <a:latin typeface="Calibri Light" panose="020F0302020204030204"/>
              <a:cs typeface="Calibri Light" panose="020F0302020204030204"/>
            </a:endParaRPr>
          </a:p>
          <a:p>
            <a:pPr marL="527685" marR="553085" indent="-515620">
              <a:lnSpc>
                <a:spcPct val="90000"/>
              </a:lnSpc>
              <a:buAutoNum type="arabicPeriod"/>
              <a:tabLst>
                <a:tab pos="52768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Приказ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утверждении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Положения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порядке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проведении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внутреннего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контроля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27685" marR="553085" indent="-515620">
              <a:lnSpc>
                <a:spcPct val="90000"/>
              </a:lnSpc>
              <a:buAutoNum type="arabicPeriod"/>
              <a:tabLst>
                <a:tab pos="52768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Положение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порядке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проведении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внутреннего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контроля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27685" marR="553085" indent="-515620">
              <a:lnSpc>
                <a:spcPct val="90000"/>
              </a:lnSpc>
              <a:buAutoNum type="arabicPeriod"/>
              <a:tabLst>
                <a:tab pos="52768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Дополнения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должностную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инструкцию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Уполномоченного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лица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качеству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27685" marR="553085" indent="-515620">
              <a:lnSpc>
                <a:spcPct val="90000"/>
              </a:lnSpc>
              <a:buAutoNum type="arabicPeriod"/>
              <a:tabLst>
                <a:tab pos="52768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Дополнения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должностную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инструкцию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ответственного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лица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внутреннему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контролю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подразделении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27685" marR="553085" indent="-515620">
              <a:lnSpc>
                <a:spcPct val="90000"/>
              </a:lnSpc>
              <a:buAutoNum type="arabicPeriod"/>
              <a:tabLst>
                <a:tab pos="52768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Приказ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утверждении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Положения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применении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порядков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оказания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стандартов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27685" marR="553085" indent="-515620">
              <a:lnSpc>
                <a:spcPct val="90000"/>
              </a:lnSpc>
              <a:buAutoNum type="arabicPeriod"/>
              <a:tabLst>
                <a:tab pos="527685" algn="l"/>
              </a:tabLst>
            </a:pP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Положение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применении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порядков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оказания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стандартов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27685" marR="553085" indent="-515620">
              <a:lnSpc>
                <a:spcPct val="90000"/>
              </a:lnSpc>
              <a:buAutoNum type="arabicPeriod"/>
              <a:tabLst>
                <a:tab pos="52768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Приказ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утверждении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Порядка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применению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критериев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оценки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27685" marR="553085" indent="-515620">
              <a:lnSpc>
                <a:spcPct val="90000"/>
              </a:lnSpc>
              <a:buAutoNum type="arabicPeriod"/>
              <a:tabLst>
                <a:tab pos="52768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Порядок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применению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критериев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оценки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27685" marR="553085" indent="-515620">
              <a:lnSpc>
                <a:spcPct val="90000"/>
              </a:lnSpc>
              <a:buAutoNum type="arabicPeriod"/>
              <a:tabLst>
                <a:tab pos="52768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Мониторинг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наличия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работников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документов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образовании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сертификата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специалиста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либо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свидетельства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аккредитации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специалиста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065" marR="553085" indent="0">
              <a:lnSpc>
                <a:spcPct val="90000"/>
              </a:lnSpc>
              <a:buNone/>
              <a:tabLst>
                <a:tab pos="527685" algn="l"/>
              </a:tabLst>
            </a:pP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27685" marR="553085" indent="-515620">
              <a:lnSpc>
                <a:spcPct val="90000"/>
              </a:lnSpc>
              <a:buAutoNum type="arabicPeriod"/>
              <a:tabLst>
                <a:tab pos="527685" algn="l"/>
              </a:tabLst>
            </a:pP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167005"/>
            <a:ext cx="11513820" cy="861695"/>
          </a:xfrm>
        </p:spPr>
        <p:txBody>
          <a:bodyPr wrap="square"/>
          <a:p>
            <a:r>
              <a:rPr lang="en-US" altLang="ru-RU"/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Ключевые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направления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внутреннего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контроля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рамках 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скорой медицинской помощи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11052175" cy="4001135"/>
          </a:xfrm>
        </p:spPr>
        <p:txBody>
          <a:bodyPr wrap="square"/>
          <a:p>
            <a:r>
              <a:rPr lang="en-US" altLang="en-US" sz="2000" b="1">
                <a:effectLst/>
                <a:latin typeface="Times New Roman" panose="02020603050405020304" charset="0"/>
                <a:cs typeface="Times New Roman" panose="02020603050405020304" charset="0"/>
              </a:rPr>
              <a:t>Маршрутизация</a:t>
            </a:r>
            <a:r>
              <a:rPr lang="en-US" altLang="ru-RU" sz="2000" b="1"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effectLst/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b="1"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effectLst/>
                <a:latin typeface="Times New Roman" panose="02020603050405020304" charset="0"/>
                <a:cs typeface="Times New Roman" panose="02020603050405020304" charset="0"/>
              </a:rPr>
              <a:t>триаж</a:t>
            </a:r>
            <a:r>
              <a:rPr lang="en-US" altLang="ru-RU" sz="2000" b="1">
                <a:effectLst/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2000" b="1">
                <a:effectLst/>
                <a:latin typeface="Times New Roman" panose="02020603050405020304" charset="0"/>
                <a:cs typeface="Times New Roman" panose="02020603050405020304" charset="0"/>
              </a:rPr>
              <a:t>фундамент</a:t>
            </a:r>
            <a:r>
              <a:rPr lang="en-US" altLang="ru-RU" sz="2000" b="1"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effectLst/>
                <a:latin typeface="Times New Roman" panose="02020603050405020304" charset="0"/>
                <a:cs typeface="Times New Roman" panose="02020603050405020304" charset="0"/>
              </a:rPr>
              <a:t>выживаемости</a:t>
            </a:r>
            <a:r>
              <a:rPr lang="ru-RU" altLang="en-US" sz="2000" b="1">
                <a:effectLst/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altLang="en-US" sz="2000" b="1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</a:pP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Медицинская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сортировка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Триаж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Непрерывный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процесс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распределения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пациентов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группы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красная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желтая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зеленая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степени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экстренности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порядку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очереди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000" u="sng"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2000" u="sng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2000" u="sng">
                <a:latin typeface="Times New Roman" panose="02020603050405020304" charset="0"/>
                <a:cs typeface="Times New Roman" panose="02020603050405020304" charset="0"/>
              </a:rPr>
              <a:t>выявить</a:t>
            </a:r>
            <a:r>
              <a:rPr lang="en-US" altLang="ru-RU" sz="200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u="sng">
                <a:latin typeface="Times New Roman" panose="02020603050405020304" charset="0"/>
                <a:cs typeface="Times New Roman" panose="02020603050405020304" charset="0"/>
              </a:rPr>
              <a:t>тех</a:t>
            </a:r>
            <a:r>
              <a:rPr lang="en-US" altLang="ru-RU" sz="2000" u="sng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u="sng">
                <a:latin typeface="Times New Roman" panose="02020603050405020304" charset="0"/>
                <a:cs typeface="Times New Roman" panose="02020603050405020304" charset="0"/>
              </a:rPr>
              <a:t>кто</a:t>
            </a:r>
            <a:r>
              <a:rPr lang="en-US" altLang="ru-RU" sz="200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u="sng">
                <a:latin typeface="Times New Roman" panose="02020603050405020304" charset="0"/>
                <a:cs typeface="Times New Roman" panose="02020603050405020304" charset="0"/>
              </a:rPr>
              <a:t>нуждается</a:t>
            </a:r>
            <a:r>
              <a:rPr lang="en-US" altLang="ru-RU" sz="200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u="sng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u="sng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u="sng">
                <a:latin typeface="Times New Roman" panose="02020603050405020304" charset="0"/>
                <a:cs typeface="Times New Roman" panose="02020603050405020304" charset="0"/>
              </a:rPr>
              <a:t>немедленно</a:t>
            </a:r>
            <a:r>
              <a:rPr lang="en-US" altLang="ru-RU" sz="2000" u="sng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 u="sng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Реализация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Золотого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часа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Эффективная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логистика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сокращающая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момента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повреждения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оказания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специализированной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кардиологической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реанимационной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Сквозная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маршрутизация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Четкие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алгоритмы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доставки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пациента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профильный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стационар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сосудистый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центр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травмоцентр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минуя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лишние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этапы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пустые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госпитализации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</a:pPr>
            <a:r>
              <a:rPr lang="en-US" altLang="en-US" sz="2000" b="1" u="sng">
                <a:latin typeface="Times New Roman" panose="02020603050405020304" charset="0"/>
                <a:cs typeface="Times New Roman" panose="02020603050405020304" charset="0"/>
              </a:rPr>
              <a:t>Критерий</a:t>
            </a:r>
            <a:r>
              <a:rPr lang="en-US" altLang="ru-RU" sz="2000" b="1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 u="sng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2000" b="1" u="sng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Сокращение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времени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дверь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врач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/фельдшер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дверь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операционная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главный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показатель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эффективности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внутреннего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контроля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82245" y="228600"/>
            <a:ext cx="11199495" cy="4924425"/>
          </a:xfrm>
        </p:spPr>
        <p:txBody>
          <a:bodyPr wrap="square"/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Преемственность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Передача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пациента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стационар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Приемное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отделение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Стандартизация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передачи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Использование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унифицированных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алгоритмов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передачи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информации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Цифровая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интеграция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Использование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ГИТ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Платформы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передачи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электронного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извещения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стационар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ещё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приезда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бригады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дистанционное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оповещение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тяжелом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пациенте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Документальная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точность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Соответствие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данных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фиксация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точного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времени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передачи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объема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терапии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динамики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состояния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программе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ЕМИАС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Лекарственная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безопасность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Контроль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укладок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медикаментов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Стандартизация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комплектации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Строгое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соответствие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состава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укладок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наборов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профильным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приказам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Минздрава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РФ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Наличие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описи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четкая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маркировка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спецпрепаратов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Мониторинг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сроков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годности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Внедрение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системы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чек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листов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периодической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проверки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Недопустимость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наличия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просроченных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препаратов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сумке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укладке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Условия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хранения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Соблюдение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температурного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режима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термоконтейнеры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хладоэлементы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транспортировке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термолабильных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препаратов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автомобиле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СМП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Учет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ПКУ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Особый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контроль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оборотом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наркотических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средств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психотропных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веществ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—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предмет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строгой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отчетности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юридической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безопасности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медперсонала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Замещающий текст 2"/>
          <p:cNvSpPr>
            <a:spLocks noGrp="1"/>
          </p:cNvSpPr>
          <p:nvPr/>
        </p:nvSpPr>
        <p:spPr>
          <a:xfrm>
            <a:off x="76200" y="4876800"/>
            <a:ext cx="11076940" cy="2477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2800" b="0" i="0">
                <a:solidFill>
                  <a:schemeClr val="tx1"/>
                </a:solidFill>
                <a:latin typeface="Microsoft Sans Serif" panose="020B0604020202020204"/>
                <a:ea typeface="+mn-ea"/>
                <a:cs typeface="Microsoft Sans Serif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Регулярное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техническое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обслуживание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проверки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Своевременное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проведение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технического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обслуживания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проверок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дефибрилляторов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аппаратов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ИВЛ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систем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мониторинга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соответствии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рекомендациями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производителя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нормативными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требованиями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Обучение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персонала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Надлежащее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обучение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персонала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правилам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эксплуатации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проверки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работоспособности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выявления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неисправностей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указанных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медицинских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изделий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150000"/>
              <a:buBlip>
                <a:blip r:embed="rId1"/>
              </a:buBlip>
            </a:pP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фото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6400" y="2999105"/>
            <a:ext cx="2842260" cy="37922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260" y="167005"/>
            <a:ext cx="11341735" cy="430530"/>
          </a:xfrm>
        </p:spPr>
        <p:txBody>
          <a:bodyPr wrap="square"/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Индикаторы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критерии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оценки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ВКК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50520" y="609600"/>
            <a:ext cx="7428230" cy="5702300"/>
          </a:xfrm>
        </p:spPr>
        <p:txBody>
          <a:bodyPr wrap="square">
            <a:noAutofit/>
          </a:bodyPr>
          <a:p>
            <a:pPr>
              <a:buSzPct val="200000"/>
              <a:buBlip>
                <a:blip r:embed="rId2"/>
              </a:buBlip>
            </a:pP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Соблюдение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временных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нормативов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Контроль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20-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минутного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доезда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экстренные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вызовы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времени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ожидания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осмотра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приемном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отделении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согласно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Территориальной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программе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госгарантий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Расхождение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диагнозов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СМП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vs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Стационар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):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Анализ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дефектов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диагностики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догоспитальном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этапе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Высокий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процент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расхождений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сигнал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пересмотру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алгоритмов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обучению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персонала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Результативность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реанимаций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Доля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успешных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реанимационных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мероприятий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восстановленного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сердечного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ритма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прямой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показатель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профессиональной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готовности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бригад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Оценка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компетенций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аккредитация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Обязательное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подтверждение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квалификации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врачей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фельдшеров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СМП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Периодическая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аккредитация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(1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5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),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непрерывное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образование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платформе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НМО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Внутриучрежденческий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контроль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Проведение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плановых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внеплановых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тренингов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симуляционных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классах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медорганизации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фото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97535"/>
            <a:ext cx="2750185" cy="366776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2107" y="3216910"/>
            <a:ext cx="39046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0" i="1" spc="-350" dirty="0">
                <a:latin typeface="Arial" panose="020B0604020202020204"/>
                <a:cs typeface="Arial" panose="020B0604020202020204"/>
              </a:rPr>
              <a:t>Благодарю</a:t>
            </a:r>
            <a:r>
              <a:rPr sz="3200" b="0" i="1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3200" b="0" i="1" spc="-300" dirty="0">
                <a:latin typeface="Arial" panose="020B0604020202020204"/>
                <a:cs typeface="Arial" panose="020B0604020202020204"/>
              </a:rPr>
              <a:t>за</a:t>
            </a:r>
            <a:r>
              <a:rPr sz="3200" b="0" i="1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3200" b="0" i="1" spc="-335" dirty="0">
                <a:latin typeface="Arial" panose="020B0604020202020204"/>
                <a:cs typeface="Arial" panose="020B0604020202020204"/>
              </a:rPr>
              <a:t>внимание!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6200" y="457200"/>
            <a:ext cx="10941685" cy="2585085"/>
          </a:xfrm>
        </p:spPr>
        <p:txBody>
          <a:bodyPr wrap="square"/>
          <a:p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Внутренний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контроль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процесс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который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осуществляется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медицинских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организациях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государственной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муниципальной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частной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систем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здравоохранения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Он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включает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оценку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сбор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статистических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данных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учёт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нежелательных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событий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другие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мероприятия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1401" y="364058"/>
            <a:ext cx="3740150" cy="8375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8270" marR="5080" indent="-116205">
              <a:lnSpc>
                <a:spcPts val="3030"/>
              </a:lnSpc>
              <a:spcBef>
                <a:spcPts val="485"/>
              </a:spcBef>
            </a:pPr>
            <a:r>
              <a:rPr spc="-315" dirty="0">
                <a:latin typeface="Times New Roman" panose="02020603050405020304" charset="0"/>
                <a:cs typeface="Times New Roman" panose="02020603050405020304" charset="0"/>
              </a:rPr>
              <a:t>Нежелательные</a:t>
            </a:r>
            <a:r>
              <a:rPr spc="-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15" dirty="0">
                <a:latin typeface="Times New Roman" panose="02020603050405020304" charset="0"/>
                <a:cs typeface="Times New Roman" panose="02020603050405020304" charset="0"/>
              </a:rPr>
              <a:t>события </a:t>
            </a:r>
            <a:r>
              <a:rPr spc="-280" dirty="0">
                <a:latin typeface="Times New Roman" panose="02020603050405020304" charset="0"/>
                <a:cs typeface="Times New Roman" panose="02020603050405020304" charset="0"/>
              </a:rPr>
              <a:t>(согласно</a:t>
            </a:r>
            <a:r>
              <a:rPr spc="-1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20" dirty="0">
                <a:latin typeface="Times New Roman" panose="02020603050405020304" charset="0"/>
                <a:cs typeface="Times New Roman" panose="02020603050405020304" charset="0"/>
              </a:rPr>
              <a:t>данным</a:t>
            </a:r>
            <a:r>
              <a:rPr spc="-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30" dirty="0">
                <a:latin typeface="Times New Roman" panose="02020603050405020304" charset="0"/>
                <a:cs typeface="Times New Roman" panose="02020603050405020304" charset="0"/>
              </a:rPr>
              <a:t>ВОЗ)</a:t>
            </a:r>
            <a:endParaRPr spc="-33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85800" y="1420367"/>
            <a:ext cx="929640" cy="9296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0287" y="2542032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0" y="0"/>
                </a:moveTo>
                <a:lnTo>
                  <a:pt x="10515600" y="0"/>
                </a:lnTo>
              </a:path>
            </a:pathLst>
          </a:custGeom>
          <a:ln w="19050">
            <a:solidFill>
              <a:srgbClr val="A4A4A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2734055"/>
            <a:ext cx="1374648" cy="13746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03350" y="1369263"/>
            <a:ext cx="9803130" cy="19373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ct val="89000"/>
              </a:lnSpc>
              <a:spcBef>
                <a:spcPts val="425"/>
              </a:spcBef>
            </a:pPr>
            <a:r>
              <a:rPr sz="2400" b="1" spc="-275" dirty="0">
                <a:latin typeface="Times New Roman" panose="02020603050405020304" charset="0"/>
                <a:cs typeface="Times New Roman" panose="02020603050405020304" charset="0"/>
              </a:rPr>
              <a:t>Нежелательные</a:t>
            </a:r>
            <a:r>
              <a:rPr sz="2400" b="1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45" dirty="0">
                <a:latin typeface="Times New Roman" panose="02020603050405020304" charset="0"/>
                <a:cs typeface="Times New Roman" panose="02020603050405020304" charset="0"/>
              </a:rPr>
              <a:t>явления,</a:t>
            </a:r>
            <a:r>
              <a:rPr sz="2400" b="1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65" dirty="0">
                <a:latin typeface="Times New Roman" panose="02020603050405020304" charset="0"/>
                <a:cs typeface="Times New Roman" panose="02020603050405020304" charset="0"/>
              </a:rPr>
              <a:t>вызванные</a:t>
            </a:r>
            <a:r>
              <a:rPr sz="2400" b="1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65" dirty="0">
                <a:latin typeface="Times New Roman" panose="02020603050405020304" charset="0"/>
                <a:cs typeface="Times New Roman" panose="02020603050405020304" charset="0"/>
              </a:rPr>
              <a:t>небезопасным</a:t>
            </a:r>
            <a:r>
              <a:rPr sz="2400" b="1" spc="-1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60" dirty="0">
                <a:latin typeface="Times New Roman" panose="02020603050405020304" charset="0"/>
                <a:cs typeface="Times New Roman" panose="02020603050405020304" charset="0"/>
              </a:rPr>
              <a:t>оказанием</a:t>
            </a:r>
            <a:r>
              <a:rPr sz="2400" b="1" spc="-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80" dirty="0">
                <a:latin typeface="Times New Roman" panose="02020603050405020304" charset="0"/>
                <a:cs typeface="Times New Roman" panose="02020603050405020304" charset="0"/>
              </a:rPr>
              <a:t>медицинской </a:t>
            </a:r>
            <a:r>
              <a:rPr sz="2400" b="1" spc="-295" dirty="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sz="2400" b="1" spc="-1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85" dirty="0">
                <a:latin typeface="Times New Roman" panose="02020603050405020304" charset="0"/>
                <a:cs typeface="Times New Roman" panose="02020603050405020304" charset="0"/>
              </a:rPr>
              <a:t>являются</a:t>
            </a:r>
            <a:r>
              <a:rPr sz="2400" b="1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85" dirty="0">
                <a:latin typeface="Times New Roman" panose="02020603050405020304" charset="0"/>
                <a:cs typeface="Times New Roman" panose="02020603050405020304" charset="0"/>
              </a:rPr>
              <a:t>одной</a:t>
            </a:r>
            <a:r>
              <a:rPr sz="2400" b="1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54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400" b="1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54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sz="2400" b="1" spc="-1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70" dirty="0">
                <a:latin typeface="Times New Roman" panose="02020603050405020304" charset="0"/>
                <a:cs typeface="Times New Roman" panose="02020603050405020304" charset="0"/>
              </a:rPr>
              <a:t>основных</a:t>
            </a:r>
            <a:r>
              <a:rPr sz="2400" b="1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75" dirty="0">
                <a:latin typeface="Times New Roman" panose="02020603050405020304" charset="0"/>
                <a:cs typeface="Times New Roman" panose="02020603050405020304" charset="0"/>
              </a:rPr>
              <a:t>причин</a:t>
            </a:r>
            <a:r>
              <a:rPr sz="2400" b="1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65" dirty="0">
                <a:latin typeface="Times New Roman" panose="02020603050405020304" charset="0"/>
                <a:cs typeface="Times New Roman" panose="02020603050405020304" charset="0"/>
              </a:rPr>
              <a:t>смерти</a:t>
            </a:r>
            <a:r>
              <a:rPr sz="2400" b="1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8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400" b="1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270" dirty="0">
                <a:latin typeface="Times New Roman" panose="02020603050405020304" charset="0"/>
                <a:cs typeface="Times New Roman" panose="02020603050405020304" charset="0"/>
              </a:rPr>
              <a:t>инвалидности</a:t>
            </a:r>
            <a:r>
              <a:rPr sz="2400" b="1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305" dirty="0">
                <a:latin typeface="Times New Roman" panose="02020603050405020304" charset="0"/>
                <a:cs typeface="Times New Roman" panose="02020603050405020304" charset="0"/>
              </a:rPr>
              <a:t>во </a:t>
            </a:r>
            <a:r>
              <a:rPr sz="2400" b="1" spc="-275" dirty="0">
                <a:latin typeface="Times New Roman" panose="02020603050405020304" charset="0"/>
                <a:cs typeface="Times New Roman" panose="02020603050405020304" charset="0"/>
              </a:rPr>
              <a:t>всем</a:t>
            </a:r>
            <a:r>
              <a:rPr sz="2400" b="1" spc="-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45" dirty="0">
                <a:latin typeface="Times New Roman" panose="02020603050405020304" charset="0"/>
                <a:cs typeface="Times New Roman" panose="02020603050405020304" charset="0"/>
              </a:rPr>
              <a:t>мире!</a:t>
            </a:r>
            <a:r>
              <a:rPr sz="2400" spc="-45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2400">
              <a:latin typeface="Georgia" panose="02040502050405020303"/>
              <a:cs typeface="Georgia" panose="02040502050405020303"/>
            </a:endParaRPr>
          </a:p>
          <a:p>
            <a:pPr marL="1510665">
              <a:lnSpc>
                <a:spcPct val="100000"/>
              </a:lnSpc>
            </a:pPr>
            <a:r>
              <a:rPr sz="2400" dirty="0">
                <a:latin typeface="Courier New" panose="02070309020205020404"/>
                <a:cs typeface="Courier New" panose="02070309020205020404"/>
              </a:rPr>
              <a:t>o</a:t>
            </a:r>
            <a:r>
              <a:rPr sz="2400" spc="-6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250" dirty="0">
                <a:latin typeface="Microsoft Sans Serif" panose="020B0604020202020204"/>
                <a:cs typeface="Microsoft Sans Serif" panose="020B0604020202020204"/>
              </a:rPr>
              <a:t>вред</a:t>
            </a:r>
            <a:r>
              <a:rPr sz="24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0" dirty="0">
                <a:latin typeface="Microsoft Sans Serif" panose="020B0604020202020204"/>
                <a:cs typeface="Microsoft Sans Serif" panose="020B0604020202020204"/>
              </a:rPr>
              <a:t>причиняется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4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75" dirty="0">
                <a:latin typeface="Microsoft Sans Serif" panose="020B0604020202020204"/>
                <a:cs typeface="Microsoft Sans Serif" panose="020B0604020202020204"/>
              </a:rPr>
              <a:t>из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10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25" dirty="0">
                <a:latin typeface="Microsoft Sans Serif" panose="020B0604020202020204"/>
                <a:cs typeface="Microsoft Sans Serif" panose="020B0604020202020204"/>
              </a:rPr>
              <a:t>пациентов,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510665">
              <a:lnSpc>
                <a:spcPct val="100000"/>
              </a:lnSpc>
              <a:spcBef>
                <a:spcPts val="5"/>
              </a:spcBef>
              <a:tabLst>
                <a:tab pos="2070735" algn="l"/>
              </a:tabLst>
            </a:pPr>
            <a:r>
              <a:rPr sz="2400" dirty="0">
                <a:latin typeface="Courier New" panose="02070309020205020404"/>
                <a:cs typeface="Courier New" panose="02070309020205020404"/>
              </a:rPr>
              <a:t>o</a:t>
            </a:r>
            <a:r>
              <a:rPr sz="2400" spc="-62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305" dirty="0">
                <a:latin typeface="Microsoft Sans Serif" panose="020B0604020202020204"/>
                <a:cs typeface="Microsoft Sans Serif" panose="020B0604020202020204"/>
              </a:rPr>
              <a:t>80%</a:t>
            </a:r>
            <a:r>
              <a:rPr sz="24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случаев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65" dirty="0">
                <a:latin typeface="Microsoft Sans Serif" panose="020B0604020202020204"/>
                <a:cs typeface="Microsoft Sans Serif" panose="020B0604020202020204"/>
              </a:rPr>
              <a:t>нежелательные</a:t>
            </a:r>
            <a:r>
              <a:rPr sz="24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последствия</a:t>
            </a:r>
            <a:r>
              <a:rPr sz="24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310" dirty="0">
                <a:latin typeface="Microsoft Sans Serif" panose="020B0604020202020204"/>
                <a:cs typeface="Microsoft Sans Serif" panose="020B0604020202020204"/>
              </a:rPr>
              <a:t>можно</a:t>
            </a:r>
            <a:r>
              <a:rPr sz="24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65" dirty="0">
                <a:latin typeface="Microsoft Sans Serif" panose="020B0604020202020204"/>
                <a:cs typeface="Microsoft Sans Serif" panose="020B0604020202020204"/>
              </a:rPr>
              <a:t>предотвратить.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0287" y="4285488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0" y="0"/>
                </a:moveTo>
                <a:lnTo>
                  <a:pt x="1051560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528817" y="5083809"/>
            <a:ext cx="787400" cy="613410"/>
            <a:chOff x="5528817" y="5083809"/>
            <a:chExt cx="787400" cy="613410"/>
          </a:xfrm>
        </p:grpSpPr>
        <p:sp>
          <p:nvSpPr>
            <p:cNvPr id="9" name="object 9"/>
            <p:cNvSpPr/>
            <p:nvPr/>
          </p:nvSpPr>
          <p:spPr>
            <a:xfrm>
              <a:off x="5535167" y="5090159"/>
              <a:ext cx="774700" cy="600710"/>
            </a:xfrm>
            <a:custGeom>
              <a:avLst/>
              <a:gdLst/>
              <a:ahLst/>
              <a:cxnLst/>
              <a:rect l="l" t="t" r="r" b="b"/>
              <a:pathLst>
                <a:path w="774700" h="600710">
                  <a:moveTo>
                    <a:pt x="473964" y="0"/>
                  </a:moveTo>
                  <a:lnTo>
                    <a:pt x="473964" y="150113"/>
                  </a:lnTo>
                  <a:lnTo>
                    <a:pt x="0" y="150113"/>
                  </a:lnTo>
                  <a:lnTo>
                    <a:pt x="0" y="450341"/>
                  </a:lnTo>
                  <a:lnTo>
                    <a:pt x="473964" y="450341"/>
                  </a:lnTo>
                  <a:lnTo>
                    <a:pt x="473964" y="600455"/>
                  </a:lnTo>
                  <a:lnTo>
                    <a:pt x="774192" y="300227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35167" y="5090159"/>
              <a:ext cx="774700" cy="600710"/>
            </a:xfrm>
            <a:custGeom>
              <a:avLst/>
              <a:gdLst/>
              <a:ahLst/>
              <a:cxnLst/>
              <a:rect l="l" t="t" r="r" b="b"/>
              <a:pathLst>
                <a:path w="774700" h="600710">
                  <a:moveTo>
                    <a:pt x="0" y="150113"/>
                  </a:moveTo>
                  <a:lnTo>
                    <a:pt x="473964" y="150113"/>
                  </a:lnTo>
                  <a:lnTo>
                    <a:pt x="473964" y="0"/>
                  </a:lnTo>
                  <a:lnTo>
                    <a:pt x="774192" y="300227"/>
                  </a:lnTo>
                  <a:lnTo>
                    <a:pt x="473964" y="600455"/>
                  </a:lnTo>
                  <a:lnTo>
                    <a:pt x="473964" y="450341"/>
                  </a:lnTo>
                  <a:lnTo>
                    <a:pt x="0" y="450341"/>
                  </a:lnTo>
                  <a:lnTo>
                    <a:pt x="0" y="15011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743200" y="4462780"/>
            <a:ext cx="2583180" cy="149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>
              <a:lnSpc>
                <a:spcPct val="100000"/>
              </a:lnSpc>
              <a:spcBef>
                <a:spcPts val="100"/>
              </a:spcBef>
            </a:pPr>
            <a:r>
              <a:rPr sz="2400" spc="-280" dirty="0">
                <a:latin typeface="Times New Roman" panose="02020603050405020304" charset="0"/>
                <a:cs typeface="Times New Roman" panose="02020603050405020304" charset="0"/>
              </a:rPr>
              <a:t>Повышение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indent="533400">
              <a:lnSpc>
                <a:spcPct val="100000"/>
              </a:lnSpc>
              <a:spcBef>
                <a:spcPts val="5"/>
              </a:spcBef>
            </a:pPr>
            <a:r>
              <a:rPr sz="2400" spc="-130" dirty="0">
                <a:latin typeface="Times New Roman" panose="02020603050405020304" charset="0"/>
                <a:cs typeface="Times New Roman" panose="02020603050405020304" charset="0"/>
              </a:rPr>
              <a:t>качества </a:t>
            </a:r>
            <a:r>
              <a:rPr sz="2400" spc="-254" dirty="0">
                <a:latin typeface="Times New Roman" panose="02020603050405020304" charset="0"/>
                <a:cs typeface="Times New Roman" panose="02020603050405020304" charset="0"/>
              </a:rPr>
              <a:t>взаимодействия</a:t>
            </a:r>
            <a:r>
              <a:rPr sz="2400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125" dirty="0">
                <a:latin typeface="Times New Roman" panose="02020603050405020304" charset="0"/>
                <a:cs typeface="Times New Roman" panose="02020603050405020304" charset="0"/>
              </a:rPr>
              <a:t>с </a:t>
            </a:r>
            <a:r>
              <a:rPr sz="2400" spc="-265" dirty="0">
                <a:latin typeface="Times New Roman" panose="02020603050405020304" charset="0"/>
                <a:cs typeface="Times New Roman" panose="02020603050405020304" charset="0"/>
              </a:rPr>
              <a:t>пациентами</a:t>
            </a:r>
            <a:r>
              <a:rPr sz="24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6096" y="4987671"/>
            <a:ext cx="1416222" cy="110413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768465" y="4678171"/>
            <a:ext cx="2169160" cy="149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281940" indent="51435" algn="ctr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Times New Roman" panose="02020603050405020304" charset="0"/>
                <a:cs typeface="Times New Roman" panose="02020603050405020304" charset="0"/>
              </a:rPr>
              <a:t>Вред, </a:t>
            </a:r>
            <a:r>
              <a:rPr sz="2400" spc="-285" dirty="0">
                <a:latin typeface="Times New Roman" panose="02020603050405020304" charset="0"/>
                <a:cs typeface="Times New Roman" panose="02020603050405020304" charset="0"/>
              </a:rPr>
              <a:t>причиняемый </a:t>
            </a:r>
            <a:r>
              <a:rPr sz="2400" spc="-155" dirty="0">
                <a:latin typeface="Times New Roman" panose="02020603050405020304" charset="0"/>
                <a:cs typeface="Times New Roman" panose="02020603050405020304" charset="0"/>
              </a:rPr>
              <a:t>пациентам,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254" dirty="0">
                <a:latin typeface="Times New Roman" panose="02020603050405020304" charset="0"/>
                <a:cs typeface="Times New Roman" panose="02020603050405020304" charset="0"/>
              </a:rPr>
              <a:t>снижается</a:t>
            </a:r>
            <a:r>
              <a:rPr sz="2400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26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4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330" dirty="0">
                <a:latin typeface="Times New Roman" panose="02020603050405020304" charset="0"/>
                <a:cs typeface="Times New Roman" panose="02020603050405020304" charset="0"/>
              </a:rPr>
              <a:t>15%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45990" y="4792705"/>
            <a:ext cx="858347" cy="128070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616321" y="6440220"/>
            <a:ext cx="62236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7186"/>
                </a:solidFill>
                <a:latin typeface="Calibri" panose="020F0502020204030204"/>
                <a:cs typeface="Calibri" panose="020F0502020204030204"/>
              </a:rPr>
              <a:t>Источник:</a:t>
            </a:r>
            <a:r>
              <a:rPr sz="1100" spc="-45" dirty="0">
                <a:solidFill>
                  <a:srgbClr val="58718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dirty="0">
                <a:solidFill>
                  <a:srgbClr val="587186"/>
                </a:solidFill>
                <a:latin typeface="Calibri" panose="020F0502020204030204"/>
                <a:cs typeface="Calibri" panose="020F0502020204030204"/>
              </a:rPr>
              <a:t>Безопасность</a:t>
            </a:r>
            <a:r>
              <a:rPr sz="1100" spc="-20" dirty="0">
                <a:solidFill>
                  <a:srgbClr val="58718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dirty="0">
                <a:solidFill>
                  <a:srgbClr val="587186"/>
                </a:solidFill>
                <a:latin typeface="Calibri" panose="020F0502020204030204"/>
                <a:cs typeface="Calibri" panose="020F0502020204030204"/>
              </a:rPr>
              <a:t>пациентов//</a:t>
            </a:r>
            <a:r>
              <a:rPr sz="1100" spc="-25" dirty="0">
                <a:solidFill>
                  <a:srgbClr val="58718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dirty="0">
                <a:solidFill>
                  <a:srgbClr val="587186"/>
                </a:solidFill>
                <a:latin typeface="Calibri" panose="020F0502020204030204"/>
                <a:cs typeface="Calibri" panose="020F0502020204030204"/>
              </a:rPr>
              <a:t>ВОЗ. URL.:</a:t>
            </a:r>
            <a:r>
              <a:rPr sz="1100" spc="-75" dirty="0">
                <a:solidFill>
                  <a:srgbClr val="58718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spc="-10" dirty="0">
                <a:solidFill>
                  <a:srgbClr val="587186"/>
                </a:solidFill>
                <a:latin typeface="Calibri" panose="020F0502020204030204"/>
                <a:cs typeface="Calibri" panose="020F0502020204030204"/>
              </a:rPr>
              <a:t>https://</a:t>
            </a:r>
            <a:r>
              <a:rPr sz="1100" spc="-10" dirty="0">
                <a:solidFill>
                  <a:srgbClr val="587186"/>
                </a:solidFill>
                <a:latin typeface="Calibri" panose="020F0502020204030204"/>
                <a:cs typeface="Calibri" panose="020F0502020204030204"/>
                <a:hlinkClick r:id="rId5"/>
              </a:rPr>
              <a:t>www.who.int/features/factfiles/patient_safety/ru/</a:t>
            </a:r>
            <a:endParaRPr sz="1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026" y="371932"/>
            <a:ext cx="7965440" cy="875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latin typeface="Times New Roman" panose="02020603050405020304" charset="0"/>
                <a:cs typeface="Times New Roman" panose="02020603050405020304" charset="0"/>
              </a:rPr>
              <a:t>Политика</a:t>
            </a:r>
            <a:r>
              <a:rPr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</a:rPr>
              <a:t>учета</a:t>
            </a:r>
            <a:r>
              <a:rPr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</a:rPr>
              <a:t>и анализа</a:t>
            </a:r>
            <a:r>
              <a:rPr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20" dirty="0">
                <a:latin typeface="Times New Roman" panose="02020603050405020304" charset="0"/>
                <a:cs typeface="Times New Roman" panose="02020603050405020304" charset="0"/>
              </a:rPr>
              <a:t>нежелательных</a:t>
            </a:r>
            <a:r>
              <a:rPr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10" dirty="0">
                <a:latin typeface="Times New Roman" panose="02020603050405020304" charset="0"/>
                <a:cs typeface="Times New Roman" panose="02020603050405020304" charset="0"/>
              </a:rPr>
              <a:t>событий</a:t>
            </a:r>
            <a:endParaRPr spc="-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739" y="1711198"/>
            <a:ext cx="331470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105"/>
              </a:spcBef>
              <a:buNone/>
              <a:tabLst>
                <a:tab pos="241935" algn="l"/>
                <a:tab pos="1149350" algn="l"/>
              </a:tabLst>
            </a:pPr>
            <a:r>
              <a:rPr lang="ru-RU" altLang="en-US" sz="2800" spc="-315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2800" spc="-315" dirty="0">
                <a:latin typeface="Times New Roman" panose="02020603050405020304" charset="0"/>
                <a:cs typeface="Times New Roman" panose="02020603050405020304" charset="0"/>
              </a:rPr>
              <a:t>Учет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800" spc="-315" dirty="0">
                <a:latin typeface="Times New Roman" panose="02020603050405020304" charset="0"/>
                <a:cs typeface="Times New Roman" panose="02020603050405020304" charset="0"/>
              </a:rPr>
              <a:t>нежелательных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9745" y="1752473"/>
            <a:ext cx="790702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8910" algn="l"/>
                <a:tab pos="2003425" algn="l"/>
                <a:tab pos="4161790" algn="l"/>
                <a:tab pos="6219825" algn="l"/>
              </a:tabLst>
            </a:pPr>
            <a:r>
              <a:rPr sz="2800" spc="-290" dirty="0">
                <a:latin typeface="Times New Roman" panose="02020603050405020304" charset="0"/>
                <a:cs typeface="Times New Roman" panose="02020603050405020304" charset="0"/>
              </a:rPr>
              <a:t>событий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800" spc="605" dirty="0">
                <a:latin typeface="Times New Roman" panose="02020603050405020304" charset="0"/>
                <a:cs typeface="Times New Roman" panose="02020603050405020304" charset="0"/>
              </a:rPr>
              <a:t>—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800" spc="-305" dirty="0">
                <a:latin typeface="Times New Roman" panose="02020603050405020304" charset="0"/>
                <a:cs typeface="Times New Roman" panose="02020603050405020304" charset="0"/>
              </a:rPr>
              <a:t>обязательное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800" spc="-325" dirty="0">
                <a:latin typeface="Times New Roman" panose="02020603050405020304" charset="0"/>
                <a:cs typeface="Times New Roman" panose="02020603050405020304" charset="0"/>
              </a:rPr>
              <a:t>мероприятие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800" spc="-300" dirty="0">
                <a:latin typeface="Times New Roman" panose="02020603050405020304" charset="0"/>
                <a:cs typeface="Times New Roman" panose="02020603050405020304" charset="0"/>
              </a:rPr>
              <a:t>внутреннего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644" y="2094941"/>
            <a:ext cx="11242675" cy="31546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45"/>
              </a:spcBef>
            </a:pPr>
            <a:r>
              <a:rPr sz="2800" spc="-300" dirty="0">
                <a:latin typeface="Times New Roman" panose="02020603050405020304" charset="0"/>
                <a:cs typeface="Times New Roman" panose="02020603050405020304" charset="0"/>
              </a:rPr>
              <a:t>контроля</a:t>
            </a:r>
            <a:r>
              <a:rPr sz="2800" spc="5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5" dirty="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sz="2800" spc="5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800" spc="5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00" dirty="0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sz="2800" spc="5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20" dirty="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sz="2800" spc="5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0" dirty="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sz="2800" spc="5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7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800" spc="5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20" dirty="0">
                <a:latin typeface="Times New Roman" panose="02020603050405020304" charset="0"/>
                <a:cs typeface="Times New Roman" panose="02020603050405020304" charset="0"/>
              </a:rPr>
              <a:t>медицински</a:t>
            </a:r>
            <a:r>
              <a:rPr lang="ru-RU" altLang="en-US" sz="2800" spc="-320" dirty="0">
                <a:latin typeface="Times New Roman" panose="02020603050405020304" charset="0"/>
                <a:cs typeface="Times New Roman" panose="02020603050405020304" charset="0"/>
              </a:rPr>
              <a:t>х</a:t>
            </a:r>
            <a:r>
              <a:rPr sz="2800" spc="-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0" dirty="0">
                <a:latin typeface="Times New Roman" panose="02020603050405020304" charset="0"/>
                <a:cs typeface="Times New Roman" panose="02020603050405020304" charset="0"/>
              </a:rPr>
              <a:t>организаци</a:t>
            </a:r>
            <a:r>
              <a:rPr lang="ru-RU" altLang="en-US" sz="2800" spc="-290" dirty="0">
                <a:latin typeface="Times New Roman" panose="02020603050405020304" charset="0"/>
                <a:cs typeface="Times New Roman" panose="02020603050405020304" charset="0"/>
              </a:rPr>
              <a:t>ях</a:t>
            </a:r>
            <a:r>
              <a:rPr sz="2800" spc="-29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sz="2800" spc="24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40" dirty="0">
                <a:latin typeface="Times New Roman" panose="02020603050405020304" charset="0"/>
                <a:cs typeface="Times New Roman" panose="02020603050405020304" charset="0"/>
              </a:rPr>
              <a:t>Оно</a:t>
            </a:r>
            <a:r>
              <a:rPr sz="2800" spc="24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10" dirty="0">
                <a:latin typeface="Times New Roman" panose="02020603050405020304" charset="0"/>
                <a:cs typeface="Times New Roman" panose="02020603050405020304" charset="0"/>
              </a:rPr>
              <a:t>подразумевает</a:t>
            </a:r>
            <a:r>
              <a:rPr sz="2800" spc="24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10" dirty="0">
                <a:latin typeface="Times New Roman" panose="02020603050405020304" charset="0"/>
                <a:cs typeface="Times New Roman" panose="02020603050405020304" charset="0"/>
              </a:rPr>
              <a:t>активное</a:t>
            </a:r>
            <a:r>
              <a:rPr sz="2800" spc="24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0" dirty="0">
                <a:latin typeface="Times New Roman" panose="02020603050405020304" charset="0"/>
                <a:cs typeface="Times New Roman" panose="02020603050405020304" charset="0"/>
              </a:rPr>
              <a:t>выявление</a:t>
            </a:r>
            <a:r>
              <a:rPr sz="2800" spc="24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65" dirty="0">
                <a:latin typeface="Times New Roman" panose="02020603050405020304" charset="0"/>
                <a:cs typeface="Times New Roman" panose="02020603050405020304" charset="0"/>
              </a:rPr>
              <a:t>обстоятельств,</a:t>
            </a:r>
            <a:r>
              <a:rPr sz="2800" spc="-1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20" dirty="0">
                <a:latin typeface="Times New Roman" panose="02020603050405020304" charset="0"/>
                <a:cs typeface="Times New Roman" panose="02020603050405020304" charset="0"/>
              </a:rPr>
              <a:t>угрожающих</a:t>
            </a:r>
            <a:r>
              <a:rPr sz="2800" spc="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00" dirty="0">
                <a:latin typeface="Times New Roman" panose="02020603050405020304" charset="0"/>
                <a:cs typeface="Times New Roman" panose="02020603050405020304" charset="0"/>
              </a:rPr>
              <a:t>причинить</a:t>
            </a:r>
            <a:r>
              <a:rPr sz="2800" spc="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0" dirty="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sz="2800" spc="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05" dirty="0">
                <a:latin typeface="Times New Roman" panose="02020603050405020304" charset="0"/>
                <a:cs typeface="Times New Roman" panose="02020603050405020304" charset="0"/>
              </a:rPr>
              <a:t>причинивших</a:t>
            </a:r>
            <a:r>
              <a:rPr sz="2800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5" dirty="0">
                <a:latin typeface="Times New Roman" panose="02020603050405020304" charset="0"/>
                <a:cs typeface="Times New Roman" panose="02020603050405020304" charset="0"/>
              </a:rPr>
              <a:t>вред</a:t>
            </a:r>
            <a:r>
              <a:rPr sz="2800" spc="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45" dirty="0">
                <a:latin typeface="Times New Roman" panose="02020603050405020304" charset="0"/>
                <a:cs typeface="Times New Roman" panose="02020603050405020304" charset="0"/>
              </a:rPr>
              <a:t>жизни</a:t>
            </a:r>
            <a:r>
              <a:rPr sz="28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8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10" dirty="0">
                <a:latin typeface="Times New Roman" panose="02020603050405020304" charset="0"/>
                <a:cs typeface="Times New Roman" panose="02020603050405020304" charset="0"/>
              </a:rPr>
              <a:t>здоровью</a:t>
            </a:r>
            <a:r>
              <a:rPr sz="28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00" dirty="0">
                <a:latin typeface="Times New Roman" panose="02020603050405020304" charset="0"/>
                <a:cs typeface="Times New Roman" panose="02020603050405020304" charset="0"/>
              </a:rPr>
              <a:t>пациентов</a:t>
            </a:r>
            <a:r>
              <a:rPr sz="2800" spc="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0" dirty="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sz="2800" spc="-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10" dirty="0">
                <a:latin typeface="Times New Roman" panose="02020603050405020304" charset="0"/>
                <a:cs typeface="Times New Roman" panose="02020603050405020304" charset="0"/>
              </a:rPr>
              <a:t>медицинских</a:t>
            </a:r>
            <a:r>
              <a:rPr sz="2800" spc="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5" dirty="0">
                <a:latin typeface="Times New Roman" panose="02020603050405020304" charset="0"/>
                <a:cs typeface="Times New Roman" panose="02020603050405020304" charset="0"/>
              </a:rPr>
              <a:t>работников,</a:t>
            </a:r>
            <a:r>
              <a:rPr sz="2800" spc="7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2800" spc="6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45" dirty="0"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sz="2800" spc="7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0" dirty="0">
                <a:latin typeface="Times New Roman" panose="02020603050405020304" charset="0"/>
                <a:cs typeface="Times New Roman" panose="02020603050405020304" charset="0"/>
              </a:rPr>
              <a:t>увеличивших</a:t>
            </a:r>
            <a:r>
              <a:rPr sz="2800" spc="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15" dirty="0">
                <a:latin typeface="Times New Roman" panose="02020603050405020304" charset="0"/>
                <a:cs typeface="Times New Roman" panose="02020603050405020304" charset="0"/>
              </a:rPr>
              <a:t>сроки</a:t>
            </a:r>
            <a:r>
              <a:rPr sz="2800" spc="7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20" dirty="0">
                <a:latin typeface="Times New Roman" panose="02020603050405020304" charset="0"/>
                <a:cs typeface="Times New Roman" panose="02020603050405020304" charset="0"/>
              </a:rPr>
              <a:t>оказания</a:t>
            </a:r>
            <a:r>
              <a:rPr sz="2800" spc="7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20" dirty="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sz="2800" spc="-1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20" dirty="0">
                <a:latin typeface="Times New Roman" panose="02020603050405020304" charset="0"/>
                <a:cs typeface="Times New Roman" panose="02020603050405020304" charset="0"/>
              </a:rPr>
              <a:t>помощи.</a:t>
            </a:r>
            <a:r>
              <a:rPr sz="2800" spc="99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00" dirty="0">
                <a:latin typeface="Times New Roman" panose="02020603050405020304" charset="0"/>
                <a:cs typeface="Times New Roman" panose="02020603050405020304" charset="0"/>
              </a:rPr>
              <a:t>Учет</a:t>
            </a:r>
            <a:r>
              <a:rPr sz="2800" spc="9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5" dirty="0">
                <a:latin typeface="Times New Roman" panose="02020603050405020304" charset="0"/>
                <a:cs typeface="Times New Roman" panose="02020603050405020304" charset="0"/>
              </a:rPr>
              <a:t>проводят</a:t>
            </a:r>
            <a:r>
              <a:rPr sz="2800" spc="9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sz="2800" spc="9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45" dirty="0">
                <a:latin typeface="Times New Roman" panose="02020603050405020304" charset="0"/>
                <a:cs typeface="Times New Roman" panose="02020603050405020304" charset="0"/>
              </a:rPr>
              <a:t>того,</a:t>
            </a:r>
            <a:r>
              <a:rPr sz="2800" spc="99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0" dirty="0">
                <a:latin typeface="Times New Roman" panose="02020603050405020304" charset="0"/>
                <a:cs typeface="Times New Roman" panose="02020603050405020304" charset="0"/>
              </a:rPr>
              <a:t>чтобы</a:t>
            </a:r>
            <a:r>
              <a:rPr sz="2800" spc="969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0" dirty="0">
                <a:latin typeface="Times New Roman" panose="02020603050405020304" charset="0"/>
                <a:cs typeface="Times New Roman" panose="02020603050405020304" charset="0"/>
              </a:rPr>
              <a:t>проанализировать</a:t>
            </a:r>
            <a:r>
              <a:rPr sz="2800" spc="9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00" dirty="0">
                <a:latin typeface="Times New Roman" panose="02020603050405020304" charset="0"/>
                <a:cs typeface="Times New Roman" panose="02020603050405020304" charset="0"/>
              </a:rPr>
              <a:t>нежелательное</a:t>
            </a:r>
            <a:r>
              <a:rPr sz="2800" spc="-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событие</a:t>
            </a:r>
            <a:r>
              <a:rPr sz="2800" spc="19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800" spc="19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выявить</a:t>
            </a:r>
            <a:r>
              <a:rPr sz="2800" spc="19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75" dirty="0"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sz="2800" spc="19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причины,</a:t>
            </a:r>
            <a:r>
              <a:rPr sz="2800" spc="19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2800" spc="18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после</a:t>
            </a:r>
            <a:r>
              <a:rPr sz="2800" spc="18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5" dirty="0">
                <a:latin typeface="Times New Roman" panose="02020603050405020304" charset="0"/>
                <a:cs typeface="Times New Roman" panose="02020603050405020304" charset="0"/>
              </a:rPr>
              <a:t>разработать</a:t>
            </a:r>
            <a:r>
              <a:rPr sz="2800" spc="19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800" spc="19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00" dirty="0">
                <a:latin typeface="Times New Roman" panose="02020603050405020304" charset="0"/>
                <a:cs typeface="Times New Roman" panose="02020603050405020304" charset="0"/>
              </a:rPr>
              <a:t>провести</a:t>
            </a:r>
            <a:r>
              <a:rPr sz="2800" spc="-1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25" dirty="0">
                <a:latin typeface="Times New Roman" panose="02020603050405020304" charset="0"/>
                <a:cs typeface="Times New Roman" panose="02020603050405020304" charset="0"/>
              </a:rPr>
              <a:t>корректирующие</a:t>
            </a:r>
            <a:r>
              <a:rPr sz="2800" spc="27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800" spc="26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15" dirty="0">
                <a:latin typeface="Times New Roman" panose="02020603050405020304" charset="0"/>
                <a:cs typeface="Times New Roman" panose="02020603050405020304" charset="0"/>
              </a:rPr>
              <a:t>профилактические</a:t>
            </a:r>
            <a:r>
              <a:rPr sz="2800" spc="26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00" dirty="0">
                <a:latin typeface="Times New Roman" panose="02020603050405020304" charset="0"/>
                <a:cs typeface="Times New Roman" panose="02020603050405020304" charset="0"/>
              </a:rPr>
              <a:t>мероприятия</a:t>
            </a:r>
            <a:r>
              <a:rPr sz="2800" spc="26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800" spc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95" dirty="0">
                <a:latin typeface="Times New Roman" panose="02020603050405020304" charset="0"/>
                <a:cs typeface="Times New Roman" panose="02020603050405020304" charset="0"/>
              </a:rPr>
              <a:t>снизить</a:t>
            </a:r>
            <a:r>
              <a:rPr sz="2800" spc="26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35" dirty="0">
                <a:latin typeface="Times New Roman" panose="02020603050405020304" charset="0"/>
                <a:cs typeface="Times New Roman" panose="02020603050405020304" charset="0"/>
              </a:rPr>
              <a:t>риск</a:t>
            </a:r>
            <a:r>
              <a:rPr sz="2800" spc="-2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05" dirty="0">
                <a:latin typeface="Times New Roman" panose="02020603050405020304" charset="0"/>
                <a:cs typeface="Times New Roman" panose="02020603050405020304" charset="0"/>
              </a:rPr>
              <a:t>нежелательных</a:t>
            </a:r>
            <a:r>
              <a:rPr sz="2800" spc="-1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85" dirty="0">
                <a:latin typeface="Times New Roman" panose="02020603050405020304" charset="0"/>
                <a:cs typeface="Times New Roman" panose="02020603050405020304" charset="0"/>
              </a:rPr>
              <a:t>событий</a:t>
            </a:r>
            <a:r>
              <a:rPr sz="2800" spc="-1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7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8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320" dirty="0">
                <a:latin typeface="Times New Roman" panose="02020603050405020304" charset="0"/>
                <a:cs typeface="Times New Roman" panose="02020603050405020304" charset="0"/>
              </a:rPr>
              <a:t>будущем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8954" y="6479438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3850" y="367106"/>
            <a:ext cx="90379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255AA6"/>
                </a:solidFill>
                <a:latin typeface="Tahoma" panose="020B0604030504040204"/>
                <a:cs typeface="Tahoma" panose="020B0604030504040204"/>
              </a:rPr>
              <a:t>МЕДИЦИНСКАЯ</a:t>
            </a:r>
            <a:r>
              <a:rPr sz="2000" b="1" spc="-15" dirty="0">
                <a:solidFill>
                  <a:srgbClr val="255AA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b="1" dirty="0">
                <a:solidFill>
                  <a:srgbClr val="255AA6"/>
                </a:solidFill>
                <a:latin typeface="Tahoma" panose="020B0604030504040204"/>
                <a:cs typeface="Tahoma" panose="020B0604030504040204"/>
              </a:rPr>
              <a:t>ПОМОЩЬ</a:t>
            </a:r>
            <a:r>
              <a:rPr sz="2000" b="1" spc="-95" dirty="0">
                <a:solidFill>
                  <a:srgbClr val="255AA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НЕ</a:t>
            </a:r>
            <a:r>
              <a:rPr sz="2000" b="1" spc="-100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ДОЛЖНА</a:t>
            </a:r>
            <a:r>
              <a:rPr sz="2000" b="1" spc="-80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ПРИЧИНЯТЬ</a:t>
            </a:r>
            <a:r>
              <a:rPr sz="2000" b="1" spc="-40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ВРЕДА</a:t>
            </a:r>
            <a:r>
              <a:rPr sz="2000" b="1" spc="-80" dirty="0">
                <a:solidFill>
                  <a:srgbClr val="C0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b="1" spc="-10" dirty="0">
                <a:solidFill>
                  <a:srgbClr val="255AA6"/>
                </a:solidFill>
                <a:latin typeface="Tahoma" panose="020B0604030504040204"/>
                <a:cs typeface="Tahoma" panose="020B0604030504040204"/>
              </a:rPr>
              <a:t>НИКОМУ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7657" y="729437"/>
            <a:ext cx="25203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и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тем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не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менее: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219200"/>
            <a:ext cx="6370320" cy="4788535"/>
            <a:chOff x="0" y="1219200"/>
            <a:chExt cx="6370320" cy="478853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29244" y="4095610"/>
              <a:ext cx="2341747" cy="14960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200"/>
              <a:ext cx="5818631" cy="4117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4463" y="5087111"/>
              <a:ext cx="777239" cy="9204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96" y="1871472"/>
              <a:ext cx="466344" cy="8321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66088" y="2328672"/>
              <a:ext cx="1192530" cy="0"/>
            </a:xfrm>
            <a:custGeom>
              <a:avLst/>
              <a:gdLst/>
              <a:ahLst/>
              <a:cxnLst/>
              <a:rect l="l" t="t" r="r" b="b"/>
              <a:pathLst>
                <a:path w="1192530">
                  <a:moveTo>
                    <a:pt x="0" y="0"/>
                  </a:moveTo>
                  <a:lnTo>
                    <a:pt x="119253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46248" y="5894832"/>
              <a:ext cx="614045" cy="1270"/>
            </a:xfrm>
            <a:custGeom>
              <a:avLst/>
              <a:gdLst/>
              <a:ahLst/>
              <a:cxnLst/>
              <a:rect l="l" t="t" r="r" b="b"/>
              <a:pathLst>
                <a:path w="614045" h="1270">
                  <a:moveTo>
                    <a:pt x="0" y="812"/>
                  </a:moveTo>
                  <a:lnTo>
                    <a:pt x="613537" y="0"/>
                  </a:lnTo>
                </a:path>
              </a:pathLst>
            </a:custGeom>
            <a:ln w="127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46248" y="5526023"/>
              <a:ext cx="1589405" cy="0"/>
            </a:xfrm>
            <a:custGeom>
              <a:avLst/>
              <a:gdLst/>
              <a:ahLst/>
              <a:cxnLst/>
              <a:rect l="l" t="t" r="r" b="b"/>
              <a:pathLst>
                <a:path w="1589404">
                  <a:moveTo>
                    <a:pt x="0" y="0"/>
                  </a:moveTo>
                  <a:lnTo>
                    <a:pt x="1588897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638551" y="1395984"/>
              <a:ext cx="3731895" cy="2192655"/>
            </a:xfrm>
            <a:custGeom>
              <a:avLst/>
              <a:gdLst/>
              <a:ahLst/>
              <a:cxnLst/>
              <a:rect l="l" t="t" r="r" b="b"/>
              <a:pathLst>
                <a:path w="3731895" h="2192654">
                  <a:moveTo>
                    <a:pt x="3731768" y="0"/>
                  </a:moveTo>
                  <a:lnTo>
                    <a:pt x="467360" y="0"/>
                  </a:lnTo>
                  <a:lnTo>
                    <a:pt x="467360" y="1100327"/>
                  </a:lnTo>
                  <a:lnTo>
                    <a:pt x="1011427" y="1100327"/>
                  </a:lnTo>
                  <a:lnTo>
                    <a:pt x="0" y="2192654"/>
                  </a:lnTo>
                  <a:lnTo>
                    <a:pt x="1827530" y="1100327"/>
                  </a:lnTo>
                  <a:lnTo>
                    <a:pt x="3731768" y="1100327"/>
                  </a:lnTo>
                  <a:lnTo>
                    <a:pt x="373176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393440" y="1505153"/>
            <a:ext cx="268605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z="1400" b="1" spc="-195" dirty="0">
                <a:solidFill>
                  <a:srgbClr val="255AA6"/>
                </a:solidFill>
                <a:latin typeface="Arial" panose="020B0604020202020204"/>
                <a:cs typeface="Arial" panose="020B0604020202020204"/>
              </a:rPr>
              <a:t>ПРЕДОТВРАТИМАЯ</a:t>
            </a:r>
            <a:r>
              <a:rPr sz="1400" b="1" spc="5" dirty="0">
                <a:solidFill>
                  <a:srgbClr val="255AA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35" dirty="0">
                <a:solidFill>
                  <a:srgbClr val="255AA6"/>
                </a:solidFill>
                <a:latin typeface="Arial" panose="020B0604020202020204"/>
                <a:cs typeface="Arial" panose="020B0604020202020204"/>
              </a:rPr>
              <a:t>ОШИБКА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065" marR="5080" indent="2540" algn="ctr">
              <a:lnSpc>
                <a:spcPct val="100000"/>
              </a:lnSpc>
            </a:pPr>
            <a:r>
              <a:rPr sz="1400" b="1" spc="-165" dirty="0">
                <a:solidFill>
                  <a:srgbClr val="255AA6"/>
                </a:solidFill>
                <a:latin typeface="Arial" panose="020B0604020202020204"/>
                <a:cs typeface="Arial" panose="020B0604020202020204"/>
              </a:rPr>
              <a:t>«профилактика</a:t>
            </a:r>
            <a:r>
              <a:rPr sz="1400" b="1" dirty="0">
                <a:solidFill>
                  <a:srgbClr val="255AA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65" dirty="0">
                <a:solidFill>
                  <a:srgbClr val="255AA6"/>
                </a:solidFill>
                <a:latin typeface="Arial" panose="020B0604020202020204"/>
                <a:cs typeface="Arial" panose="020B0604020202020204"/>
              </a:rPr>
              <a:t>падения</a:t>
            </a:r>
            <a:r>
              <a:rPr sz="1400" b="1" spc="-30" dirty="0">
                <a:solidFill>
                  <a:srgbClr val="255AA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40" dirty="0">
                <a:solidFill>
                  <a:srgbClr val="255AA6"/>
                </a:solidFill>
                <a:latin typeface="Arial" panose="020B0604020202020204"/>
                <a:cs typeface="Arial" panose="020B0604020202020204"/>
              </a:rPr>
              <a:t>пациентов» </a:t>
            </a:r>
            <a:r>
              <a:rPr sz="1400" b="1" spc="-170" dirty="0">
                <a:latin typeface="Arial" panose="020B0604020202020204"/>
                <a:cs typeface="Arial" panose="020B0604020202020204"/>
              </a:rPr>
              <a:t>Пример:</a:t>
            </a:r>
            <a:r>
              <a:rPr sz="1400" b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60" dirty="0">
                <a:latin typeface="Arial" panose="020B0604020202020204"/>
                <a:cs typeface="Arial" panose="020B0604020202020204"/>
              </a:rPr>
              <a:t>пациент</a:t>
            </a:r>
            <a:r>
              <a:rPr sz="14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70" dirty="0">
                <a:latin typeface="Arial" panose="020B0604020202020204"/>
                <a:cs typeface="Arial" panose="020B0604020202020204"/>
              </a:rPr>
              <a:t>склонен</a:t>
            </a:r>
            <a:r>
              <a:rPr sz="14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40" dirty="0">
                <a:latin typeface="Arial" panose="020B0604020202020204"/>
                <a:cs typeface="Arial" panose="020B0604020202020204"/>
              </a:rPr>
              <a:t>к</a:t>
            </a:r>
            <a:r>
              <a:rPr sz="14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55" dirty="0">
                <a:latin typeface="Arial" panose="020B0604020202020204"/>
                <a:cs typeface="Arial" panose="020B0604020202020204"/>
              </a:rPr>
              <a:t>падению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3232" y="2145614"/>
            <a:ext cx="29749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70" dirty="0">
                <a:latin typeface="Arial" panose="020B0604020202020204"/>
                <a:cs typeface="Arial" panose="020B0604020202020204"/>
              </a:rPr>
              <a:t>вследствие</a:t>
            </a:r>
            <a:r>
              <a:rPr sz="1400" b="1" spc="5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55" dirty="0">
                <a:latin typeface="Arial" panose="020B0604020202020204"/>
                <a:cs typeface="Arial" panose="020B0604020202020204"/>
              </a:rPr>
              <a:t>«неврологического</a:t>
            </a:r>
            <a:r>
              <a:rPr sz="1400" b="1" spc="4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25" dirty="0">
                <a:latin typeface="Arial" panose="020B0604020202020204"/>
                <a:cs typeface="Arial" panose="020B0604020202020204"/>
              </a:rPr>
              <a:t>статуса»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120" y="2923032"/>
            <a:ext cx="2256790" cy="3935095"/>
          </a:xfrm>
          <a:custGeom>
            <a:avLst/>
            <a:gdLst/>
            <a:ahLst/>
            <a:cxnLst/>
            <a:rect l="l" t="t" r="r" b="b"/>
            <a:pathLst>
              <a:path w="2256790" h="3935095">
                <a:moveTo>
                  <a:pt x="2179320" y="0"/>
                </a:moveTo>
                <a:lnTo>
                  <a:pt x="0" y="0"/>
                </a:lnTo>
                <a:lnTo>
                  <a:pt x="0" y="1932431"/>
                </a:lnTo>
                <a:lnTo>
                  <a:pt x="1271270" y="1932431"/>
                </a:lnTo>
                <a:lnTo>
                  <a:pt x="2017988" y="3934967"/>
                </a:lnTo>
                <a:lnTo>
                  <a:pt x="2256329" y="3934968"/>
                </a:lnTo>
                <a:lnTo>
                  <a:pt x="1816100" y="1932431"/>
                </a:lnTo>
                <a:lnTo>
                  <a:pt x="2179320" y="1932431"/>
                </a:lnTo>
                <a:lnTo>
                  <a:pt x="21793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89661" y="3323335"/>
            <a:ext cx="1991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9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НЕБЛАГОПРИЯТНОЕ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565" y="3597655"/>
            <a:ext cx="20034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СОБЫТИЕ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800" b="1" spc="-204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«травма</a:t>
            </a:r>
            <a:r>
              <a:rPr sz="1800" b="1" spc="-6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800" b="1" spc="-2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результате</a:t>
            </a:r>
            <a:r>
              <a:rPr sz="1800" b="1" spc="-2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падения»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7585" y="6102807"/>
            <a:ext cx="1451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5" dirty="0">
                <a:latin typeface="Arial" panose="020B0604020202020204"/>
                <a:cs typeface="Arial" panose="020B0604020202020204"/>
              </a:rPr>
              <a:t>ущерб</a:t>
            </a:r>
            <a:r>
              <a:rPr sz="18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90" dirty="0">
                <a:latin typeface="Arial" panose="020B0604020202020204"/>
                <a:cs typeface="Arial" panose="020B0604020202020204"/>
              </a:rPr>
              <a:t>\</a:t>
            </a:r>
            <a:r>
              <a:rPr sz="1800" b="1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85" dirty="0">
                <a:latin typeface="Arial" panose="020B0604020202020204"/>
                <a:cs typeface="Arial" panose="020B0604020202020204"/>
              </a:rPr>
              <a:t>смерть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1289" y="2794253"/>
            <a:ext cx="1318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ahoma" panose="020B0604030504040204"/>
                <a:cs typeface="Tahoma" panose="020B0604030504040204"/>
              </a:rPr>
              <a:t>Госпитализация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08707" y="2319147"/>
            <a:ext cx="3735070" cy="2767965"/>
            <a:chOff x="2608707" y="2319147"/>
            <a:chExt cx="3735070" cy="2767965"/>
          </a:xfrm>
        </p:grpSpPr>
        <p:sp>
          <p:nvSpPr>
            <p:cNvPr id="23" name="object 23"/>
            <p:cNvSpPr/>
            <p:nvPr/>
          </p:nvSpPr>
          <p:spPr>
            <a:xfrm>
              <a:off x="2618232" y="2328672"/>
              <a:ext cx="40005" cy="2748915"/>
            </a:xfrm>
            <a:custGeom>
              <a:avLst/>
              <a:gdLst/>
              <a:ahLst/>
              <a:cxnLst/>
              <a:rect l="l" t="t" r="r" b="b"/>
              <a:pathLst>
                <a:path w="40005" h="2748915">
                  <a:moveTo>
                    <a:pt x="39624" y="0"/>
                  </a:moveTo>
                  <a:lnTo>
                    <a:pt x="39624" y="928242"/>
                  </a:lnTo>
                </a:path>
                <a:path w="40005" h="2748915">
                  <a:moveTo>
                    <a:pt x="0" y="2377440"/>
                  </a:moveTo>
                  <a:lnTo>
                    <a:pt x="0" y="2748915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751963" y="3154933"/>
              <a:ext cx="3577590" cy="1429385"/>
            </a:xfrm>
            <a:custGeom>
              <a:avLst/>
              <a:gdLst/>
              <a:ahLst/>
              <a:cxnLst/>
              <a:rect l="l" t="t" r="r" b="b"/>
              <a:pathLst>
                <a:path w="3577590" h="1429385">
                  <a:moveTo>
                    <a:pt x="389255" y="0"/>
                  </a:moveTo>
                  <a:lnTo>
                    <a:pt x="0" y="13715"/>
                  </a:lnTo>
                  <a:lnTo>
                    <a:pt x="282575" y="281939"/>
                  </a:lnTo>
                  <a:lnTo>
                    <a:pt x="309244" y="211454"/>
                  </a:lnTo>
                  <a:lnTo>
                    <a:pt x="3524123" y="1429003"/>
                  </a:lnTo>
                  <a:lnTo>
                    <a:pt x="3577463" y="1288160"/>
                  </a:lnTo>
                  <a:lnTo>
                    <a:pt x="362585" y="70485"/>
                  </a:lnTo>
                  <a:lnTo>
                    <a:pt x="389255" y="0"/>
                  </a:lnTo>
                  <a:close/>
                </a:path>
              </a:pathLst>
            </a:custGeom>
            <a:solidFill>
              <a:srgbClr val="4985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751963" y="3154933"/>
              <a:ext cx="3577590" cy="1429385"/>
            </a:xfrm>
            <a:custGeom>
              <a:avLst/>
              <a:gdLst/>
              <a:ahLst/>
              <a:cxnLst/>
              <a:rect l="l" t="t" r="r" b="b"/>
              <a:pathLst>
                <a:path w="3577590" h="1429385">
                  <a:moveTo>
                    <a:pt x="0" y="13715"/>
                  </a:moveTo>
                  <a:lnTo>
                    <a:pt x="389255" y="0"/>
                  </a:lnTo>
                  <a:lnTo>
                    <a:pt x="362585" y="70485"/>
                  </a:lnTo>
                  <a:lnTo>
                    <a:pt x="3577463" y="1288160"/>
                  </a:lnTo>
                  <a:lnTo>
                    <a:pt x="3524123" y="1429003"/>
                  </a:lnTo>
                  <a:lnTo>
                    <a:pt x="309244" y="211454"/>
                  </a:lnTo>
                  <a:lnTo>
                    <a:pt x="282575" y="281939"/>
                  </a:lnTo>
                  <a:lnTo>
                    <a:pt x="0" y="1371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148964" y="168351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 panose="020F0502020204030204"/>
                <a:cs typeface="Calibri" panose="020F0502020204030204"/>
              </a:rPr>
              <a:t>1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8137" y="356229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 panose="020F0502020204030204"/>
                <a:cs typeface="Calibri" panose="020F0502020204030204"/>
              </a:rPr>
              <a:t>3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19075" y="1691258"/>
            <a:ext cx="11689715" cy="5106035"/>
            <a:chOff x="219075" y="1691258"/>
            <a:chExt cx="11689715" cy="5106035"/>
          </a:xfrm>
        </p:grpSpPr>
        <p:sp>
          <p:nvSpPr>
            <p:cNvPr id="29" name="object 29"/>
            <p:cNvSpPr/>
            <p:nvPr/>
          </p:nvSpPr>
          <p:spPr>
            <a:xfrm>
              <a:off x="228600" y="1700783"/>
              <a:ext cx="3130550" cy="2148840"/>
            </a:xfrm>
            <a:custGeom>
              <a:avLst/>
              <a:gdLst/>
              <a:ahLst/>
              <a:cxnLst/>
              <a:rect l="l" t="t" r="r" b="b"/>
              <a:pathLst>
                <a:path w="3130550" h="2148840">
                  <a:moveTo>
                    <a:pt x="2877312" y="126491"/>
                  </a:moveTo>
                  <a:lnTo>
                    <a:pt x="2887253" y="77259"/>
                  </a:lnTo>
                  <a:lnTo>
                    <a:pt x="2914364" y="37052"/>
                  </a:lnTo>
                  <a:lnTo>
                    <a:pt x="2954571" y="9941"/>
                  </a:lnTo>
                  <a:lnTo>
                    <a:pt x="3003804" y="0"/>
                  </a:lnTo>
                  <a:lnTo>
                    <a:pt x="3053036" y="9941"/>
                  </a:lnTo>
                  <a:lnTo>
                    <a:pt x="3093243" y="37052"/>
                  </a:lnTo>
                  <a:lnTo>
                    <a:pt x="3120354" y="77259"/>
                  </a:lnTo>
                  <a:lnTo>
                    <a:pt x="3130296" y="126491"/>
                  </a:lnTo>
                  <a:lnTo>
                    <a:pt x="3120354" y="175724"/>
                  </a:lnTo>
                  <a:lnTo>
                    <a:pt x="3093243" y="215931"/>
                  </a:lnTo>
                  <a:lnTo>
                    <a:pt x="3053036" y="243042"/>
                  </a:lnTo>
                  <a:lnTo>
                    <a:pt x="3003804" y="252983"/>
                  </a:lnTo>
                  <a:lnTo>
                    <a:pt x="2954571" y="243042"/>
                  </a:lnTo>
                  <a:lnTo>
                    <a:pt x="2914364" y="215931"/>
                  </a:lnTo>
                  <a:lnTo>
                    <a:pt x="2887253" y="175724"/>
                  </a:lnTo>
                  <a:lnTo>
                    <a:pt x="2877312" y="126491"/>
                  </a:lnTo>
                  <a:close/>
                </a:path>
                <a:path w="3130550" h="2148840">
                  <a:moveTo>
                    <a:pt x="0" y="2022347"/>
                  </a:moveTo>
                  <a:lnTo>
                    <a:pt x="10060" y="1973115"/>
                  </a:lnTo>
                  <a:lnTo>
                    <a:pt x="37495" y="1932908"/>
                  </a:lnTo>
                  <a:lnTo>
                    <a:pt x="78186" y="1905797"/>
                  </a:lnTo>
                  <a:lnTo>
                    <a:pt x="128015" y="1895855"/>
                  </a:lnTo>
                  <a:lnTo>
                    <a:pt x="177845" y="1905797"/>
                  </a:lnTo>
                  <a:lnTo>
                    <a:pt x="218536" y="1932908"/>
                  </a:lnTo>
                  <a:lnTo>
                    <a:pt x="245971" y="1973115"/>
                  </a:lnTo>
                  <a:lnTo>
                    <a:pt x="256031" y="2022347"/>
                  </a:lnTo>
                  <a:lnTo>
                    <a:pt x="245971" y="2071580"/>
                  </a:lnTo>
                  <a:lnTo>
                    <a:pt x="218536" y="2111787"/>
                  </a:lnTo>
                  <a:lnTo>
                    <a:pt x="177845" y="2138898"/>
                  </a:lnTo>
                  <a:lnTo>
                    <a:pt x="128015" y="2148840"/>
                  </a:lnTo>
                  <a:lnTo>
                    <a:pt x="78186" y="2138898"/>
                  </a:lnTo>
                  <a:lnTo>
                    <a:pt x="37495" y="2111787"/>
                  </a:lnTo>
                  <a:lnTo>
                    <a:pt x="10060" y="2071580"/>
                  </a:lnTo>
                  <a:lnTo>
                    <a:pt x="0" y="202234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641219" y="4457445"/>
              <a:ext cx="3472179" cy="678180"/>
            </a:xfrm>
            <a:custGeom>
              <a:avLst/>
              <a:gdLst/>
              <a:ahLst/>
              <a:cxnLst/>
              <a:rect l="l" t="t" r="r" b="b"/>
              <a:pathLst>
                <a:path w="3472179" h="678179">
                  <a:moveTo>
                    <a:pt x="3450335" y="0"/>
                  </a:moveTo>
                  <a:lnTo>
                    <a:pt x="344550" y="454405"/>
                  </a:lnTo>
                  <a:lnTo>
                    <a:pt x="333629" y="379856"/>
                  </a:lnTo>
                  <a:lnTo>
                    <a:pt x="0" y="580897"/>
                  </a:lnTo>
                  <a:lnTo>
                    <a:pt x="377317" y="678052"/>
                  </a:lnTo>
                  <a:lnTo>
                    <a:pt x="366394" y="603503"/>
                  </a:lnTo>
                  <a:lnTo>
                    <a:pt x="3472179" y="149097"/>
                  </a:lnTo>
                  <a:lnTo>
                    <a:pt x="3450335" y="0"/>
                  </a:lnTo>
                  <a:close/>
                </a:path>
              </a:pathLst>
            </a:custGeom>
            <a:solidFill>
              <a:srgbClr val="4985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641219" y="4457445"/>
              <a:ext cx="3472179" cy="678180"/>
            </a:xfrm>
            <a:custGeom>
              <a:avLst/>
              <a:gdLst/>
              <a:ahLst/>
              <a:cxnLst/>
              <a:rect l="l" t="t" r="r" b="b"/>
              <a:pathLst>
                <a:path w="3472179" h="678179">
                  <a:moveTo>
                    <a:pt x="0" y="580897"/>
                  </a:moveTo>
                  <a:lnTo>
                    <a:pt x="333629" y="379856"/>
                  </a:lnTo>
                  <a:lnTo>
                    <a:pt x="344550" y="454405"/>
                  </a:lnTo>
                  <a:lnTo>
                    <a:pt x="3450335" y="0"/>
                  </a:lnTo>
                  <a:lnTo>
                    <a:pt x="3472179" y="149097"/>
                  </a:lnTo>
                  <a:lnTo>
                    <a:pt x="366394" y="603503"/>
                  </a:lnTo>
                  <a:lnTo>
                    <a:pt x="377317" y="678052"/>
                  </a:lnTo>
                  <a:lnTo>
                    <a:pt x="0" y="58089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550152" y="4511039"/>
              <a:ext cx="5358765" cy="2286000"/>
            </a:xfrm>
            <a:custGeom>
              <a:avLst/>
              <a:gdLst/>
              <a:ahLst/>
              <a:cxnLst/>
              <a:rect l="l" t="t" r="r" b="b"/>
              <a:pathLst>
                <a:path w="5358765" h="2286000">
                  <a:moveTo>
                    <a:pt x="0" y="2286000"/>
                  </a:moveTo>
                  <a:lnTo>
                    <a:pt x="5358384" y="2286000"/>
                  </a:lnTo>
                  <a:lnTo>
                    <a:pt x="5358384" y="0"/>
                  </a:lnTo>
                  <a:lnTo>
                    <a:pt x="0" y="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6629145" y="4517593"/>
            <a:ext cx="52012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 panose="020B0604030504040204"/>
                <a:cs typeface="Tahoma" panose="020B0604030504040204"/>
              </a:rPr>
              <a:t>-</a:t>
            </a:r>
            <a:r>
              <a:rPr sz="2000" spc="85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spc="-220" dirty="0">
                <a:latin typeface="Arial" panose="020B0604020202020204"/>
                <a:cs typeface="Arial" panose="020B0604020202020204"/>
              </a:rPr>
              <a:t>отсутствие</a:t>
            </a:r>
            <a:r>
              <a:rPr sz="2400" b="1" spc="265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260" dirty="0">
                <a:latin typeface="Arial" panose="020B0604020202020204"/>
                <a:cs typeface="Arial" panose="020B0604020202020204"/>
              </a:rPr>
              <a:t>предотвратимых</a:t>
            </a:r>
            <a:r>
              <a:rPr sz="2400" b="1" spc="24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280" dirty="0">
                <a:latin typeface="Arial" panose="020B0604020202020204"/>
                <a:cs typeface="Arial" panose="020B0604020202020204"/>
              </a:rPr>
              <a:t>ошибок</a:t>
            </a:r>
            <a:r>
              <a:rPr sz="2400" b="1" spc="254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в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процессе</a:t>
            </a:r>
            <a:r>
              <a:rPr sz="2400" spc="2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70" dirty="0">
                <a:latin typeface="Microsoft Sans Serif" panose="020B0604020202020204"/>
                <a:cs typeface="Microsoft Sans Serif" panose="020B0604020202020204"/>
              </a:rPr>
              <a:t>оказания</a:t>
            </a:r>
            <a:r>
              <a:rPr sz="2400" spc="1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75" dirty="0">
                <a:latin typeface="Microsoft Sans Serif" panose="020B0604020202020204"/>
                <a:cs typeface="Microsoft Sans Serif" panose="020B0604020202020204"/>
              </a:rPr>
              <a:t>медицинской</a:t>
            </a:r>
            <a:r>
              <a:rPr sz="2400" spc="2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300" dirty="0">
                <a:latin typeface="Microsoft Sans Serif" panose="020B0604020202020204"/>
                <a:cs typeface="Microsoft Sans Serif" panose="020B0604020202020204"/>
              </a:rPr>
              <a:t>помощи</a:t>
            </a:r>
            <a:r>
              <a:rPr sz="2400" spc="20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b="1" spc="-335" dirty="0">
                <a:latin typeface="Arial" panose="020B0604020202020204"/>
                <a:cs typeface="Arial" panose="020B0604020202020204"/>
              </a:rPr>
              <a:t>и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65005" y="5249367"/>
            <a:ext cx="2270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70" dirty="0">
                <a:latin typeface="Arial" panose="020B0604020202020204"/>
                <a:cs typeface="Arial" panose="020B0604020202020204"/>
              </a:rPr>
              <a:t>неблагоприятных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69351" y="5249367"/>
            <a:ext cx="126111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b="1" spc="-275" dirty="0">
                <a:latin typeface="Arial" panose="020B0604020202020204"/>
                <a:cs typeface="Arial" panose="020B0604020202020204"/>
              </a:rPr>
              <a:t>риска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34620" marR="5080" indent="-122555">
              <a:lnSpc>
                <a:spcPct val="100000"/>
              </a:lnSpc>
              <a:spcBef>
                <a:spcPts val="5"/>
              </a:spcBef>
            </a:pPr>
            <a:r>
              <a:rPr sz="2400" spc="-254" dirty="0">
                <a:latin typeface="Microsoft Sans Serif" panose="020B0604020202020204"/>
                <a:cs typeface="Microsoft Sans Serif" panose="020B0604020202020204"/>
              </a:rPr>
              <a:t>связанных </a:t>
            </a:r>
            <a:r>
              <a:rPr sz="2400" spc="-285" dirty="0">
                <a:latin typeface="Microsoft Sans Serif" panose="020B0604020202020204"/>
                <a:cs typeface="Microsoft Sans Serif" panose="020B0604020202020204"/>
              </a:rPr>
              <a:t>помощи,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16820" y="5615736"/>
            <a:ext cx="22174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045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969010" algn="l"/>
              </a:tabLst>
            </a:pP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	</a:t>
            </a:r>
            <a:r>
              <a:rPr sz="2400" spc="-290" dirty="0">
                <a:latin typeface="Microsoft Sans Serif" panose="020B0604020202020204"/>
                <a:cs typeface="Microsoft Sans Serif" panose="020B0604020202020204"/>
              </a:rPr>
              <a:t>оказанием </a:t>
            </a:r>
            <a:r>
              <a:rPr sz="2400" spc="-285" dirty="0">
                <a:latin typeface="Microsoft Sans Serif" panose="020B0604020202020204"/>
                <a:cs typeface="Microsoft Sans Serif" panose="020B0604020202020204"/>
              </a:rPr>
              <a:t>до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b="1" u="heavy" spc="-27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приемлемого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29145" y="5249367"/>
            <a:ext cx="15563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75" dirty="0">
                <a:latin typeface="Arial" panose="020B0604020202020204"/>
                <a:cs typeface="Arial" panose="020B0604020202020204"/>
              </a:rPr>
              <a:t>снижение </a:t>
            </a:r>
            <a:r>
              <a:rPr sz="2400" b="1" spc="-270" dirty="0">
                <a:latin typeface="Arial" panose="020B0604020202020204"/>
                <a:cs typeface="Arial" panose="020B0604020202020204"/>
              </a:rPr>
              <a:t>событий</a:t>
            </a:r>
            <a:r>
              <a:rPr sz="2400" spc="-270" dirty="0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2400" spc="-285" dirty="0">
                <a:latin typeface="Microsoft Sans Serif" panose="020B0604020202020204"/>
                <a:cs typeface="Microsoft Sans Serif" panose="020B0604020202020204"/>
              </a:rPr>
              <a:t>медицинской </a:t>
            </a:r>
            <a:r>
              <a:rPr sz="2400" b="1" u="heavy" spc="-30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минимума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84195" y="2496311"/>
            <a:ext cx="3759200" cy="2766060"/>
          </a:xfrm>
          <a:custGeom>
            <a:avLst/>
            <a:gdLst/>
            <a:ahLst/>
            <a:cxnLst/>
            <a:rect l="l" t="t" r="r" b="b"/>
            <a:pathLst>
              <a:path w="3759200" h="2766060">
                <a:moveTo>
                  <a:pt x="3758692" y="0"/>
                </a:moveTo>
                <a:lnTo>
                  <a:pt x="1271524" y="0"/>
                </a:lnTo>
                <a:lnTo>
                  <a:pt x="1271524" y="1359408"/>
                </a:lnTo>
                <a:lnTo>
                  <a:pt x="1686052" y="1359408"/>
                </a:lnTo>
                <a:lnTo>
                  <a:pt x="0" y="2765679"/>
                </a:lnTo>
                <a:lnTo>
                  <a:pt x="2307844" y="1359408"/>
                </a:lnTo>
                <a:lnTo>
                  <a:pt x="3758692" y="1359408"/>
                </a:lnTo>
                <a:lnTo>
                  <a:pt x="37586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142994" y="2438145"/>
            <a:ext cx="1910714" cy="143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3510" marR="134620" indent="61595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C55A11"/>
                </a:solidFill>
                <a:latin typeface="Arial" panose="020B0604020202020204"/>
                <a:cs typeface="Arial" panose="020B0604020202020204"/>
              </a:rPr>
              <a:t>РИСК </a:t>
            </a:r>
            <a:r>
              <a:rPr sz="1400" b="1" spc="-190" dirty="0">
                <a:solidFill>
                  <a:srgbClr val="C55A11"/>
                </a:solidFill>
                <a:latin typeface="Arial" panose="020B0604020202020204"/>
                <a:cs typeface="Arial" panose="020B0604020202020204"/>
              </a:rPr>
              <a:t>НЕБЛАГОПРИЯТНОГО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576580">
              <a:lnSpc>
                <a:spcPct val="100000"/>
              </a:lnSpc>
            </a:pPr>
            <a:r>
              <a:rPr sz="1400" b="1" spc="-70" dirty="0">
                <a:solidFill>
                  <a:srgbClr val="C55A11"/>
                </a:solidFill>
                <a:latin typeface="Arial" panose="020B0604020202020204"/>
                <a:cs typeface="Arial" panose="020B0604020202020204"/>
              </a:rPr>
              <a:t>СОБЫТИЯ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160" dirty="0">
                <a:solidFill>
                  <a:srgbClr val="C55A11"/>
                </a:solidFill>
                <a:latin typeface="Arial" panose="020B0604020202020204"/>
                <a:cs typeface="Arial" panose="020B0604020202020204"/>
              </a:rPr>
              <a:t>«небезопасная</a:t>
            </a:r>
            <a:r>
              <a:rPr sz="1400" b="1" spc="25" dirty="0">
                <a:solidFill>
                  <a:srgbClr val="C55A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C55A11"/>
                </a:solidFill>
                <a:latin typeface="Arial" panose="020B0604020202020204"/>
                <a:cs typeface="Arial" panose="020B0604020202020204"/>
              </a:rPr>
              <a:t>среда»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200" b="1" dirty="0">
                <a:latin typeface="Tahoma" panose="020B0604030504040204"/>
                <a:cs typeface="Tahoma" panose="020B0604030504040204"/>
              </a:rPr>
              <a:t>Пример:</a:t>
            </a:r>
            <a:r>
              <a:rPr sz="1200" b="1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0" dirty="0">
                <a:latin typeface="Tahoma" panose="020B0604030504040204"/>
                <a:cs typeface="Tahoma" panose="020B0604030504040204"/>
              </a:rPr>
              <a:t>поврежденн</a:t>
            </a:r>
            <a:r>
              <a:rPr lang="ru-RU" sz="1200" b="1" spc="-10" dirty="0">
                <a:latin typeface="Tahoma" panose="020B0604030504040204"/>
                <a:cs typeface="Tahoma" panose="020B0604030504040204"/>
              </a:rPr>
              <a:t>ые носилки в машине СМП</a:t>
            </a:r>
            <a:endParaRPr lang="ru-RU" altLang="en-US" sz="1200" b="1" spc="-1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19473" y="265188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 panose="020F0502020204030204"/>
                <a:cs typeface="Calibri" panose="020F0502020204030204"/>
              </a:rPr>
              <a:t>2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840098" y="2687954"/>
            <a:ext cx="8275955" cy="2140585"/>
            <a:chOff x="3840098" y="2687954"/>
            <a:chExt cx="8275955" cy="2140585"/>
          </a:xfrm>
        </p:grpSpPr>
        <p:sp>
          <p:nvSpPr>
            <p:cNvPr id="42" name="object 42"/>
            <p:cNvSpPr/>
            <p:nvPr/>
          </p:nvSpPr>
          <p:spPr>
            <a:xfrm>
              <a:off x="3849623" y="2697479"/>
              <a:ext cx="253365" cy="256540"/>
            </a:xfrm>
            <a:custGeom>
              <a:avLst/>
              <a:gdLst/>
              <a:ahLst/>
              <a:cxnLst/>
              <a:rect l="l" t="t" r="r" b="b"/>
              <a:pathLst>
                <a:path w="253364" h="256539">
                  <a:moveTo>
                    <a:pt x="0" y="128016"/>
                  </a:moveTo>
                  <a:lnTo>
                    <a:pt x="9941" y="78170"/>
                  </a:lnTo>
                  <a:lnTo>
                    <a:pt x="37052" y="37480"/>
                  </a:lnTo>
                  <a:lnTo>
                    <a:pt x="77259" y="10054"/>
                  </a:lnTo>
                  <a:lnTo>
                    <a:pt x="126491" y="0"/>
                  </a:lnTo>
                  <a:lnTo>
                    <a:pt x="175724" y="10054"/>
                  </a:lnTo>
                  <a:lnTo>
                    <a:pt x="215931" y="37480"/>
                  </a:lnTo>
                  <a:lnTo>
                    <a:pt x="243042" y="78170"/>
                  </a:lnTo>
                  <a:lnTo>
                    <a:pt x="252984" y="128016"/>
                  </a:lnTo>
                  <a:lnTo>
                    <a:pt x="243042" y="177861"/>
                  </a:lnTo>
                  <a:lnTo>
                    <a:pt x="215931" y="218551"/>
                  </a:lnTo>
                  <a:lnTo>
                    <a:pt x="175724" y="245977"/>
                  </a:lnTo>
                  <a:lnTo>
                    <a:pt x="126491" y="256032"/>
                  </a:lnTo>
                  <a:lnTo>
                    <a:pt x="77259" y="245977"/>
                  </a:lnTo>
                  <a:lnTo>
                    <a:pt x="37052" y="218551"/>
                  </a:lnTo>
                  <a:lnTo>
                    <a:pt x="9941" y="177861"/>
                  </a:lnTo>
                  <a:lnTo>
                    <a:pt x="0" y="12801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9007" y="3947159"/>
              <a:ext cx="743712" cy="88087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403847" y="4047743"/>
              <a:ext cx="5712460" cy="463550"/>
            </a:xfrm>
            <a:custGeom>
              <a:avLst/>
              <a:gdLst/>
              <a:ahLst/>
              <a:cxnLst/>
              <a:rect l="l" t="t" r="r" b="b"/>
              <a:pathLst>
                <a:path w="5712459" h="463550">
                  <a:moveTo>
                    <a:pt x="5711952" y="0"/>
                  </a:moveTo>
                  <a:lnTo>
                    <a:pt x="0" y="0"/>
                  </a:lnTo>
                  <a:lnTo>
                    <a:pt x="0" y="463295"/>
                  </a:lnTo>
                  <a:lnTo>
                    <a:pt x="5711952" y="463295"/>
                  </a:lnTo>
                  <a:lnTo>
                    <a:pt x="5711952" y="0"/>
                  </a:lnTo>
                  <a:close/>
                </a:path>
              </a:pathLst>
            </a:custGeom>
            <a:solidFill>
              <a:srgbClr val="49852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5229605" y="820674"/>
            <a:ext cx="6800215" cy="501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9085" algn="l"/>
              </a:tabLst>
            </a:pPr>
            <a:r>
              <a:rPr sz="1550" spc="-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X</a:t>
            </a:r>
            <a:r>
              <a:rPr sz="15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1550" spc="-150" dirty="0">
                <a:latin typeface="Microsoft Sans Serif" panose="020B0604020202020204"/>
                <a:cs typeface="Microsoft Sans Serif" panose="020B0604020202020204"/>
              </a:rPr>
              <a:t>небезопасное</a:t>
            </a:r>
            <a:r>
              <a:rPr sz="1550" spc="1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50" dirty="0">
                <a:latin typeface="Microsoft Sans Serif" panose="020B0604020202020204"/>
                <a:cs typeface="Microsoft Sans Serif" panose="020B0604020202020204"/>
              </a:rPr>
              <a:t>оказание</a:t>
            </a:r>
            <a:r>
              <a:rPr sz="1550" spc="1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60" dirty="0">
                <a:latin typeface="Microsoft Sans Serif" panose="020B0604020202020204"/>
                <a:cs typeface="Microsoft Sans Serif" panose="020B0604020202020204"/>
              </a:rPr>
              <a:t>медицинской</a:t>
            </a:r>
            <a:r>
              <a:rPr sz="1550" spc="1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50" dirty="0">
                <a:latin typeface="Microsoft Sans Serif" panose="020B0604020202020204"/>
                <a:cs typeface="Microsoft Sans Serif" panose="020B0604020202020204"/>
              </a:rPr>
              <a:t>помощи</a:t>
            </a:r>
            <a:r>
              <a:rPr sz="1550" spc="1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25" dirty="0">
                <a:latin typeface="Microsoft Sans Serif" panose="020B0604020202020204"/>
                <a:cs typeface="Microsoft Sans Serif" panose="020B0604020202020204"/>
              </a:rPr>
              <a:t>является</a:t>
            </a:r>
            <a:r>
              <a:rPr sz="1550" spc="1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b="1" spc="-1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одной</a:t>
            </a:r>
            <a:r>
              <a:rPr sz="1550" b="1" spc="1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50" b="1" spc="-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из</a:t>
            </a:r>
            <a:r>
              <a:rPr sz="1550" b="1" spc="1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50" b="1" spc="-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10</a:t>
            </a:r>
            <a:r>
              <a:rPr sz="1550" b="1" spc="1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50" b="1" spc="-1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основных</a:t>
            </a:r>
            <a:endParaRPr sz="1550">
              <a:latin typeface="Arial" panose="020B0604020202020204"/>
              <a:cs typeface="Arial" panose="020B0604020202020204"/>
            </a:endParaRP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z="1550" b="1" spc="-18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причин</a:t>
            </a:r>
            <a:r>
              <a:rPr sz="1550" b="1" spc="-10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50" b="1" spc="-17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смерти</a:t>
            </a:r>
            <a:r>
              <a:rPr sz="1550" b="1" spc="-1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50" spc="-155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5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60" dirty="0">
                <a:latin typeface="Microsoft Sans Serif" panose="020B0604020202020204"/>
                <a:cs typeface="Microsoft Sans Serif" panose="020B0604020202020204"/>
              </a:rPr>
              <a:t>инвалидности</a:t>
            </a:r>
            <a:r>
              <a:rPr sz="155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65" dirty="0">
                <a:latin typeface="Microsoft Sans Serif" panose="020B0604020202020204"/>
                <a:cs typeface="Microsoft Sans Serif" panose="020B0604020202020204"/>
              </a:rPr>
              <a:t>во</a:t>
            </a:r>
            <a:r>
              <a:rPr sz="155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75" dirty="0">
                <a:latin typeface="Microsoft Sans Serif" panose="020B0604020202020204"/>
                <a:cs typeface="Microsoft Sans Serif" panose="020B0604020202020204"/>
              </a:rPr>
              <a:t>всем</a:t>
            </a:r>
            <a:r>
              <a:rPr sz="155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20" dirty="0">
                <a:latin typeface="Microsoft Sans Serif" panose="020B0604020202020204"/>
                <a:cs typeface="Microsoft Sans Serif" panose="020B0604020202020204"/>
              </a:rPr>
              <a:t>мире</a:t>
            </a:r>
            <a:endParaRPr sz="15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44259" y="1293368"/>
            <a:ext cx="5887085" cy="735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X</a:t>
            </a:r>
            <a:r>
              <a:rPr sz="1550" spc="9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550" b="1" spc="-1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неточная</a:t>
            </a:r>
            <a:r>
              <a:rPr sz="1550" b="1" spc="1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50" dirty="0">
                <a:latin typeface="Microsoft Sans Serif" panose="020B0604020202020204"/>
                <a:cs typeface="Microsoft Sans Serif" panose="020B0604020202020204"/>
              </a:rPr>
              <a:t>или</a:t>
            </a:r>
            <a:r>
              <a:rPr sz="1550" spc="1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30" dirty="0">
                <a:latin typeface="Microsoft Sans Serif" panose="020B0604020202020204"/>
                <a:cs typeface="Microsoft Sans Serif" panose="020B0604020202020204"/>
              </a:rPr>
              <a:t>несвоевременная</a:t>
            </a:r>
            <a:r>
              <a:rPr sz="1550" spc="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b="1" spc="-1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постановка</a:t>
            </a:r>
            <a:r>
              <a:rPr sz="1550" b="1" spc="18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50" b="1" spc="-1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диагноза</a:t>
            </a:r>
            <a:r>
              <a:rPr sz="1550" b="1" spc="18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50" spc="365" dirty="0">
                <a:latin typeface="Microsoft Sans Serif" panose="020B0604020202020204"/>
                <a:cs typeface="Microsoft Sans Serif" panose="020B0604020202020204"/>
              </a:rPr>
              <a:t>—</a:t>
            </a:r>
            <a:r>
              <a:rPr sz="1550" spc="1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dirty="0">
                <a:latin typeface="Microsoft Sans Serif" panose="020B0604020202020204"/>
                <a:cs typeface="Microsoft Sans Serif" panose="020B0604020202020204"/>
              </a:rPr>
              <a:t>одна</a:t>
            </a:r>
            <a:r>
              <a:rPr sz="1550" spc="1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25" dirty="0">
                <a:latin typeface="Microsoft Sans Serif" panose="020B0604020202020204"/>
                <a:cs typeface="Microsoft Sans Serif" panose="020B0604020202020204"/>
              </a:rPr>
              <a:t>из </a:t>
            </a:r>
            <a:r>
              <a:rPr sz="1550" spc="-135" dirty="0">
                <a:latin typeface="Microsoft Sans Serif" panose="020B0604020202020204"/>
                <a:cs typeface="Microsoft Sans Serif" panose="020B0604020202020204"/>
              </a:rPr>
              <a:t>наиболее</a:t>
            </a:r>
            <a:r>
              <a:rPr sz="1550" spc="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45" dirty="0">
                <a:latin typeface="Microsoft Sans Serif" panose="020B0604020202020204"/>
                <a:cs typeface="Microsoft Sans Serif" panose="020B0604020202020204"/>
              </a:rPr>
              <a:t>распространенных</a:t>
            </a:r>
            <a:r>
              <a:rPr sz="1550" spc="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30" dirty="0">
                <a:latin typeface="Microsoft Sans Serif" panose="020B0604020202020204"/>
                <a:cs typeface="Microsoft Sans Serif" panose="020B0604020202020204"/>
              </a:rPr>
              <a:t>причин</a:t>
            </a:r>
            <a:r>
              <a:rPr sz="1550" spc="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50" dirty="0">
                <a:latin typeface="Microsoft Sans Serif" panose="020B0604020202020204"/>
                <a:cs typeface="Microsoft Sans Serif" panose="020B0604020202020204"/>
              </a:rPr>
              <a:t>причинения</a:t>
            </a:r>
            <a:r>
              <a:rPr sz="1550" spc="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10" dirty="0">
                <a:latin typeface="Microsoft Sans Serif" panose="020B0604020202020204"/>
                <a:cs typeface="Microsoft Sans Serif" panose="020B0604020202020204"/>
              </a:rPr>
              <a:t>вреда</a:t>
            </a:r>
            <a:r>
              <a:rPr sz="1550" spc="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45" dirty="0">
                <a:latin typeface="Microsoft Sans Serif" panose="020B0604020202020204"/>
                <a:cs typeface="Microsoft Sans Serif" panose="020B0604020202020204"/>
              </a:rPr>
              <a:t>пациентам,</a:t>
            </a:r>
            <a:r>
              <a:rPr sz="1550" spc="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25" dirty="0">
                <a:latin typeface="Microsoft Sans Serif" panose="020B0604020202020204"/>
                <a:cs typeface="Microsoft Sans Serif" panose="020B0604020202020204"/>
              </a:rPr>
              <a:t>от </a:t>
            </a:r>
            <a:r>
              <a:rPr sz="1550" spc="-165" dirty="0">
                <a:latin typeface="Microsoft Sans Serif" panose="020B0604020202020204"/>
                <a:cs typeface="Microsoft Sans Serif" panose="020B0604020202020204"/>
              </a:rPr>
              <a:t>которой</a:t>
            </a:r>
            <a:r>
              <a:rPr sz="155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55" dirty="0">
                <a:latin typeface="Microsoft Sans Serif" panose="020B0604020202020204"/>
                <a:cs typeface="Microsoft Sans Serif" panose="020B0604020202020204"/>
              </a:rPr>
              <a:t>страдают</a:t>
            </a:r>
            <a:r>
              <a:rPr sz="155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75" dirty="0">
                <a:latin typeface="Microsoft Sans Serif" panose="020B0604020202020204"/>
                <a:cs typeface="Microsoft Sans Serif" panose="020B0604020202020204"/>
              </a:rPr>
              <a:t>миллионы</a:t>
            </a:r>
            <a:r>
              <a:rPr sz="155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50" spc="-10" dirty="0">
                <a:latin typeface="Microsoft Sans Serif" panose="020B0604020202020204"/>
                <a:cs typeface="Microsoft Sans Serif" panose="020B0604020202020204"/>
              </a:rPr>
              <a:t>человек</a:t>
            </a:r>
            <a:endParaRPr sz="15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01459" y="2003805"/>
            <a:ext cx="5426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600" spc="-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X</a:t>
            </a:r>
            <a:r>
              <a:rPr sz="16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1600" b="1" spc="-1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6-</a:t>
            </a:r>
            <a:r>
              <a:rPr sz="1600" b="1" spc="-2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17%</a:t>
            </a:r>
            <a:r>
              <a:rPr sz="1600" b="1" spc="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всех</a:t>
            </a:r>
            <a:r>
              <a:rPr sz="1600" spc="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опасных</a:t>
            </a:r>
            <a:r>
              <a:rPr sz="1600" spc="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событий</a:t>
            </a:r>
            <a:r>
              <a:rPr sz="1600" spc="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600" spc="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больницах</a:t>
            </a:r>
            <a:r>
              <a:rPr sz="1600" spc="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являются</a:t>
            </a:r>
            <a:r>
              <a:rPr sz="1600" spc="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0" dirty="0">
                <a:latin typeface="Microsoft Sans Serif" panose="020B0604020202020204"/>
                <a:cs typeface="Microsoft Sans Serif" panose="020B0604020202020204"/>
              </a:rPr>
              <a:t>следствием </a:t>
            </a:r>
            <a:r>
              <a:rPr sz="1600" spc="-195" dirty="0">
                <a:latin typeface="Microsoft Sans Serif" panose="020B0604020202020204"/>
                <a:cs typeface="Microsoft Sans Serif" panose="020B0604020202020204"/>
              </a:rPr>
              <a:t>ошибок</a:t>
            </a:r>
            <a:r>
              <a:rPr sz="16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при</a:t>
            </a:r>
            <a:r>
              <a:rPr sz="16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постановке</a:t>
            </a:r>
            <a:r>
              <a:rPr sz="1600" spc="-40" dirty="0">
                <a:latin typeface="Microsoft Sans Serif" panose="020B0604020202020204"/>
                <a:cs typeface="Microsoft Sans Serif" panose="020B0604020202020204"/>
              </a:rPr>
              <a:t> диагноза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01459" y="2491181"/>
            <a:ext cx="543052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9085" algn="l"/>
                <a:tab pos="856615" algn="l"/>
                <a:tab pos="1871980" algn="l"/>
                <a:tab pos="2521585" algn="l"/>
                <a:tab pos="4600575" algn="l"/>
              </a:tabLst>
            </a:pPr>
            <a:r>
              <a:rPr sz="1600" spc="-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X</a:t>
            </a:r>
            <a:r>
              <a:rPr sz="16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1600" b="1" spc="-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из</a:t>
            </a:r>
            <a:r>
              <a:rPr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6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каждых</a:t>
            </a:r>
            <a:r>
              <a:rPr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600" b="1" spc="-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100</a:t>
            </a:r>
            <a:r>
              <a:rPr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госпитализированных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пациентов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87971" y="2735706"/>
            <a:ext cx="49288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внутрибольничными</a:t>
            </a:r>
            <a:r>
              <a:rPr sz="16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95" dirty="0">
                <a:latin typeface="Microsoft Sans Serif" panose="020B0604020202020204"/>
                <a:cs typeface="Microsoft Sans Serif" panose="020B0604020202020204"/>
              </a:rPr>
              <a:t>инфекциями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80" dirty="0">
                <a:latin typeface="Microsoft Sans Serif" panose="020B0604020202020204"/>
                <a:cs typeface="Microsoft Sans Serif" panose="020B0604020202020204"/>
              </a:rPr>
              <a:t>заражаются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b="1" spc="-1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7-</a:t>
            </a:r>
            <a:r>
              <a:rPr sz="1600" b="1" spc="-16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10</a:t>
            </a:r>
            <a:r>
              <a:rPr sz="1600" b="1" spc="-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пациентов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01459" y="2979547"/>
            <a:ext cx="54267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1000125" algn="l"/>
                <a:tab pos="2347595" algn="l"/>
                <a:tab pos="3515360" algn="l"/>
                <a:tab pos="3887470" algn="l"/>
                <a:tab pos="5042535" algn="l"/>
              </a:tabLst>
            </a:pPr>
            <a:r>
              <a:rPr sz="1600" spc="-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X</a:t>
            </a:r>
            <a:r>
              <a:rPr sz="16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вред,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причиняемый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пациентам,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результате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ряда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87971" y="3223082"/>
            <a:ext cx="514096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нежелательных</a:t>
            </a:r>
            <a:r>
              <a:rPr sz="1600" spc="1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событий,</a:t>
            </a:r>
            <a:r>
              <a:rPr sz="1600" spc="1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можно</a:t>
            </a:r>
            <a:r>
              <a:rPr sz="1600" spc="1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предотвратить</a:t>
            </a:r>
            <a:r>
              <a:rPr sz="1600" spc="1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b="1" spc="-1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почти</a:t>
            </a:r>
            <a:r>
              <a:rPr sz="1600" b="1" spc="17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1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50%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35" dirty="0">
                <a:latin typeface="Microsoft Sans Serif" panose="020B0604020202020204"/>
                <a:cs typeface="Microsoft Sans Serif" panose="020B0604020202020204"/>
              </a:rPr>
              <a:t>случаев!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82841" y="4077080"/>
            <a:ext cx="3629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latin typeface="Arial" panose="020B0604020202020204"/>
                <a:cs typeface="Arial" panose="020B0604020202020204"/>
              </a:rPr>
              <a:t>БЕЗОПАСНОСТЬ</a:t>
            </a:r>
            <a:r>
              <a:rPr sz="24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320" dirty="0">
                <a:latin typeface="Arial" panose="020B0604020202020204"/>
                <a:cs typeface="Arial" panose="020B0604020202020204"/>
              </a:rPr>
              <a:t>ПАЦИЕНТА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59" y="403682"/>
            <a:ext cx="11055985" cy="444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5" dirty="0">
                <a:latin typeface="Times New Roman" panose="02020603050405020304" charset="0"/>
                <a:cs typeface="Times New Roman" panose="02020603050405020304" charset="0"/>
              </a:rPr>
              <a:t>Внутренний</a:t>
            </a:r>
            <a:r>
              <a:rPr spc="-1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295" dirty="0">
                <a:latin typeface="Times New Roman" panose="02020603050405020304" charset="0"/>
                <a:cs typeface="Times New Roman" panose="02020603050405020304" charset="0"/>
              </a:rPr>
              <a:t>контроль</a:t>
            </a:r>
            <a:r>
              <a:rPr spc="-1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285" dirty="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spc="-1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1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pc="-1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295" dirty="0"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spc="-1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15" dirty="0"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spc="-1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10" dirty="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endParaRPr spc="-3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218955"/>
            <a:ext cx="7656195" cy="25920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1300" algn="l"/>
              </a:tabLst>
            </a:pPr>
            <a:r>
              <a:rPr spc="-315" dirty="0">
                <a:latin typeface="Times New Roman" panose="02020603050405020304" charset="0"/>
                <a:cs typeface="Times New Roman" panose="02020603050405020304" charset="0"/>
              </a:rPr>
              <a:t>Системный</a:t>
            </a:r>
            <a:r>
              <a:rPr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10" dirty="0">
                <a:latin typeface="Times New Roman" panose="02020603050405020304" charset="0"/>
                <a:cs typeface="Times New Roman" panose="02020603050405020304" charset="0"/>
              </a:rPr>
              <a:t>подход</a:t>
            </a:r>
            <a:endParaRPr spc="-31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Char char="•"/>
              <a:tabLst>
                <a:tab pos="241300" algn="l"/>
              </a:tabLst>
            </a:pPr>
            <a:r>
              <a:rPr spc="-305" dirty="0">
                <a:latin typeface="Times New Roman" panose="02020603050405020304" charset="0"/>
                <a:cs typeface="Times New Roman" panose="02020603050405020304" charset="0"/>
              </a:rPr>
              <a:t>Процессный</a:t>
            </a:r>
            <a:r>
              <a:rPr spc="-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00" dirty="0">
                <a:latin typeface="Times New Roman" panose="02020603050405020304" charset="0"/>
                <a:cs typeface="Times New Roman" panose="02020603050405020304" charset="0"/>
              </a:rPr>
              <a:t>подход(внимание</a:t>
            </a:r>
            <a:r>
              <a:rPr spc="-1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295" dirty="0">
                <a:latin typeface="Times New Roman" panose="02020603050405020304" charset="0"/>
                <a:cs typeface="Times New Roman" panose="02020603050405020304" charset="0"/>
              </a:rPr>
              <a:t>рабочие</a:t>
            </a:r>
            <a:r>
              <a:rPr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280" dirty="0">
                <a:latin typeface="Times New Roman" panose="02020603050405020304" charset="0"/>
                <a:cs typeface="Times New Roman" panose="02020603050405020304" charset="0"/>
              </a:rPr>
              <a:t>процессы!)</a:t>
            </a:r>
            <a:endParaRPr spc="-28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pc="-310" dirty="0">
                <a:latin typeface="Times New Roman" panose="02020603050405020304" charset="0"/>
                <a:cs typeface="Times New Roman" panose="02020603050405020304" charset="0"/>
              </a:rPr>
              <a:t>Непрерывное</a:t>
            </a:r>
            <a:r>
              <a:rPr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295" dirty="0">
                <a:latin typeface="Times New Roman" panose="02020603050405020304" charset="0"/>
                <a:cs typeface="Times New Roman" panose="02020603050405020304" charset="0"/>
              </a:rPr>
              <a:t>улучшение</a:t>
            </a:r>
            <a:r>
              <a:rPr spc="-1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20" dirty="0">
                <a:latin typeface="Times New Roman" panose="02020603050405020304" charset="0"/>
                <a:cs typeface="Times New Roman" panose="02020603050405020304" charset="0"/>
              </a:rPr>
              <a:t>качеств</a:t>
            </a:r>
            <a:r>
              <a:rPr lang="ru-RU" spc="-32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endParaRPr spc="-32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Microsoft Sans Serif" panose="020B0604020202020204"/>
              <a:buChar char="•"/>
              <a:tabLst>
                <a:tab pos="241300" algn="l"/>
              </a:tabLst>
            </a:pPr>
            <a:r>
              <a:rPr spc="-315" dirty="0">
                <a:latin typeface="Times New Roman" panose="02020603050405020304" charset="0"/>
                <a:cs typeface="Times New Roman" panose="02020603050405020304" charset="0"/>
              </a:rPr>
              <a:t>Система</a:t>
            </a:r>
            <a:r>
              <a:rPr spc="-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285" dirty="0">
                <a:latin typeface="Times New Roman" panose="02020603050405020304" charset="0"/>
                <a:cs typeface="Times New Roman" panose="02020603050405020304" charset="0"/>
              </a:rPr>
              <a:t>внутреннего</a:t>
            </a:r>
            <a:r>
              <a:rPr spc="-1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315" dirty="0">
                <a:latin typeface="Times New Roman" panose="02020603050405020304" charset="0"/>
                <a:cs typeface="Times New Roman" panose="02020603050405020304" charset="0"/>
              </a:rPr>
              <a:t>обучения</a:t>
            </a:r>
            <a:endParaRPr spc="-315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Microsoft Sans Serif" panose="020B0604020202020204"/>
              <a:buChar char="•"/>
              <a:tabLst>
                <a:tab pos="241300" algn="l"/>
              </a:tabLst>
            </a:pPr>
            <a:r>
              <a:rPr spc="-315" dirty="0">
                <a:latin typeface="Times New Roman" panose="02020603050405020304" charset="0"/>
                <a:cs typeface="Times New Roman" panose="02020603050405020304" charset="0"/>
              </a:rPr>
              <a:t>Система</a:t>
            </a:r>
            <a:r>
              <a:rPr spc="-1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295" dirty="0">
                <a:latin typeface="Times New Roman" panose="02020603050405020304" charset="0"/>
                <a:cs typeface="Times New Roman" panose="02020603050405020304" charset="0"/>
              </a:rPr>
              <a:t>внутренних</a:t>
            </a:r>
            <a:r>
              <a:rPr spc="-1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-295" dirty="0">
                <a:latin typeface="Times New Roman" panose="02020603050405020304" charset="0"/>
                <a:cs typeface="Times New Roman" panose="02020603050405020304" charset="0"/>
              </a:rPr>
              <a:t>аудитов(проверок)</a:t>
            </a:r>
            <a:endParaRPr spc="-31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4872990" cy="3693160"/>
          </a:xfr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/>
          <a:p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Специфика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экстренной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неотложной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заключается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разных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ситуациях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состояниях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пациентов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Экстренная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помощь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предоставляется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неожиданном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возникновении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острого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заболевания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обострении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хронической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болезни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могут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стать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причиной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летального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исхода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562600" y="228600"/>
            <a:ext cx="5716905" cy="586803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p>
            <a:pPr indent="0">
              <a:buNone/>
            </a:pP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Некоторые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ситуации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когда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требуется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экстренное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вмешательство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altLang="ru-RU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Blip>
                <a:blip r:embed="rId1"/>
              </a:buBlip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потеря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сознания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Blip>
                <a:blip r:embed="rId1"/>
              </a:buBlip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сбои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процессов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дыхания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endParaRPr lang="en-US" altLang="ru-RU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Blip>
                <a:blip r:embed="rId1"/>
              </a:buBlip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работы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сердечно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сосудистой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системы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Blip>
                <a:blip r:embed="rId1"/>
              </a:buBlip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расстройства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психики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которых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действия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человека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несут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опасность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него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самого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окружающих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Blip>
                <a:blip r:embed="rId1"/>
              </a:buBlip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внезапные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боли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нарушения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функционирования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органов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систем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которые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представляют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серьёзную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опасность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жизни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Blip>
                <a:blip r:embed="rId1"/>
              </a:buBlip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травмы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разного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генеза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несущие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угрозу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жизнедеятельности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Blip>
                <a:blip r:embed="rId1"/>
              </a:buBlip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угроза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выкидыша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внезапные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роды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5427345" cy="3785235"/>
          </a:xfrm>
        </p:spPr>
        <p:style>
          <a:lnRef idx="0">
            <a:srgbClr val="FFFFFF"/>
          </a:lnRef>
          <a:fillRef idx="2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noAutofit/>
          </a:bodyPr>
          <a:p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Фактор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времени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Золотой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час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Терапевтическое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окно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en-US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Дефицит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времени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диагностику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Решения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принимаются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условиях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ограниченной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информации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часто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данных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анамнеза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Соблюдение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временных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регламентов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Жесткая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привязка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нормативам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доезда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начала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тромболизиса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дверь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баллон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Принцип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параллельности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Диагностика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реанимационные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мероприятия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проводятся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одновременно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последовательно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257800" y="2840355"/>
            <a:ext cx="6853555" cy="3839210"/>
          </a:xfrm>
          <a:prstGeom prst="rect">
            <a:avLst/>
          </a:prstGeom>
        </p:spPr>
        <p:style>
          <a:lnRef idx="2">
            <a:schemeClr val="accent5"/>
          </a:lnRef>
          <a:fillRef idx="2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p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Высокая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степень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рисков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неопределенности</a:t>
            </a:r>
            <a:endParaRPr lang="en-US" altLang="en-US" sz="2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Клиническая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неопределенность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Высокий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риск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диагностических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ошибок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стертой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картины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или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тяжести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состояния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Ятрогенные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риски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Интенсивная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фармакотерапия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инвазивные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манипуляции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интубация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катетеризация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полевых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условиях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повышают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риск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осложнений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Внешние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риски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Работа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нестандартных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условиях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улица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транспорт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агрессивная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среда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психоэмоциональное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давление</a:t>
            </a:r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066800" y="76200"/>
            <a:ext cx="9622155" cy="95313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en-US" altLang="zh-CN" sz="2800" b="1" i="0">
                <a:solidFill>
                  <a:srgbClr val="0A0A0A"/>
                </a:solidFill>
                <a:latin typeface="Times New Roman" panose="02020603050405020304"/>
                <a:ea typeface="Arial" panose="020B0604020202020204"/>
              </a:rPr>
              <a:t>Ключевые направления внутреннего контроля в </a:t>
            </a:r>
            <a:r>
              <a:rPr lang="ru-RU" altLang="en-US" sz="2800" b="1" i="0">
                <a:solidFill>
                  <a:srgbClr val="0A0A0A"/>
                </a:solidFill>
                <a:latin typeface="Times New Roman" panose="02020603050405020304"/>
                <a:ea typeface="Arial" panose="020B0604020202020204"/>
              </a:rPr>
              <a:t>условиях скорой медицинской помощи</a:t>
            </a:r>
            <a:endParaRPr lang="ru-RU" altLang="en-US" sz="2800" b="1" i="0">
              <a:solidFill>
                <a:srgbClr val="0A0A0A"/>
              </a:solidFill>
              <a:latin typeface="Times New Roman" panose="020206030504050203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05" y="167005"/>
            <a:ext cx="8957310" cy="471170"/>
          </a:xfrm>
        </p:spPr>
        <p:txBody>
          <a:bodyPr wrap="square">
            <a:noAutofit/>
          </a:bodyPr>
          <a:p>
            <a:br>
              <a:rPr lang="en-US" alt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80340" y="3505200"/>
            <a:ext cx="9721215" cy="2880995"/>
          </a:xfrm>
          <a:ln w="28575">
            <a:solidFill>
              <a:schemeClr val="tx1"/>
            </a:solidFill>
          </a:ln>
        </p:spPr>
        <p:txBody>
          <a:bodyPr wrap="square">
            <a:noAutofit/>
          </a:bodyPr>
          <a:p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Критическое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состояние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пациента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как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объект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ВКК</a:t>
            </a:r>
            <a:endParaRPr lang="en-US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Динамическая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нестабильность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Состояние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может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ухудшиться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мгновенно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требует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непрерывного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мониторинга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витальных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функций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Идентификация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пациента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Трудности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установления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личности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аллергологического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анамнеза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потере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сознания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Этико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правовой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аспект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Необходимость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оказания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добровольного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согласия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пациента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случаях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угрозы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жизни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2400" y="304800"/>
            <a:ext cx="9577705" cy="28105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t">
            <a:noAutofit/>
          </a:bodyPr>
          <a:p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Стратегия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безопасности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ВКК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altLang="ru-RU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Стандартизация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Использование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жестких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алгоритмов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чек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листов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исключения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«человеческого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фактора»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Преемственность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Обеспечение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качественной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передачи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пациента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рук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бригады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СМП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врачам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стационара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Техническая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готовность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100%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исправность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оборудования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—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неисправный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дефибриллятор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экстренной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ситуации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равен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отсутствию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14232</Words>
  <Application>WPS Presentation</Application>
  <PresentationFormat>On-screen Show (4:3)</PresentationFormat>
  <Paragraphs>282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SimSun</vt:lpstr>
      <vt:lpstr>Wingdings</vt:lpstr>
      <vt:lpstr>Arial</vt:lpstr>
      <vt:lpstr>Microsoft Sans Serif</vt:lpstr>
      <vt:lpstr>Calibri Light</vt:lpstr>
      <vt:lpstr>Calibri</vt:lpstr>
      <vt:lpstr>Times New Roman</vt:lpstr>
      <vt:lpstr>Georgia</vt:lpstr>
      <vt:lpstr>Courier New</vt:lpstr>
      <vt:lpstr>Tahoma</vt:lpstr>
      <vt:lpstr>Times New Roman</vt:lpstr>
      <vt:lpstr>Microsoft YaHei</vt:lpstr>
      <vt:lpstr>Arial Unicode MS</vt:lpstr>
      <vt:lpstr>Tahoma</vt:lpstr>
      <vt:lpstr>Office Theme</vt:lpstr>
      <vt:lpstr>Внутренний контроль качества и безопасность медицинской деятельности при оказании экстренной и неотложной помощи</vt:lpstr>
      <vt:lpstr>PowerPoint 演示文稿</vt:lpstr>
      <vt:lpstr>Нежелательные события (согласно данным ВОЗ)</vt:lpstr>
      <vt:lpstr>Политика учета и анализа нежелательных событий</vt:lpstr>
      <vt:lpstr>и тем не менее:</vt:lpstr>
      <vt:lpstr>Внутренний контроль качества и безопасности медицинской деятельности</vt:lpstr>
      <vt:lpstr>PowerPoint 演示文稿</vt:lpstr>
      <vt:lpstr>PowerPoint 演示文稿</vt:lpstr>
      <vt:lpstr> </vt:lpstr>
      <vt:lpstr>(323-ФЗ «Об основах охраны здоровья граждан»)</vt:lpstr>
      <vt:lpstr>Приказ Минздрава России №785н от 31.07.2020 г.</vt:lpstr>
      <vt:lpstr>PowerPoint 演示文稿</vt:lpstr>
      <vt:lpstr>Приказ Минздрава России №785н от 31.07.2020 г.</vt:lpstr>
      <vt:lpstr>PowerPoint 演示文稿</vt:lpstr>
      <vt:lpstr> Ключевые направления внутреннего контроля в рамках  скорой медицинской помощи</vt:lpstr>
      <vt:lpstr>PowerPoint 演示文稿</vt:lpstr>
      <vt:lpstr>Индикаторы качества и безопасности — критерии оценки ВКК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Внутренний контроль качества и безопасность медицинской деятельности при оказании экстренной и неотложной помощи</dc:title>
  <dc:creator>Егор Петров</dc:creator>
  <cp:lastModifiedBy>HUAWEI</cp:lastModifiedBy>
  <cp:revision>14</cp:revision>
  <dcterms:created xsi:type="dcterms:W3CDTF">2026-02-03T21:20:00Z</dcterms:created>
  <dcterms:modified xsi:type="dcterms:W3CDTF">2026-03-06T07:17:32Z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2023-06-23T21:00:00Z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2026-02-03T21:00:00Z</vt:filetime>
  </property>
  <property fmtid="{D5CDD505-2E9C-101B-9397-08002B2CF9AE}" pid="5" name="Producer">
    <vt:lpwstr>Microsoft® PowerPoint® 2019</vt:lpwstr>
  </property>
  <property fmtid="{D5CDD505-2E9C-101B-9397-08002B2CF9AE}" pid="6" name="ICV">
    <vt:lpwstr>3A9A6218AC484BA2827FCE799FBC3D6C_12</vt:lpwstr>
  </property>
  <property fmtid="{D5CDD505-2E9C-101B-9397-08002B2CF9AE}" pid="7" name="KSOProductBuildVer">
    <vt:lpwstr>1049-12.2.0.23196</vt:lpwstr>
  </property>
</Properties>
</file>