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7" r:id="rId2"/>
    <p:sldId id="295" r:id="rId3"/>
    <p:sldId id="297" r:id="rId4"/>
    <p:sldId id="298" r:id="rId5"/>
    <p:sldId id="299" r:id="rId6"/>
    <p:sldId id="301" r:id="rId7"/>
    <p:sldId id="303" r:id="rId8"/>
    <p:sldId id="304" r:id="rId9"/>
    <p:sldId id="306" r:id="rId10"/>
    <p:sldId id="308" r:id="rId11"/>
    <p:sldId id="311" r:id="rId12"/>
    <p:sldId id="314" r:id="rId13"/>
    <p:sldId id="315" r:id="rId14"/>
    <p:sldId id="317" r:id="rId15"/>
    <p:sldId id="361" r:id="rId16"/>
    <p:sldId id="363" r:id="rId17"/>
    <p:sldId id="362" r:id="rId18"/>
    <p:sldId id="322" r:id="rId19"/>
    <p:sldId id="325" r:id="rId20"/>
    <p:sldId id="328" r:id="rId21"/>
    <p:sldId id="331" r:id="rId22"/>
    <p:sldId id="332" r:id="rId23"/>
    <p:sldId id="333" r:id="rId24"/>
    <p:sldId id="338" r:id="rId25"/>
    <p:sldId id="347" r:id="rId26"/>
    <p:sldId id="348" r:id="rId27"/>
    <p:sldId id="352" r:id="rId28"/>
    <p:sldId id="353" r:id="rId29"/>
    <p:sldId id="358" r:id="rId30"/>
    <p:sldId id="36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882" autoAdjust="0"/>
    <p:restoredTop sz="93473" autoAdjust="0"/>
  </p:normalViewPr>
  <p:slideViewPr>
    <p:cSldViewPr snapToGrid="0">
      <p:cViewPr varScale="1">
        <p:scale>
          <a:sx n="109" d="100"/>
          <a:sy n="10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F12F-A03E-48A4-B8C3-2155C90E5371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C529-08D4-46FE-B41F-D7A49A2BE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651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080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12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09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9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5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17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67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81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96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27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9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1FD2-F636-49F0-B5B2-466DB302E2AF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37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3;p34"/>
          <p:cNvSpPr txBox="1">
            <a:spLocks/>
          </p:cNvSpPr>
          <p:nvPr/>
        </p:nvSpPr>
        <p:spPr>
          <a:xfrm>
            <a:off x="1470213" y="1382784"/>
            <a:ext cx="9072282" cy="3477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6501E8-9D8D-8E99-04CD-945277618407}"/>
              </a:ext>
            </a:extLst>
          </p:cNvPr>
          <p:cNvSpPr txBox="1"/>
          <p:nvPr/>
        </p:nvSpPr>
        <p:spPr>
          <a:xfrm>
            <a:off x="1470213" y="1382784"/>
            <a:ext cx="932329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99954" y="1533377"/>
            <a:ext cx="8171320" cy="27150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err="1" smtClean="0">
                <a:solidFill>
                  <a:srgbClr val="FF0000"/>
                </a:solidFill>
              </a:rPr>
              <a:t>Этико-деонтологические</a:t>
            </a:r>
            <a:r>
              <a:rPr lang="ru-RU" sz="3600" b="1" dirty="0" smtClean="0">
                <a:solidFill>
                  <a:srgbClr val="FF0000"/>
                </a:solidFill>
              </a:rPr>
              <a:t> принципы взаимодействия в работе среднего медицинского персонала – основа создания безопасной среды для пациентов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4346917"/>
            <a:ext cx="8848578" cy="171625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главная медицинская сестра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ГБУЗ СО «Волжская РКБ», член правления СРООМС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С.В. Иноземцева </a:t>
            </a:r>
          </a:p>
          <a:p>
            <a:endParaRPr lang="ru-RU" dirty="0"/>
          </a:p>
        </p:txBody>
      </p:sp>
      <p:pic>
        <p:nvPicPr>
          <p:cNvPr id="7" name="Picture 6" descr="C:\Users\Gost\Desktop\Документы для работы\ФОТО для работы\banner-photoroom.png-photoro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06" y="2743200"/>
            <a:ext cx="3601736" cy="36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32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944379"/>
            <a:ext cx="10515600" cy="13041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ТРУДОВЫЕ ОБЯЗАННОСТИ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69388" y="2025749"/>
            <a:ext cx="6617677" cy="4601380"/>
          </a:xfrm>
        </p:spPr>
        <p:txBody>
          <a:bodyPr>
            <a:normAutofit fontScale="47500" lnSpcReduction="20000"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Они бывают двух видов.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Первый вид – общие, они закреплены в ч.2 ст.21 ТК РФ: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Добросовестно исполнять трудовые обязанности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Соблюдать правила внутреннего трудового распорядка и трудовую дисциплину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Выполнять установленные нормы труда и т.д.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Все общие обязанности носят обязательный характер вне зависимости от того, включены они в текст трудового договора или нет.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Статья 192 ТК РФ установила следующие меры дисциплинарного взыскания: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ЗАМЕЧАНИЕ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ВЫГОВОР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УВОЛЬНЕНИЕ ПО СООТВЕТСТВУЮЩИМ ОСНОВАНИЯМ</a:t>
            </a:r>
          </a:p>
          <a:p>
            <a:r>
              <a:rPr lang="ru-RU" b="1" dirty="0" smtClean="0"/>
              <a:t>Второй вид трудовых обязанностей</a:t>
            </a:r>
            <a:r>
              <a:rPr lang="ru-RU" b="1" dirty="0" smtClean="0">
                <a:solidFill>
                  <a:srgbClr val="002060"/>
                </a:solidFill>
              </a:rPr>
              <a:t>, которые принимает на себя работник, - это его конкретные обязанности в определенной должности или специальности у данного работодателя.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Чаще всего для их закрепления используют </a:t>
            </a:r>
            <a:r>
              <a:rPr lang="ru-RU" b="1" dirty="0" err="1" smtClean="0">
                <a:solidFill>
                  <a:srgbClr val="002060"/>
                </a:solidFill>
              </a:rPr>
              <a:t>должостные</a:t>
            </a:r>
            <a:r>
              <a:rPr lang="ru-RU" b="1" dirty="0" smtClean="0">
                <a:solidFill>
                  <a:srgbClr val="002060"/>
                </a:solidFill>
              </a:rPr>
              <a:t> инструкции, которые при приеме на работу рассматриваются в качестве приложения к трудовому договору и являются организационно-правовым документом.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Работник должен быть под роспись ознакомлен со всеми локальными документами, в которых содержится информация о его трудовых обязанностях.</a:t>
            </a:r>
          </a:p>
          <a:p>
            <a:endParaRPr lang="ru-RU" b="1" dirty="0" smtClean="0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Gost\Desktop\7397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6215" y="2486841"/>
            <a:ext cx="4212894" cy="304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9803" y="1825624"/>
            <a:ext cx="5906125" cy="474398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Кроме того, если неисполнение </a:t>
            </a:r>
            <a:r>
              <a:rPr lang="ru-RU" b="1" dirty="0" err="1" smtClean="0">
                <a:solidFill>
                  <a:srgbClr val="002060"/>
                </a:solidFill>
              </a:rPr>
              <a:t>должостных</a:t>
            </a:r>
            <a:r>
              <a:rPr lang="ru-RU" b="1" dirty="0" smtClean="0">
                <a:solidFill>
                  <a:srgbClr val="002060"/>
                </a:solidFill>
              </a:rPr>
              <a:t> обязанностей работником привели к прямому действительному ущербу для работодателя и установлена причинно-следственная связь между действиями работника и нанесенным ущербом, работник может быть привлечен еще и к материальной ответственности</a:t>
            </a:r>
            <a:r>
              <a:rPr lang="ru-RU" b="1" dirty="0" smtClean="0">
                <a:solidFill>
                  <a:srgbClr val="F2FEAA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Дисциплинарная и материальная ответственность – это виды юридической ответственности, к которой работодатель может привлечь работника самостоятельно.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Однако, исходя из характера неисполнения </a:t>
            </a:r>
            <a:r>
              <a:rPr lang="ru-RU" b="1" dirty="0" err="1" smtClean="0">
                <a:solidFill>
                  <a:srgbClr val="002060"/>
                </a:solidFill>
              </a:rPr>
              <a:t>должостных</a:t>
            </a:r>
            <a:r>
              <a:rPr lang="ru-RU" b="1" dirty="0" smtClean="0">
                <a:solidFill>
                  <a:srgbClr val="002060"/>
                </a:solidFill>
              </a:rPr>
              <a:t> обязанностей и последствий, к которым оно привело, может наступать административная и уголовная ответственность.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этом случае работника могут привлечь к ответственности через соответствующие правоохранительные органы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>
              <a:solidFill>
                <a:srgbClr val="F2FEAA"/>
              </a:solidFill>
            </a:endParaRPr>
          </a:p>
          <a:p>
            <a:pPr algn="ctr">
              <a:spcBef>
                <a:spcPts val="0"/>
              </a:spcBef>
            </a:pPr>
            <a:endParaRPr lang="ru-RU" dirty="0"/>
          </a:p>
        </p:txBody>
      </p:sp>
      <p:pic>
        <p:nvPicPr>
          <p:cNvPr id="5" name="Picture 6" descr="1444019530_gr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86197" y="872197"/>
            <a:ext cx="4039083" cy="298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59b514757c03f4e14c006ca63de0292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1496" y="4051495"/>
            <a:ext cx="4012664" cy="26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4774" y="1825625"/>
            <a:ext cx="5675026" cy="4351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Выполнение врачебных назначений - важная составляющая функциональных обязанностей медицинской сестры.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значит «выполняет врачебные назначения»?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Значит ли это, что медсестра делает это автоматически, не думая?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4" descr="depositphotos_14022183-Health-care-workers-doctor-and-nur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5810" y="2023671"/>
            <a:ext cx="5471410" cy="346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4228"/>
            <a:ext cx="10515600" cy="174877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Ответом на этот вопрос может служить следующая история: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9151" y="1955409"/>
            <a:ext cx="7695027" cy="49025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Молодая девушка, госпитализированная в стационар с пневмонией, страдала еще и от невралгии тройничного нерва. Лечащий врач назначил ей инъекцию баралгина на ночь. Дежурившая в ночь медсестра обнаружила, что баралгина в отделении нет, и набрала в шприц анальгин (другое торговое название того же препарата). Не спросив пациентку о наличии аллергии на медикаменты, она ввела препарат. Анафилактический шок развился молниеносно! И уже через 15 минут девушка была мертва. 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разборе дела выяснили, что пациентка при поступлении предупредила врача о непереносимости анальгина, о чем была сделана запись на обложке истории болезни! Тем не менее врач назначил препарат. На суде медсестра отрицала свою вину, ссылаясь на то, что просто выполнила назначение врача и не была обязана проверять его правильность. 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 не принял к сведению ее слова, отметив, что выполняя назначения врача, медсестра не может делать это бездумно! 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пределах своей компетенции она ОБЯЗАНА проверять правильность назначения. Также в ее обязанности входит уточнение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аллергоанамнеза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Медицинская сестра ДОЛЖНА ЗНАТЬ основные противопоказания для назначения препаратов и иметь представление о применяемых дозах. 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Учитывая вышеизложенное, суд признал виновной именно медсестру, а не врача, сделавшего назначение!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sz="1200" dirty="0"/>
          </a:p>
        </p:txBody>
      </p:sp>
      <p:pic>
        <p:nvPicPr>
          <p:cNvPr id="4" name="Picture 7" descr="1314618679_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6146" y="2222694"/>
            <a:ext cx="3348111" cy="334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3783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Споры по поводу общих трудовых обязанностей медсестры.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9784" y="2338466"/>
            <a:ext cx="5690016" cy="38384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Немало недоумений вызывают споры и даже конфликты по поводу  выполнения средними медработниками так называемых «общих трудовых обязанностей».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2623279"/>
            <a:ext cx="5181600" cy="37475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Почему я не могу поспать во время дежурства, когда нет работы?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Вы не имеете права требовать, чтобы я делала прививки!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Почему я должна носить </a:t>
            </a:r>
            <a:r>
              <a:rPr lang="ru-RU" b="1" i="1" dirty="0" err="1" smtClean="0">
                <a:solidFill>
                  <a:srgbClr val="C00000"/>
                </a:solidFill>
              </a:rPr>
              <a:t>бейджик</a:t>
            </a:r>
            <a:r>
              <a:rPr lang="ru-RU" b="1" i="1" dirty="0" smtClean="0">
                <a:solidFill>
                  <a:srgbClr val="C00000"/>
                </a:solidFill>
              </a:rPr>
              <a:t> на халате?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435" y="1266091"/>
            <a:ext cx="6671276" cy="5289453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Вопросы о допустимости сна  во время дежурства должны быть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задокументированы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в правилах внутреннего распорядка ЛПУ. И при составлении этих правил в данном случае необходимо руководствоваться письмом Минздрава № 02-19/21 «Об упорядочении организации труда медицинского персонала в ЛПУ», в котором подробно разъясняется, кто из медработников не имеет права спать на ночных дежурствах.</a:t>
            </a: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Напомню, что согласно этому документу дежурства без права сна несут: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Весь медперсонал, работающий по оказанию скорой медицинской помощи, экстренной или неотложной хирургической, терапевтической и гинекологической помощи.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Средний медперсонал психоневрологических отделений, родильных домов и детских больниц и отделений, а также больниц (отделений) для острозаразных больных.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28675" name="Picture 4" descr="medical-resident-sleeping-overworked-doctors-mexico-yo-tambien-mi-dormi-42__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1822" y="1659987"/>
            <a:ext cx="5110178" cy="392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9184" y="1364566"/>
            <a:ext cx="6302293" cy="5022166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800000"/>
                </a:solidFill>
                <a:effectLst/>
              </a:rPr>
              <a:t>По вопросу о прививках…</a:t>
            </a:r>
            <a:r>
              <a:rPr lang="ru-RU" sz="2800" dirty="0" smtClean="0">
                <a:solidFill>
                  <a:srgbClr val="800000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Медицинским работникам профилактические прививки проводятся в соответствии с Национальным календарем прививок.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Это обязательное требование, относящееся к числу общих трудовых обязанностей, равно как и прохождение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профосмотров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От вакцинации освобождаются сотрудники, имеющие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медотвод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(т.е. имеющие соответствующую справку).</a:t>
            </a:r>
          </a:p>
        </p:txBody>
      </p:sp>
      <p:pic>
        <p:nvPicPr>
          <p:cNvPr id="30723" name="Picture 4" descr="1288447979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034" y="1478502"/>
            <a:ext cx="5146789" cy="374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36566" y="1055077"/>
            <a:ext cx="5645834" cy="109728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effectLst/>
              </a:rPr>
              <a:t>Зачем нужны </a:t>
            </a:r>
            <a:r>
              <a:rPr lang="ru-RU" sz="4000" b="1" dirty="0" err="1" smtClean="0">
                <a:solidFill>
                  <a:srgbClr val="800000"/>
                </a:solidFill>
                <a:effectLst/>
              </a:rPr>
              <a:t>бейджи</a:t>
            </a:r>
            <a:r>
              <a:rPr lang="ru-RU" sz="4000" b="1" dirty="0" smtClean="0">
                <a:solidFill>
                  <a:srgbClr val="800000"/>
                </a:solidFill>
                <a:effectLst/>
              </a:rPr>
              <a:t>?</a:t>
            </a:r>
            <a:br>
              <a:rPr lang="ru-RU" sz="4000" b="1" dirty="0" smtClean="0">
                <a:solidFill>
                  <a:srgbClr val="800000"/>
                </a:solidFill>
                <a:effectLst/>
              </a:rPr>
            </a:br>
            <a:endParaRPr lang="ru-RU" sz="4000" b="1" dirty="0" smtClean="0">
              <a:solidFill>
                <a:srgbClr val="800000"/>
              </a:solidFill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6911" y="1941341"/>
            <a:ext cx="6457071" cy="4135902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Существует такое понятие, как форменная одежда. Это не спецодежда, которую носят для защиты от вредных или опасных факторов производства.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Ее смысл – в создании особой внутренней среды, внешне привлекательной, а главное удобной для пациентов, коллег и посетителей ЛПУ.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rgbClr val="F2FEAA"/>
              </a:solidFill>
              <a:effectLst/>
            </a:endParaRPr>
          </a:p>
        </p:txBody>
      </p:sp>
      <p:pic>
        <p:nvPicPr>
          <p:cNvPr id="31748" name="Рисунок 4" descr="C:\Users\Gost\Desktop\Документы для работы\ФОТО для работы\IMG20240326113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1" y="1336430"/>
            <a:ext cx="4300317" cy="52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725" y="929390"/>
            <a:ext cx="11557416" cy="87127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Этическое регулирование сестринской деятельности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617785"/>
            <a:ext cx="5914292" cy="476802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Выстраивание положительных взаимоотношений с коллегами и пациентами – одна из обязанностей медицинских сестер.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Любое нарушение взаимоотношений (недопонимание, конфликт..)может помешать нормальному течению лечебно-диагностического процесса, а также способствовать возникновению медицинских  (врачебных и сестринских) ошибок и ухудшить качество оказания медицинской помощи.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От работника, который не умеет выстраивать доброжелательные отношения с пациентами и коллегами, стараются избавиться.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Пользователь\Desktop\фото этикет\0c0c46b11605b310a90374630bd96d6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5436" y="1828800"/>
            <a:ext cx="4497049" cy="482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4871" y="1336431"/>
            <a:ext cx="6796772" cy="52894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</a:rPr>
              <a:t>должостной</a:t>
            </a:r>
            <a:r>
              <a:rPr lang="ru-RU" b="1" dirty="0" smtClean="0">
                <a:solidFill>
                  <a:srgbClr val="002060"/>
                </a:solidFill>
              </a:rPr>
              <a:t> инструкции любой медсестры есть пункт о том, что работник должен выполнять требования Российского законодательства и в частности ФЗ № 323-ФЗ от 21.11.11 «Об основах охраны здоровья граждан в РФ». В ст.6 этого закона сказано о приоритете интересов пациента при оказании медицинской помощи, что реализуется путем соблюдения этических и моральных норм, а также уважительного и гуманного отношения со стороны медработников.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Кроме того, в </a:t>
            </a:r>
            <a:r>
              <a:rPr lang="ru-RU" b="1" dirty="0" err="1" smtClean="0">
                <a:solidFill>
                  <a:srgbClr val="002060"/>
                </a:solidFill>
              </a:rPr>
              <a:t>должостной</a:t>
            </a:r>
            <a:r>
              <a:rPr lang="ru-RU" b="1" dirty="0" smtClean="0">
                <a:solidFill>
                  <a:srgbClr val="002060"/>
                </a:solidFill>
              </a:rPr>
              <a:t> инструкции имеется пункт о соблюдении медсестрой Этического кодекса медицинской сестры России, где сказано «…медсестра превыше всего ставит сострадание и уважение к жизни пациента».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Кодекс не допускает проявление высокомерия, пренебрежительного или унизительного обращения с пациентом.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Таким образом, уважительное отношение к пациенту перестало быть просто моральной нормой – оно закреплено ЗАКОНОМ, т.е. стало правовой нормой и за ее нарушение допускается дисциплинарное взыскание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Gost\Desktop\prava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8893" y="1499016"/>
            <a:ext cx="3791544" cy="435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1350498"/>
            <a:ext cx="6527409" cy="5507501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</a:rPr>
              <a:t>Принцип </a:t>
            </a:r>
            <a:r>
              <a:rPr lang="ru-RU" sz="4400" dirty="0" smtClean="0">
                <a:solidFill>
                  <a:srgbClr val="002060"/>
                </a:solidFill>
              </a:rPr>
              <a:t>«не навреди» </a:t>
            </a:r>
            <a:r>
              <a:rPr lang="ru-RU" dirty="0" smtClean="0">
                <a:solidFill>
                  <a:srgbClr val="002060"/>
                </a:solidFill>
              </a:rPr>
              <a:t>является непреложным требованием при оказании любой медицинской услуги. Медицинская помощь не должна причинять ущерб ни одному пациенту, однако имеющиеся данные однозначно свидетельствуют о том, что бремя предотвратимого вреда пациентам крайне велико в системах здравоохранения как развитых, так и развивающихся стран мира.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 порождает серьезные проблемы человеческого, морально-нравственного, этического и, в том числе,  финансового характера. Средние медицинские работники нередко обижаются и даже возмущаются, когда, как им кажется, руководство нарушает их права  и нагружает несвойственными обязанностями.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Подобные вопросы часто являются причиной серьезных конфликтов и даже судебных дел.</a:t>
            </a:r>
          </a:p>
          <a:p>
            <a:pPr algn="just"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8691918_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7403" y="1997611"/>
            <a:ext cx="4483203" cy="299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70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929" y="478302"/>
            <a:ext cx="10515600" cy="17865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Уважение должно быть взаимным!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9705" y="2233534"/>
            <a:ext cx="5615066" cy="42572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Рассматривая проблему уважения чести и достоинства пациента, мы не должны забывать о чести и достоинстве медицинского работника. Им тоже может быть нанесен ущерб со стороны пациентов.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В подтверждение приведу судебное разбирательство по иску медработника, которому нанесли оскорбление.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При посещении детского отделения местной поликлиники некто Р., отец больного ребенка, прилюдно начал оскорблять сотрудницу регистратуры, используя нецензурные выражения.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Медицинский регистратор не захотела терпеть оскорблений в свой адрес. Было возбуждено уголовное дело, и по итогам его рассмотрения мировым судьей, гражданин Р. был признан виновным в совершении административного правонарушения в соответствии с ч.1 ст.5.61 </a:t>
            </a:r>
            <a:r>
              <a:rPr lang="ru-RU" b="1" dirty="0" err="1" smtClean="0">
                <a:solidFill>
                  <a:srgbClr val="002060"/>
                </a:solidFill>
              </a:rPr>
              <a:t>КоАП</a:t>
            </a:r>
            <a:r>
              <a:rPr lang="ru-RU" b="1" dirty="0" smtClean="0">
                <a:solidFill>
                  <a:srgbClr val="002060"/>
                </a:solidFill>
              </a:rPr>
              <a:t> РФ</a:t>
            </a: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C:\Users\Gost\Desktop\YuA_ZrXfmo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8597" y="2096086"/>
            <a:ext cx="4951827" cy="4043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4833" y="1825624"/>
            <a:ext cx="6670623" cy="472507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Национальная медицинская палата, эксперты которой занимаются защитой прав медицинских работников, сообщает, что, к сожалению, медработники (и особенно сестринский персонал) по большей части не знают о своих правах и юридически неграмотны.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Поэтому число исков невелико и большинство виновников в оскорблении врачей и медсестер остаются безнаказанными. </a:t>
            </a:r>
          </a:p>
          <a:p>
            <a:endParaRPr lang="ru-RU" dirty="0"/>
          </a:p>
        </p:txBody>
      </p:sp>
      <p:pic>
        <p:nvPicPr>
          <p:cNvPr id="5" name="Picture 5" descr="c4abdc2baac1f884c0e2c56ba02ede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7225" y="2264777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3150" y="365125"/>
            <a:ext cx="10515600" cy="24380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Национальная палата рекомендует…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2368445"/>
            <a:ext cx="10515600" cy="3808517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Если Вас оскорбил пациент: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1. Самое главное – НЕ ОТВЕЧАЙТЕ оскорблением на оскорбление! Не редки случаи, когда пациенты намеренно провоцируют медработников на конфликт.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2.Призовите как можно больше свидетелей – как коллег, так и пациентов. Имейте в виду, что показания свидетелей, которые являются, по мнению суда, заинтересованными лицами, могут быть отвергнуты судом.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3. Если пациент начал Вас оскорблять, по возможности запишите оскорбления на диктофон Вашего телефона. Лучше, если Вы начнете запись со слов «Я м/с такая-то, записываю разговор с пациентом для защиты своих прав и сбора доказательств». Возможно, что сразу после этих слов ситуация кардинально изменится и пациент извинится. Если нет – такая запись будет хорошим доказательством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4.Вызовите полицию. Судьи, как правило, задают этот вопрос: «Вы вызывали полицию?». При отрицательном ответе они теряют к делу интерес.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5.Обратитесь с заявлением в прокуратуру.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83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Информирование пациента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4734" y="1825625"/>
            <a:ext cx="5615066" cy="471008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Федеральным Законом № 323-ФЗ признано право пациента принимать решения, связанные с его жизнью и здоровьем.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Однако для того, чтобы принимать решения, пациент должен владеть информацией.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И поэтому важнейшим правом автономного пациента признается право на получение правдивой информации о состоянии своего здоровья, методах лечения, диагностики и т.д.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Получение информированного согласия пациента на проведение диагностических и лечебных процедур является обязательным условием при их выполнении.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Неполучение согласия на вмешательство может рассматриваться как нарушение законодательства об охране здоровья, а значит, как нарушение </a:t>
            </a:r>
            <a:r>
              <a:rPr lang="ru-RU" b="1" dirty="0" err="1" smtClean="0">
                <a:solidFill>
                  <a:srgbClr val="002060"/>
                </a:solidFill>
              </a:rPr>
              <a:t>должостных</a:t>
            </a:r>
            <a:r>
              <a:rPr lang="ru-RU" b="1" dirty="0" smtClean="0">
                <a:solidFill>
                  <a:srgbClr val="002060"/>
                </a:solidFill>
              </a:rPr>
              <a:t> обязанностей медицинского работника.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Gost\Desktop\__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Нужно ли медсестре получать согласие пациента при выполнении врачебных назначений? </a:t>
            </a:r>
          </a:p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При выполнении манипуляций совершенно недопустимы, с точки зрения прав пациента на информированное согласие, молчаливые действия медсестры!</a:t>
            </a:r>
          </a:p>
          <a:p>
            <a:pPr algn="ctr"/>
            <a:endParaRPr lang="ru-RU" sz="4400" b="1" dirty="0" smtClean="0">
              <a:solidFill>
                <a:srgbClr val="800000"/>
              </a:solidFill>
            </a:endParaRPr>
          </a:p>
          <a:p>
            <a:pPr algn="ctr"/>
            <a:endParaRPr lang="ru-RU" sz="4400" b="1" dirty="0">
              <a:solidFill>
                <a:srgbClr val="800000"/>
              </a:solidFill>
            </a:endParaRPr>
          </a:p>
        </p:txBody>
      </p:sp>
      <p:pic>
        <p:nvPicPr>
          <p:cNvPr id="5" name="Picture 4" descr="98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36895" y="1745065"/>
            <a:ext cx="5181600" cy="37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635" y="839449"/>
            <a:ext cx="11242623" cy="14240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«Медицинские» </a:t>
            </a:r>
            <a:r>
              <a:rPr lang="ru-RU" b="1" dirty="0" err="1" smtClean="0">
                <a:solidFill>
                  <a:srgbClr val="800000"/>
                </a:solidFill>
              </a:rPr>
              <a:t>селфи</a:t>
            </a:r>
            <a:r>
              <a:rPr lang="ru-RU" b="1" dirty="0" smtClean="0">
                <a:solidFill>
                  <a:srgbClr val="800000"/>
                </a:solidFill>
              </a:rPr>
              <a:t> и врачебная тайна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443397"/>
            <a:ext cx="5577590" cy="41522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Последнее время общество столкнулось с относительно новым явлением, которое грозит массовыми нарушениями врачебной тайны и основ медицинской этики и деонтологии.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Речь идет о так называемых «медицинских» </a:t>
            </a:r>
            <a:r>
              <a:rPr lang="ru-RU" b="1" dirty="0" err="1" smtClean="0">
                <a:solidFill>
                  <a:srgbClr val="002060"/>
                </a:solidFill>
              </a:rPr>
              <a:t>селфи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4" descr="photodune-464646-nurse-transporting-dead-patient-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2062" y="1933731"/>
            <a:ext cx="5181600" cy="37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9803" y="1394085"/>
            <a:ext cx="5336499" cy="51416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</a:rPr>
              <a:t>«Это все было шуточно, чтобы профессия не казалась такой грустной, печальной.  Мы же в реанимации работаем…» 			</a:t>
            </a:r>
            <a:r>
              <a:rPr lang="ru-RU" sz="1800" b="1" i="1" dirty="0" smtClean="0">
                <a:solidFill>
                  <a:srgbClr val="002060"/>
                </a:solidFill>
              </a:rPr>
              <a:t>Участница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фотосессии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Picture 4" descr="5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08867" y="1148643"/>
            <a:ext cx="6300253" cy="354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rticle_big_img" descr=" Фото: Телеканал &quot;ТНТ-Березники&quot;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1668" y="2513476"/>
            <a:ext cx="5181600" cy="345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Содержимое 3" descr="http://icdn.lenta.ru/images/0000/0300/000003001851/pic_1369120419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67755" y="4403188"/>
            <a:ext cx="3589188" cy="2271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754" y="1439056"/>
            <a:ext cx="6565692" cy="5051685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800000"/>
                </a:solidFill>
                <a:effectLst/>
              </a:rPr>
              <a:t>Компетентность медицинской сестры.</a:t>
            </a:r>
            <a:endParaRPr lang="en-US" sz="2800" b="1" dirty="0" smtClean="0">
              <a:solidFill>
                <a:srgbClr val="800000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i="1" dirty="0" smtClean="0">
                <a:solidFill>
                  <a:srgbClr val="002060"/>
                </a:solidFill>
                <a:effectLst/>
              </a:rPr>
              <a:t>…Главная медсестра заставляет нас ходить на различные конференции и семинары, даже писать статьи в сестринские журналы! Для тех кто этого не делает, она вместе с гл.врачом грозят провести внеочередную аттестацию и уволить.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i="1" dirty="0" smtClean="0">
                <a:solidFill>
                  <a:srgbClr val="002060"/>
                </a:solidFill>
                <a:effectLst/>
              </a:rPr>
              <a:t>	Неужели они имеют на это право и мы обязаны тратить на эти мероприятия наше свободное время?</a:t>
            </a:r>
            <a:r>
              <a:rPr lang="ru-RU" sz="2000" i="1" dirty="0" smtClean="0">
                <a:solidFill>
                  <a:srgbClr val="002060"/>
                </a:solidFill>
                <a:effectLst/>
              </a:rPr>
              <a:t>...(из письма в редакцию журнала «Сестринское дело»)</a:t>
            </a:r>
          </a:p>
          <a:p>
            <a:pPr>
              <a:lnSpc>
                <a:spcPct val="80000"/>
              </a:lnSpc>
            </a:pPr>
            <a:endParaRPr lang="ru-RU" sz="2000" i="1" dirty="0" smtClean="0">
              <a:solidFill>
                <a:srgbClr val="F2FEAA"/>
              </a:solidFill>
              <a:effectLst/>
            </a:endParaRPr>
          </a:p>
        </p:txBody>
      </p:sp>
      <p:pic>
        <p:nvPicPr>
          <p:cNvPr id="57347" name="Picture 2" descr="I:\буклет\сканы фоток\Изображение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836" y="2368102"/>
            <a:ext cx="4096098" cy="306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4813" y="1409075"/>
            <a:ext cx="6550702" cy="5231568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effectLst/>
              </a:rPr>
              <a:t>В ст.2 Этического кодекса медицинской сестры России сказано, что основным условием сестринской деятельности является профессиональная компетентность.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effectLst/>
              </a:rPr>
              <a:t>Её профессиональный долг – обладать компетенциями (знаниями и умениями), которые позволят ей квалифицированно выполнить то, что она обязана делать как медсестра, работая с пациентом.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effectLst/>
              </a:rPr>
              <a:t>Нередко при разборе сестринских ошибок медсестра, пытаясь защититься от обвинений, в оправдание говорит, что она не знала, как поступить, что делать или что у нее не получилось выполнить необходимые действия.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effectLst/>
              </a:rPr>
              <a:t>Однако эти оправдания не могут быть приняты, если знания и умения, об отсутствии которых говорит медсестра, входили в программу ее обучения, она сдавала по ним зачеты, тесты, а ее коллеги обладают ими и успешно используют в своей профессиональной деятельности.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effectLst/>
              </a:rPr>
              <a:t>При таких обстоятельствах отсутствие необходимых знаний и умений нельзя назвать случайностью или несчастным случаем.</a:t>
            </a:r>
          </a:p>
        </p:txBody>
      </p:sp>
      <p:pic>
        <p:nvPicPr>
          <p:cNvPr id="58371" name="Picture 4" descr="3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0151" y="2211674"/>
            <a:ext cx="4533866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9783" y="1350498"/>
            <a:ext cx="6394573" cy="55075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К сожалению, многие медицинские ошибки и упущения – это следствие рассеянности, отсутствие сосредоточенности и отвлечение внимания на посторонние предметы.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Каждое из перечисленных состояний – признак неумышленной вины перед пациентом.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Мы виноваты в том, что не сделали усилия, чтобы понять проблемы пациента, уловить изменения в его состоянии, обратить внимание на необычную реакцию на вводимое лекарство и т.д.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Пациент, который обращается за помощью, надеется, что мы, медицинский персонал, серьезно отнесемся к его боли. Именно поэтому такое возмущение вызывают «веселые» </a:t>
            </a:r>
            <a:r>
              <a:rPr lang="ru-RU" b="1" dirty="0" err="1" smtClean="0">
                <a:solidFill>
                  <a:srgbClr val="002060"/>
                </a:solidFill>
              </a:rPr>
              <a:t>селфи</a:t>
            </a:r>
            <a:r>
              <a:rPr lang="ru-RU" b="1" dirty="0" smtClean="0">
                <a:solidFill>
                  <a:srgbClr val="002060"/>
                </a:solidFill>
              </a:rPr>
              <a:t> медработников на рабочих местах на фоне пациентов. Ведь они ждут сострадания и внимания, а видят шутки и приколы. </a:t>
            </a:r>
          </a:p>
          <a:p>
            <a:endParaRPr lang="ru-RU" dirty="0"/>
          </a:p>
        </p:txBody>
      </p:sp>
      <p:pic>
        <p:nvPicPr>
          <p:cNvPr id="5" name="Picture 4" descr="1303767967_in-vitro-fertilizati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91864" y="1885070"/>
            <a:ext cx="4670639" cy="3534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Права и обязанности работника на рабочем месте регулируют различные «писаные» и «неписаные» нормы.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Различают нормы правовые, моральные и культурные.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6281" y="1825625"/>
            <a:ext cx="40134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1" descr="C:\Users\Gost\Desktop\Документы для работы\ФОТО для работы\Фото 2023г\IMG_20240507_110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662" y="1304144"/>
            <a:ext cx="7824866" cy="438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715000"/>
            <a:ext cx="11811000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800000"/>
                </a:solidFill>
              </a:rPr>
              <a:t>БЛАГОДАРЮ ЗА ВНИМАНИЕ!</a:t>
            </a: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9193"/>
            <a:ext cx="5712502" cy="20236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ПРАВОВЫЕ НОРМЫ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953061"/>
            <a:ext cx="5181600" cy="322390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Закреплены законом!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 их невыполнение работник может быть наказан в соответствии с трудовым, административным, гражданско-правовым и уголовным правом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4" descr="vich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05246" y="2133417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20236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МОРАЛЬНЫЕ НОРМЫ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923081"/>
            <a:ext cx="5181600" cy="325388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Эти нормы люди принимают на себя добровольно, а мерилом выступает СОВЕСТЬ!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Иногда отдельные люди или группы людей публично объявляют о своих обязательствах соблюдать те или иные моральные нормы.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5" descr="Gipicrat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45492" y="815926"/>
            <a:ext cx="3022451" cy="371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01592771-828b-4d01-a481-ff9977f146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851" y="2841673"/>
            <a:ext cx="2398433" cy="33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8887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КУЛЬТУРНЫЕ НОРМЫ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818151"/>
            <a:ext cx="5181600" cy="3358812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Эти нормы тоже играют немалую роль в производственной жизни медицинской сестры.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Нормы поведения, определяемые культурой, называют ЭТИКЕТОМ. Человек, грубо нарушивший эти нормы, нередко отторгается обществом, вызывает неприятие и недоумение.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Представьте себе медсестру, явившуюся на работу в нелепой одежде или использующую непечатную лексику, - реакция окружающих будет предсказуемо неодобрительной…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56177cf64b2b85749559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6154" y="790324"/>
            <a:ext cx="3638843" cy="208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45fdcaf92a36ecadac390dafb940e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2314" y="3046463"/>
            <a:ext cx="2335927" cy="331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34600" cy="435133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мы с вами рассмотрим права и обязанности сестринского персонала с точки зрения правовых, моральных и культурных норм.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Правовые нормы регулируют в основном трудовые обязанности, моральные нормы определяют взаимоотношения медработников и пациентов, культурные нормы формируют правила поведения на работе или профессиональный этикет.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Знание этих норм, а главное их соблюдение, определяет уровень профессионализма медсестры, позволяет грамотно выстраивать взаимоотношения с коллегами и пациентами, избегать конфликтов.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4498"/>
            <a:ext cx="10515600" cy="21435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Правовое регулирование труда сестринского персонала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593297"/>
            <a:ext cx="5181600" cy="3583665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«Я не буду этого делать! Это не моя обязанность!» - такую фразу можно нередко услышать, столкнувшись с трудовыми конфликтами в ЛПУ.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 самом деле, где зафиксированы обязанности, которые принимает на себя работник, заключая трудовой договор с работодателем?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5" descr="1__9862f4a42ae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13674" y="1856935"/>
            <a:ext cx="4308430" cy="28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3291" y="4788442"/>
            <a:ext cx="2531890" cy="18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3200" b="1" dirty="0" smtClean="0">
                <a:solidFill>
                  <a:srgbClr val="002060"/>
                </a:solidFill>
              </a:rPr>
              <a:t>Базовым документом, регулирующим трудовые правоотношения, является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Трудовой кодекс Российской   	Федерации (ТК РФ)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Согласно ТК РФ работник, заключивший трудовой договор, принимает на себя определенные трудовые обязанности и объемы работ.</a:t>
            </a:r>
          </a:p>
          <a:p>
            <a:pPr algn="ctr">
              <a:buFontTx/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Gost\Desktop\76586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42689" y="1003638"/>
            <a:ext cx="3377226" cy="2157672"/>
          </a:xfrm>
          <a:prstGeom prst="rect">
            <a:avLst/>
          </a:prstGeom>
          <a:noFill/>
        </p:spPr>
      </p:pic>
      <p:pic>
        <p:nvPicPr>
          <p:cNvPr id="4" name="Picture 4" descr="560927d1ad3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716" y="3314070"/>
            <a:ext cx="4268276" cy="33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2114</Words>
  <Application>Microsoft Office PowerPoint</Application>
  <PresentationFormat>Произвольный</PresentationFormat>
  <Paragraphs>132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Этико-деонтологические принципы взаимодействия в работе среднего медицинского персонала – основа создания безопасной среды для пациентов </vt:lpstr>
      <vt:lpstr>Слайд 2</vt:lpstr>
      <vt:lpstr>Слайд 3</vt:lpstr>
      <vt:lpstr>ПРАВОВЫЕ НОРМЫ</vt:lpstr>
      <vt:lpstr>МОРАЛЬНЫЕ НОРМЫ</vt:lpstr>
      <vt:lpstr>КУЛЬТУРНЫЕ НОРМЫ</vt:lpstr>
      <vt:lpstr>Слайд 7</vt:lpstr>
      <vt:lpstr>Правовое регулирование труда сестринского персонала.</vt:lpstr>
      <vt:lpstr>Слайд 9</vt:lpstr>
      <vt:lpstr>ТРУДОВЫЕ ОБЯЗАННОСТИ</vt:lpstr>
      <vt:lpstr>Слайд 11</vt:lpstr>
      <vt:lpstr>Слайд 12</vt:lpstr>
      <vt:lpstr>Ответом на этот вопрос может служить следующая история:  </vt:lpstr>
      <vt:lpstr>Споры по поводу общих трудовых обязанностей медсестры.</vt:lpstr>
      <vt:lpstr>Слайд 15</vt:lpstr>
      <vt:lpstr>Слайд 16</vt:lpstr>
      <vt:lpstr>Зачем нужны бейджи? </vt:lpstr>
      <vt:lpstr>Этическое регулирование сестринской деятельности</vt:lpstr>
      <vt:lpstr>Слайд 19</vt:lpstr>
      <vt:lpstr>Уважение должно быть взаимным!</vt:lpstr>
      <vt:lpstr>Слайд 21</vt:lpstr>
      <vt:lpstr>Национальная палата рекомендует…</vt:lpstr>
      <vt:lpstr>Информирование пациента</vt:lpstr>
      <vt:lpstr>Слайд 24</vt:lpstr>
      <vt:lpstr>«Медицинские» селфи и врачебная тайна</vt:lpstr>
      <vt:lpstr>Слайд 26</vt:lpstr>
      <vt:lpstr>Слайд 27</vt:lpstr>
      <vt:lpstr>Слайд 28</vt:lpstr>
      <vt:lpstr>Слайд 29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Терра</dc:creator>
  <cp:lastModifiedBy>Гость</cp:lastModifiedBy>
  <cp:revision>373</cp:revision>
  <dcterms:created xsi:type="dcterms:W3CDTF">2024-07-25T07:42:34Z</dcterms:created>
  <dcterms:modified xsi:type="dcterms:W3CDTF">2026-03-10T04:03:46Z</dcterms:modified>
</cp:coreProperties>
</file>