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67" r:id="rId2"/>
    <p:sldId id="295" r:id="rId3"/>
    <p:sldId id="297" r:id="rId4"/>
    <p:sldId id="298" r:id="rId5"/>
    <p:sldId id="329" r:id="rId6"/>
    <p:sldId id="330" r:id="rId7"/>
    <p:sldId id="331" r:id="rId8"/>
    <p:sldId id="299" r:id="rId9"/>
    <p:sldId id="332" r:id="rId10"/>
    <p:sldId id="301" r:id="rId11"/>
    <p:sldId id="302" r:id="rId12"/>
    <p:sldId id="309" r:id="rId13"/>
    <p:sldId id="341" r:id="rId14"/>
    <p:sldId id="342" r:id="rId15"/>
    <p:sldId id="343" r:id="rId16"/>
    <p:sldId id="340" r:id="rId17"/>
    <p:sldId id="315" r:id="rId18"/>
    <p:sldId id="314" r:id="rId19"/>
    <p:sldId id="313" r:id="rId20"/>
    <p:sldId id="334" r:id="rId21"/>
    <p:sldId id="335" r:id="rId22"/>
    <p:sldId id="333" r:id="rId23"/>
    <p:sldId id="336" r:id="rId24"/>
    <p:sldId id="338" r:id="rId25"/>
    <p:sldId id="339" r:id="rId26"/>
    <p:sldId id="316" r:id="rId27"/>
    <p:sldId id="296" r:id="rId28"/>
    <p:sldId id="344" r:id="rId29"/>
    <p:sldId id="347" r:id="rId30"/>
    <p:sldId id="345" r:id="rId31"/>
    <p:sldId id="346" r:id="rId32"/>
    <p:sldId id="351" r:id="rId33"/>
    <p:sldId id="352" r:id="rId34"/>
    <p:sldId id="349" r:id="rId35"/>
    <p:sldId id="348" r:id="rId36"/>
    <p:sldId id="353" r:id="rId37"/>
    <p:sldId id="328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FF"/>
    <a:srgbClr val="FF505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82" autoAdjust="0"/>
    <p:restoredTop sz="93473" autoAdjust="0"/>
  </p:normalViewPr>
  <p:slideViewPr>
    <p:cSldViewPr snapToGrid="0">
      <p:cViewPr varScale="1">
        <p:scale>
          <a:sx n="63" d="100"/>
          <a:sy n="63" d="100"/>
        </p:scale>
        <p:origin x="42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G:\&#1042;&#1086;&#1083;&#1078;&#1089;&#1082;&#1072;&#1103;%20&#1062;&#1056;&#1041;\!!!%20&#1054;&#1050;&#1057;&#1040;&#1053;&#1040;-&#1088;&#1072;&#1073;&#1086;&#1095;&#1080;&#1081;%20&#1082;&#1086;&#1084;&#1087;\&#1043;&#1054;&#1044;&#1054;&#1042;&#1054;&#1049;%20&#1054;&#1058;&#1063;&#1045;&#1058;-2025\&#1044;&#1083;&#1103;%20&#1076;&#1086;&#1082;&#1083;&#1072;&#1076;&#1072;%20&#1085;&#1072;%20&#1080;&#1090;&#1086;&#1075;&#1086;&#1074;&#1086;&#1081;%20&#1082;&#1086;&#1085;&#1092;&#1077;&#1088;&#1077;&#1085;&#1094;&#1080;&#1080;%20&#1087;&#1086;%20&#1080;&#1090;&#1086;&#1075;&#1072;&#1084;%202025%20&#1075;&#1086;&#1076;&#1072;!!!\&#1076;&#1083;&#1103;%20&#1089;&#1083;&#1072;&#1081;&#1076;&#1086;&#1074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G:\&#1042;&#1086;&#1083;&#1078;&#1089;&#1082;&#1072;&#1103;%20&#1062;&#1056;&#1041;\!!!%20&#1054;&#1050;&#1057;&#1040;&#1053;&#1040;-&#1088;&#1072;&#1073;&#1086;&#1095;&#1080;&#1081;%20&#1082;&#1086;&#1084;&#1087;\&#1043;&#1054;&#1044;&#1054;&#1042;&#1054;&#1049;%20&#1054;&#1058;&#1063;&#1045;&#1058;-2025\&#1044;&#1083;&#1103;%20&#1076;&#1086;&#1082;&#1083;&#1072;&#1076;&#1072;%20&#1085;&#1072;%20&#1080;&#1090;&#1086;&#1075;&#1086;&#1074;&#1086;&#1081;%20&#1082;&#1086;&#1085;&#1092;&#1077;&#1088;&#1077;&#1085;&#1094;&#1080;&#1080;%20&#1087;&#1086;%20&#1080;&#1090;&#1086;&#1075;&#1072;&#1084;%202025%20&#1075;&#1086;&#1076;&#1072;!!!\&#1076;&#1083;&#1103;%20&#1089;&#1083;&#1072;&#1081;&#1076;&#1086;&#1074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G:\&#1042;&#1086;&#1083;&#1078;&#1089;&#1082;&#1072;&#1103;%20&#1062;&#1056;&#1041;\!!!%20&#1054;&#1050;&#1057;&#1040;&#1053;&#1040;-&#1088;&#1072;&#1073;&#1086;&#1095;&#1080;&#1081;%20&#1082;&#1086;&#1084;&#1087;\&#1043;&#1054;&#1044;&#1054;&#1042;&#1054;&#1049;%20&#1054;&#1058;&#1063;&#1045;&#1058;-2025\&#1044;&#1083;&#1103;%20&#1076;&#1086;&#1082;&#1083;&#1072;&#1076;&#1072;%20&#1085;&#1072;%20&#1080;&#1090;&#1086;&#1075;&#1086;&#1074;&#1086;&#1081;%20&#1082;&#1086;&#1085;&#1092;&#1077;&#1088;&#1077;&#1085;&#1094;&#1080;&#1080;%20&#1087;&#1086;%20&#1080;&#1090;&#1086;&#1075;&#1072;&#1084;%202025%20&#1075;&#1086;&#1076;&#1072;!!!\&#1076;&#1083;&#1103;%20&#1089;&#1083;&#1072;&#1081;&#1076;&#1086;&#1074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ost\Desktop\&#1057;&#1047;&#1047;%20&#1076;&#1083;&#1103;%20&#1089;&#1083;&#1072;&#1081;&#1076;&#1086;&#1074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ru-RU" sz="2000" b="1">
                <a:solidFill>
                  <a:srgbClr val="002060"/>
                </a:solidFill>
              </a:rPr>
              <a:t>ЕМИАС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'слайд22-1'!$A$1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'слайд22-1'!$B$1</c:f>
              <c:numCache>
                <c:formatCode>General</c:formatCode>
                <c:ptCount val="1"/>
                <c:pt idx="0">
                  <c:v>101365</c:v>
                </c:pt>
              </c:numCache>
            </c:numRef>
          </c:val>
        </c:ser>
        <c:ser>
          <c:idx val="1"/>
          <c:order val="1"/>
          <c:tx>
            <c:strRef>
              <c:f>'слайд22-1'!$A$2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'слайд22-1'!$B$2</c:f>
              <c:numCache>
                <c:formatCode>General</c:formatCode>
                <c:ptCount val="1"/>
                <c:pt idx="0">
                  <c:v>111282</c:v>
                </c:pt>
              </c:numCache>
            </c:numRef>
          </c:val>
        </c:ser>
        <c:ser>
          <c:idx val="2"/>
          <c:order val="2"/>
          <c:tx>
            <c:strRef>
              <c:f>'слайд22-1'!$A$3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'слайд22-1'!$B$3</c:f>
              <c:numCache>
                <c:formatCode>General</c:formatCode>
                <c:ptCount val="1"/>
                <c:pt idx="0">
                  <c:v>118290</c:v>
                </c:pt>
              </c:numCache>
            </c:numRef>
          </c:val>
        </c:ser>
        <c:ser>
          <c:idx val="3"/>
          <c:order val="3"/>
          <c:tx>
            <c:strRef>
              <c:f>'слайд22-1'!$A$4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'слайд22-1'!$B$4</c:f>
              <c:numCache>
                <c:formatCode>General</c:formatCode>
                <c:ptCount val="1"/>
                <c:pt idx="0">
                  <c:v>128553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9697272"/>
        <c:axId val="449698056"/>
      </c:barChart>
      <c:catAx>
        <c:axId val="4496972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9698056"/>
        <c:crosses val="autoZero"/>
        <c:auto val="1"/>
        <c:lblAlgn val="ctr"/>
        <c:lblOffset val="100"/>
        <c:noMultiLvlLbl val="0"/>
      </c:catAx>
      <c:valAx>
        <c:axId val="449698056"/>
        <c:scaling>
          <c:orientation val="minMax"/>
          <c:max val="13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9697272"/>
        <c:crosses val="autoZero"/>
        <c:crossBetween val="between"/>
        <c:minorUnit val="50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137860892388448"/>
          <c:y val="0.89409667541557303"/>
          <c:w val="0.66946478565179357"/>
          <c:h val="7.81255468066491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 smtClean="0">
                <a:solidFill>
                  <a:srgbClr val="002060"/>
                </a:solidFill>
              </a:rPr>
              <a:t>ТФОМС (отчетность)</a:t>
            </a:r>
            <a:endParaRPr lang="ru-RU" sz="2000" b="1" dirty="0">
              <a:solidFill>
                <a:srgbClr val="002060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'слайд 22-2'!$A$1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'слайд 22-2'!$B$1</c:f>
              <c:numCache>
                <c:formatCode>General</c:formatCode>
                <c:ptCount val="1"/>
                <c:pt idx="0">
                  <c:v>112762</c:v>
                </c:pt>
              </c:numCache>
            </c:numRef>
          </c:val>
        </c:ser>
        <c:ser>
          <c:idx val="1"/>
          <c:order val="1"/>
          <c:tx>
            <c:strRef>
              <c:f>'слайд 22-2'!$A$2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'слайд 22-2'!$B$2</c:f>
              <c:numCache>
                <c:formatCode>General</c:formatCode>
                <c:ptCount val="1"/>
                <c:pt idx="0">
                  <c:v>115281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7317776"/>
        <c:axId val="277316600"/>
      </c:barChart>
      <c:catAx>
        <c:axId val="2773177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7316600"/>
        <c:crosses val="autoZero"/>
        <c:auto val="1"/>
        <c:lblAlgn val="ctr"/>
        <c:lblOffset val="100"/>
        <c:noMultiLvlLbl val="0"/>
      </c:catAx>
      <c:valAx>
        <c:axId val="277316600"/>
        <c:scaling>
          <c:orientation val="minMax"/>
          <c:max val="12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7317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194575678040244"/>
          <c:y val="0.892597465693869"/>
          <c:w val="0.46951837270341207"/>
          <c:h val="0.106106372120151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'слайд 33'!$A$3</c:f>
              <c:strCache>
                <c:ptCount val="1"/>
                <c:pt idx="0">
                  <c:v>дети 0-17 лет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'слайд 33'!$B$1:$I$2</c:f>
              <c:multiLvlStrCache>
                <c:ptCount val="8"/>
                <c:lvl>
                  <c:pt idx="0">
                    <c:v>муж</c:v>
                  </c:pt>
                  <c:pt idx="1">
                    <c:v>жен</c:v>
                  </c:pt>
                  <c:pt idx="2">
                    <c:v>муж</c:v>
                  </c:pt>
                  <c:pt idx="3">
                    <c:v>жен</c:v>
                  </c:pt>
                  <c:pt idx="4">
                    <c:v>муж</c:v>
                  </c:pt>
                  <c:pt idx="5">
                    <c:v>жен</c:v>
                  </c:pt>
                  <c:pt idx="6">
                    <c:v>муж</c:v>
                  </c:pt>
                  <c:pt idx="7">
                    <c:v>жен</c:v>
                  </c:pt>
                </c:lvl>
                <c:lvl>
                  <c:pt idx="0">
                    <c:v>2022</c:v>
                  </c:pt>
                  <c:pt idx="2">
                    <c:v>2023</c:v>
                  </c:pt>
                  <c:pt idx="4">
                    <c:v>2024</c:v>
                  </c:pt>
                  <c:pt idx="6">
                    <c:v>2025</c:v>
                  </c:pt>
                </c:lvl>
              </c:multiLvlStrCache>
            </c:multiLvlStrRef>
          </c:cat>
          <c:val>
            <c:numRef>
              <c:f>'слайд 33'!$B$3:$I$3</c:f>
              <c:numCache>
                <c:formatCode>General</c:formatCode>
                <c:ptCount val="8"/>
                <c:pt idx="0">
                  <c:v>14186</c:v>
                </c:pt>
                <c:pt idx="1">
                  <c:v>13513</c:v>
                </c:pt>
                <c:pt idx="2">
                  <c:v>15734</c:v>
                </c:pt>
                <c:pt idx="3">
                  <c:v>15019</c:v>
                </c:pt>
                <c:pt idx="4">
                  <c:v>16117</c:v>
                </c:pt>
                <c:pt idx="5">
                  <c:v>15404</c:v>
                </c:pt>
                <c:pt idx="6">
                  <c:v>16474</c:v>
                </c:pt>
                <c:pt idx="7">
                  <c:v>15689</c:v>
                </c:pt>
              </c:numCache>
            </c:numRef>
          </c:val>
        </c:ser>
        <c:ser>
          <c:idx val="1"/>
          <c:order val="1"/>
          <c:tx>
            <c:strRef>
              <c:f>'слайд 33'!$A$4</c:f>
              <c:strCache>
                <c:ptCount val="1"/>
                <c:pt idx="0">
                  <c:v>трудоспособные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'слайд 33'!$B$1:$I$2</c:f>
              <c:multiLvlStrCache>
                <c:ptCount val="8"/>
                <c:lvl>
                  <c:pt idx="0">
                    <c:v>муж</c:v>
                  </c:pt>
                  <c:pt idx="1">
                    <c:v>жен</c:v>
                  </c:pt>
                  <c:pt idx="2">
                    <c:v>муж</c:v>
                  </c:pt>
                  <c:pt idx="3">
                    <c:v>жен</c:v>
                  </c:pt>
                  <c:pt idx="4">
                    <c:v>муж</c:v>
                  </c:pt>
                  <c:pt idx="5">
                    <c:v>жен</c:v>
                  </c:pt>
                  <c:pt idx="6">
                    <c:v>муж</c:v>
                  </c:pt>
                  <c:pt idx="7">
                    <c:v>жен</c:v>
                  </c:pt>
                </c:lvl>
                <c:lvl>
                  <c:pt idx="0">
                    <c:v>2022</c:v>
                  </c:pt>
                  <c:pt idx="2">
                    <c:v>2023</c:v>
                  </c:pt>
                  <c:pt idx="4">
                    <c:v>2024</c:v>
                  </c:pt>
                  <c:pt idx="6">
                    <c:v>2025</c:v>
                  </c:pt>
                </c:lvl>
              </c:multiLvlStrCache>
            </c:multiLvlStrRef>
          </c:cat>
          <c:val>
            <c:numRef>
              <c:f>'слайд 33'!$B$4:$I$4</c:f>
              <c:numCache>
                <c:formatCode>General</c:formatCode>
                <c:ptCount val="8"/>
                <c:pt idx="0">
                  <c:v>26162</c:v>
                </c:pt>
                <c:pt idx="1">
                  <c:v>26677</c:v>
                </c:pt>
                <c:pt idx="2">
                  <c:v>27487</c:v>
                </c:pt>
                <c:pt idx="3">
                  <c:v>28461</c:v>
                </c:pt>
                <c:pt idx="4">
                  <c:v>29393</c:v>
                </c:pt>
                <c:pt idx="5">
                  <c:v>30549</c:v>
                </c:pt>
                <c:pt idx="6">
                  <c:v>30451</c:v>
                </c:pt>
                <c:pt idx="7">
                  <c:v>31413</c:v>
                </c:pt>
              </c:numCache>
            </c:numRef>
          </c:val>
        </c:ser>
        <c:ser>
          <c:idx val="2"/>
          <c:order val="2"/>
          <c:tx>
            <c:strRef>
              <c:f>'слайд 33'!$A$5</c:f>
              <c:strCache>
                <c:ptCount val="1"/>
                <c:pt idx="0">
                  <c:v>старше трудоспособного возраста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'слайд 33'!$B$1:$I$2</c:f>
              <c:multiLvlStrCache>
                <c:ptCount val="8"/>
                <c:lvl>
                  <c:pt idx="0">
                    <c:v>муж</c:v>
                  </c:pt>
                  <c:pt idx="1">
                    <c:v>жен</c:v>
                  </c:pt>
                  <c:pt idx="2">
                    <c:v>муж</c:v>
                  </c:pt>
                  <c:pt idx="3">
                    <c:v>жен</c:v>
                  </c:pt>
                  <c:pt idx="4">
                    <c:v>муж</c:v>
                  </c:pt>
                  <c:pt idx="5">
                    <c:v>жен</c:v>
                  </c:pt>
                  <c:pt idx="6">
                    <c:v>муж</c:v>
                  </c:pt>
                  <c:pt idx="7">
                    <c:v>жен</c:v>
                  </c:pt>
                </c:lvl>
                <c:lvl>
                  <c:pt idx="0">
                    <c:v>2022</c:v>
                  </c:pt>
                  <c:pt idx="2">
                    <c:v>2023</c:v>
                  </c:pt>
                  <c:pt idx="4">
                    <c:v>2024</c:v>
                  </c:pt>
                  <c:pt idx="6">
                    <c:v>2025</c:v>
                  </c:pt>
                </c:lvl>
              </c:multiLvlStrCache>
            </c:multiLvlStrRef>
          </c:cat>
          <c:val>
            <c:numRef>
              <c:f>'слайд 33'!$B$5:$I$5</c:f>
              <c:numCache>
                <c:formatCode>General</c:formatCode>
                <c:ptCount val="8"/>
                <c:pt idx="0">
                  <c:v>6298</c:v>
                </c:pt>
                <c:pt idx="1">
                  <c:v>14529</c:v>
                </c:pt>
                <c:pt idx="2">
                  <c:v>7948</c:v>
                </c:pt>
                <c:pt idx="3">
                  <c:v>16633</c:v>
                </c:pt>
                <c:pt idx="4">
                  <c:v>6465</c:v>
                </c:pt>
                <c:pt idx="5">
                  <c:v>14834</c:v>
                </c:pt>
                <c:pt idx="6">
                  <c:v>6353</c:v>
                </c:pt>
                <c:pt idx="7">
                  <c:v>14896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77315032"/>
        <c:axId val="277318952"/>
      </c:barChart>
      <c:catAx>
        <c:axId val="277315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7318952"/>
        <c:crosses val="autoZero"/>
        <c:auto val="1"/>
        <c:lblAlgn val="ctr"/>
        <c:lblOffset val="100"/>
        <c:noMultiLvlLbl val="0"/>
      </c:catAx>
      <c:valAx>
        <c:axId val="277318952"/>
        <c:scaling>
          <c:orientation val="minMax"/>
          <c:max val="63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7315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4039959273666092E-2"/>
          <c:y val="0.91199012598190754"/>
          <c:w val="0.86630463932049828"/>
          <c:h val="7.31815660182060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350065616797899"/>
          <c:y val="0.80593066491688536"/>
          <c:w val="0.78188735783027119"/>
          <c:h val="0.166291557305336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FCF12F-A03E-48A4-B8C3-2155C90E5371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80C529-08D4-46FE-B41F-D7A49A2BE0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510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1FD2-F636-49F0-B5B2-466DB302E2AF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D08AB-EEB0-4A56-B607-DABD07A26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804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1FD2-F636-49F0-B5B2-466DB302E2AF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D08AB-EEB0-4A56-B607-DABD07A26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122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1FD2-F636-49F0-B5B2-466DB302E2AF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D08AB-EEB0-4A56-B607-DABD07A26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094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1FD2-F636-49F0-B5B2-466DB302E2AF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D08AB-EEB0-4A56-B607-DABD07A26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910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1FD2-F636-49F0-B5B2-466DB302E2AF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D08AB-EEB0-4A56-B607-DABD07A26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547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1FD2-F636-49F0-B5B2-466DB302E2AF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D08AB-EEB0-4A56-B607-DABD07A26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179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1FD2-F636-49F0-B5B2-466DB302E2AF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D08AB-EEB0-4A56-B607-DABD07A26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678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1FD2-F636-49F0-B5B2-466DB302E2AF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D08AB-EEB0-4A56-B607-DABD07A26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3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1FD2-F636-49F0-B5B2-466DB302E2AF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D08AB-EEB0-4A56-B607-DABD07A26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968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1FD2-F636-49F0-B5B2-466DB302E2AF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D08AB-EEB0-4A56-B607-DABD07A26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76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1FD2-F636-49F0-B5B2-466DB302E2AF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D08AB-EEB0-4A56-B607-DABD07A26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98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51FD2-F636-49F0-B5B2-466DB302E2AF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D08AB-EEB0-4A56-B607-DABD07A26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374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2%D0%BE%D0%BB%D0%B3%D0%B0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ru.wikipedia.org/wiki/%D0%A1%D0%B0%D0%BC%D0%B0%D1%80%D1%81%D0%BA%D0%B0%D1%8F_%D0%9B%D1%83%D0%BA%D0%B0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53;p34"/>
          <p:cNvSpPr txBox="1">
            <a:spLocks/>
          </p:cNvSpPr>
          <p:nvPr/>
        </p:nvSpPr>
        <p:spPr>
          <a:xfrm>
            <a:off x="1470213" y="1382784"/>
            <a:ext cx="9072282" cy="347766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b="1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86501E8-9D8D-8E99-04CD-945277618407}"/>
              </a:ext>
            </a:extLst>
          </p:cNvPr>
          <p:cNvSpPr txBox="1"/>
          <p:nvPr/>
        </p:nvSpPr>
        <p:spPr>
          <a:xfrm>
            <a:off x="1470213" y="1382784"/>
            <a:ext cx="9323295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endParaRPr lang="ru-RU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2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2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6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36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6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 noGrp="1"/>
          </p:cNvSpPr>
          <p:nvPr>
            <p:ph type="ctrTitle"/>
          </p:nvPr>
        </p:nvSpPr>
        <p:spPr>
          <a:xfrm>
            <a:off x="1560038" y="1237144"/>
            <a:ext cx="9143643" cy="949784"/>
          </a:xfrm>
        </p:spPr>
        <p:txBody>
          <a:bodyPr/>
          <a:lstStyle/>
          <a:p>
            <a:r>
              <a:rPr sz="28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ГБУЗ СО «Волжская районная клиническая больница»</a:t>
            </a:r>
            <a:endParaRPr lang="ru-RU" sz="2800" dirty="0"/>
          </a:p>
        </p:txBody>
      </p:sp>
      <p:sp>
        <p:nvSpPr>
          <p:cNvPr id="6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642902" y="2385864"/>
            <a:ext cx="10287072" cy="4517856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Внутренний контроль качества </a:t>
            </a:r>
            <a:endParaRPr lang="ru-RU" sz="3200" b="1" dirty="0" smtClean="0">
              <a:solidFill>
                <a:srgbClr val="C00000"/>
              </a:solidFill>
            </a:endParaRPr>
          </a:p>
          <a:p>
            <a:r>
              <a:rPr lang="ru-RU" sz="3200" b="1" dirty="0" smtClean="0">
                <a:solidFill>
                  <a:srgbClr val="C00000"/>
                </a:solidFill>
              </a:rPr>
              <a:t>в </a:t>
            </a:r>
            <a:r>
              <a:rPr lang="ru-RU" sz="3200" b="1" dirty="0">
                <a:solidFill>
                  <a:srgbClr val="C00000"/>
                </a:solidFill>
              </a:rPr>
              <a:t>медицинской </a:t>
            </a:r>
            <a:r>
              <a:rPr lang="ru-RU" sz="3200" b="1" dirty="0" smtClean="0">
                <a:solidFill>
                  <a:srgbClr val="C00000"/>
                </a:solidFill>
              </a:rPr>
              <a:t>организации.</a:t>
            </a:r>
          </a:p>
          <a:p>
            <a:r>
              <a:rPr sz="3200" b="1" dirty="0" err="1" smtClean="0">
                <a:solidFill>
                  <a:srgbClr val="C00000"/>
                </a:solidFill>
              </a:rPr>
              <a:t>Опыт</a:t>
            </a:r>
            <a:r>
              <a:rPr sz="3200" b="1" dirty="0" smtClean="0">
                <a:solidFill>
                  <a:srgbClr val="C00000"/>
                </a:solidFill>
              </a:rPr>
              <a:t> </a:t>
            </a:r>
            <a:r>
              <a:rPr sz="3200" b="1" dirty="0" smtClean="0">
                <a:solidFill>
                  <a:srgbClr val="C00000"/>
                </a:solidFill>
              </a:rPr>
              <a:t>работы ГБУЗ СО «Волжская РКБ»</a:t>
            </a:r>
          </a:p>
          <a:p>
            <a:endParaRPr lang="ru-RU" sz="1000" b="1" dirty="0" smtClean="0">
              <a:solidFill>
                <a:srgbClr val="C00000"/>
              </a:solidFill>
            </a:endParaRPr>
          </a:p>
          <a:p>
            <a:endParaRPr lang="ru-RU" sz="1000" b="1" dirty="0">
              <a:solidFill>
                <a:srgbClr val="C00000"/>
              </a:solidFill>
            </a:endParaRPr>
          </a:p>
          <a:p>
            <a:endParaRPr sz="1000" b="1" dirty="0" smtClean="0">
              <a:solidFill>
                <a:srgbClr val="C00000"/>
              </a:solidFill>
            </a:endParaRPr>
          </a:p>
          <a:p>
            <a:pPr algn="l"/>
            <a:r>
              <a:rPr sz="20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ДОКЛАДЧИК: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sz="20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Котылевская Любовь Александровна</a:t>
            </a:r>
            <a:r>
              <a:rPr sz="20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, </a:t>
            </a:r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фельдшер - заведующая ФАП п. Николаевка</a:t>
            </a:r>
            <a:endParaRPr sz="20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sz="20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ГБУЗ СО «Волжская РКБ» </a:t>
            </a:r>
          </a:p>
          <a:p>
            <a:r>
              <a:rPr sz="20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г. Самара</a:t>
            </a:r>
          </a:p>
          <a:p>
            <a:endParaRPr b="1" dirty="0" smtClean="0">
              <a:solidFill>
                <a:srgbClr val="C0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320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7622" y="1977376"/>
            <a:ext cx="3206693" cy="3572566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34214" y="1325880"/>
            <a:ext cx="8718346" cy="55321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28600" eaLnBrk="0" fontAlgn="base" hangingPunct="0">
              <a:spcAft>
                <a:spcPct val="0"/>
              </a:spcAft>
              <a:defRPr/>
            </a:pPr>
            <a:r>
              <a:rPr lang="ru-RU" sz="2800" b="1" dirty="0" smtClean="0">
                <a:solidFill>
                  <a:srgbClr val="FFC000"/>
                </a:solidFill>
                <a:latin typeface="Calibri"/>
              </a:rPr>
              <a:t> 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5874" y="1977376"/>
            <a:ext cx="9296519" cy="27853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u="sng" dirty="0" smtClean="0">
                <a:solidFill>
                  <a:srgbClr val="C00000"/>
                </a:solidFill>
              </a:rPr>
              <a:t>Ст. </a:t>
            </a:r>
            <a:r>
              <a:rPr lang="ru-RU" sz="2500" u="sng" dirty="0">
                <a:solidFill>
                  <a:srgbClr val="C00000"/>
                </a:solidFill>
              </a:rPr>
              <a:t>90 Федерального закона от 21 ноября 2011 года № 323-ФЗ </a:t>
            </a:r>
            <a:endParaRPr lang="ru-RU" sz="2500" u="sng" dirty="0" smtClean="0">
              <a:solidFill>
                <a:srgbClr val="C00000"/>
              </a:solidFill>
            </a:endParaRPr>
          </a:p>
          <a:p>
            <a:r>
              <a:rPr lang="ru-RU" sz="2500" u="sng" dirty="0" smtClean="0">
                <a:solidFill>
                  <a:srgbClr val="C00000"/>
                </a:solidFill>
              </a:rPr>
              <a:t>«</a:t>
            </a:r>
            <a:r>
              <a:rPr lang="ru-RU" sz="2500" u="sng" dirty="0">
                <a:solidFill>
                  <a:srgbClr val="C00000"/>
                </a:solidFill>
              </a:rPr>
              <a:t>Об основах охраны здоровья граждан в Российской Федерации</a:t>
            </a:r>
            <a:r>
              <a:rPr lang="ru-RU" sz="2500" u="sng" dirty="0" smtClean="0">
                <a:solidFill>
                  <a:srgbClr val="C00000"/>
                </a:solidFill>
              </a:rPr>
              <a:t>»:</a:t>
            </a:r>
          </a:p>
          <a:p>
            <a:endParaRPr lang="ru-RU" sz="2500" dirty="0">
              <a:solidFill>
                <a:srgbClr val="002060"/>
              </a:solidFill>
            </a:endParaRPr>
          </a:p>
          <a:p>
            <a:r>
              <a:rPr lang="ru-RU" sz="2500" dirty="0" smtClean="0">
                <a:solidFill>
                  <a:srgbClr val="002060"/>
                </a:solidFill>
              </a:rPr>
              <a:t>каждая </a:t>
            </a:r>
            <a:r>
              <a:rPr lang="ru-RU" sz="2500" dirty="0">
                <a:solidFill>
                  <a:srgbClr val="002060"/>
                </a:solidFill>
              </a:rPr>
              <a:t>медицинская организация, независимо </a:t>
            </a:r>
            <a:endParaRPr lang="ru-RU" sz="2500" dirty="0" smtClean="0">
              <a:solidFill>
                <a:srgbClr val="002060"/>
              </a:solidFill>
            </a:endParaRPr>
          </a:p>
          <a:p>
            <a:r>
              <a:rPr lang="ru-RU" sz="2500" dirty="0" smtClean="0">
                <a:solidFill>
                  <a:srgbClr val="002060"/>
                </a:solidFill>
              </a:rPr>
              <a:t>от </a:t>
            </a:r>
            <a:r>
              <a:rPr lang="ru-RU" sz="2500" dirty="0">
                <a:solidFill>
                  <a:srgbClr val="002060"/>
                </a:solidFill>
              </a:rPr>
              <a:t>формы собственности </a:t>
            </a:r>
            <a:r>
              <a:rPr lang="ru-RU" sz="2500" dirty="0" smtClean="0">
                <a:solidFill>
                  <a:srgbClr val="002060"/>
                </a:solidFill>
              </a:rPr>
              <a:t>и </a:t>
            </a:r>
            <a:r>
              <a:rPr lang="ru-RU" sz="2500" dirty="0">
                <a:solidFill>
                  <a:srgbClr val="002060"/>
                </a:solidFill>
              </a:rPr>
              <a:t>организационно-правовой формы, </a:t>
            </a:r>
            <a:endParaRPr lang="ru-RU" sz="2500" dirty="0" smtClean="0">
              <a:solidFill>
                <a:srgbClr val="002060"/>
              </a:solidFill>
            </a:endParaRPr>
          </a:p>
          <a:p>
            <a:r>
              <a:rPr lang="ru-RU" sz="2500" dirty="0" smtClean="0">
                <a:solidFill>
                  <a:srgbClr val="002060"/>
                </a:solidFill>
              </a:rPr>
              <a:t>обязана </a:t>
            </a:r>
            <a:r>
              <a:rPr lang="ru-RU" sz="2500" dirty="0">
                <a:solidFill>
                  <a:srgbClr val="002060"/>
                </a:solidFill>
              </a:rPr>
              <a:t>осуществлять </a:t>
            </a:r>
            <a:r>
              <a:rPr lang="ru-RU" sz="2500" dirty="0" smtClean="0">
                <a:solidFill>
                  <a:srgbClr val="002060"/>
                </a:solidFill>
              </a:rPr>
              <a:t>внутренний </a:t>
            </a:r>
            <a:r>
              <a:rPr lang="ru-RU" sz="2500" dirty="0">
                <a:solidFill>
                  <a:srgbClr val="002060"/>
                </a:solidFill>
              </a:rPr>
              <a:t>контроль качества </a:t>
            </a:r>
            <a:endParaRPr lang="ru-RU" sz="2500" dirty="0" smtClean="0">
              <a:solidFill>
                <a:srgbClr val="002060"/>
              </a:solidFill>
            </a:endParaRPr>
          </a:p>
          <a:p>
            <a:r>
              <a:rPr lang="ru-RU" sz="2500" dirty="0" smtClean="0">
                <a:solidFill>
                  <a:srgbClr val="002060"/>
                </a:solidFill>
              </a:rPr>
              <a:t>и </a:t>
            </a:r>
            <a:r>
              <a:rPr lang="ru-RU" sz="2500" dirty="0">
                <a:solidFill>
                  <a:srgbClr val="002060"/>
                </a:solidFill>
              </a:rPr>
              <a:t>безопасности медицинской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4001013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Gost\Desktop\Исследование для РКО\Работа с пиациентами\pngtree-doctor-patient-nurse-nurse-patient-hospital-image_22542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3338" y="2443655"/>
            <a:ext cx="3492199" cy="3492199"/>
          </a:xfrm>
          <a:prstGeom prst="rect">
            <a:avLst/>
          </a:prstGeom>
          <a:noFill/>
        </p:spPr>
      </p:pic>
      <p:sp>
        <p:nvSpPr>
          <p:cNvPr id="4" name="Текст 2"/>
          <p:cNvSpPr txBox="1">
            <a:spLocks/>
          </p:cNvSpPr>
          <p:nvPr/>
        </p:nvSpPr>
        <p:spPr>
          <a:xfrm>
            <a:off x="3835537" y="1080734"/>
            <a:ext cx="8193553" cy="54857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500" dirty="0" smtClean="0">
                <a:solidFill>
                  <a:srgbClr val="C00000"/>
                </a:solidFill>
              </a:rPr>
              <a:t>Детализация </a:t>
            </a:r>
            <a:r>
              <a:rPr lang="ru-RU" sz="2500" dirty="0">
                <a:solidFill>
                  <a:srgbClr val="C00000"/>
                </a:solidFill>
              </a:rPr>
              <a:t>этой обязанности содержится </a:t>
            </a:r>
            <a:r>
              <a:rPr lang="ru-RU" sz="2500" dirty="0" smtClean="0">
                <a:solidFill>
                  <a:srgbClr val="C00000"/>
                </a:solidFill>
              </a:rPr>
              <a:t>в </a:t>
            </a:r>
            <a:r>
              <a:rPr lang="ru-RU" sz="2500" u="sng" dirty="0">
                <a:solidFill>
                  <a:srgbClr val="C00000"/>
                </a:solidFill>
              </a:rPr>
              <a:t>Приказе Минздрава России </a:t>
            </a:r>
            <a:r>
              <a:rPr lang="ru-RU" sz="2500" u="sng" dirty="0" smtClean="0">
                <a:solidFill>
                  <a:srgbClr val="C00000"/>
                </a:solidFill>
              </a:rPr>
              <a:t>от </a:t>
            </a:r>
            <a:r>
              <a:rPr lang="ru-RU" sz="2500" u="sng" dirty="0">
                <a:solidFill>
                  <a:srgbClr val="C00000"/>
                </a:solidFill>
              </a:rPr>
              <a:t>31 июля 2020 года № </a:t>
            </a:r>
            <a:r>
              <a:rPr lang="ru-RU" sz="2500" u="sng" dirty="0" smtClean="0">
                <a:solidFill>
                  <a:srgbClr val="C00000"/>
                </a:solidFill>
              </a:rPr>
              <a:t>785н</a:t>
            </a:r>
          </a:p>
          <a:p>
            <a:pPr marL="0" indent="0">
              <a:buNone/>
            </a:pPr>
            <a:r>
              <a:rPr lang="ru-RU" sz="2500" dirty="0" smtClean="0">
                <a:solidFill>
                  <a:srgbClr val="002060"/>
                </a:solidFill>
              </a:rPr>
              <a:t> </a:t>
            </a:r>
            <a:r>
              <a:rPr lang="ru-RU" sz="2500" dirty="0">
                <a:solidFill>
                  <a:srgbClr val="002060"/>
                </a:solidFill>
              </a:rPr>
              <a:t>«Об утверждении Требований к организации и проведению внутреннего контроля качества и безопасности медицинской деятельности</a:t>
            </a:r>
            <a:r>
              <a:rPr lang="ru-RU" sz="2500" dirty="0" smtClean="0">
                <a:solidFill>
                  <a:srgbClr val="002060"/>
                </a:solidFill>
              </a:rPr>
              <a:t>».</a:t>
            </a:r>
          </a:p>
          <a:p>
            <a:pPr marL="0" indent="0">
              <a:buNone/>
            </a:pPr>
            <a:r>
              <a:rPr lang="ru-RU" sz="2500" dirty="0" smtClean="0">
                <a:solidFill>
                  <a:srgbClr val="002060"/>
                </a:solidFill>
              </a:rPr>
              <a:t>Указанный документ устанавливает:</a:t>
            </a:r>
          </a:p>
          <a:p>
            <a:r>
              <a:rPr lang="ru-RU" sz="2000" dirty="0">
                <a:solidFill>
                  <a:srgbClr val="002060"/>
                </a:solidFill>
              </a:rPr>
              <a:t>с</a:t>
            </a:r>
            <a:r>
              <a:rPr lang="ru-RU" sz="2000" dirty="0" smtClean="0">
                <a:solidFill>
                  <a:srgbClr val="002060"/>
                </a:solidFill>
              </a:rPr>
              <a:t>труктуру и состав комиссии по ВКК и БМД;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порядок организации плановых и внеплановых (целевых) проверок;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обязательность оформления результатов;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необходимость формирования сводных отчетов;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разработку плана корректирующих и предупреждающих  мероприятий на основе выявленных несоответствий</a:t>
            </a:r>
          </a:p>
          <a:p>
            <a:pPr eaLnBrk="0" fontAlgn="base" hangingPunct="0">
              <a:spcAft>
                <a:spcPct val="0"/>
              </a:spcAft>
              <a:buFont typeface="Arial" charset="0"/>
              <a:buChar char="•"/>
              <a:defRPr/>
            </a:pPr>
            <a:endParaRPr lang="ru-RU" sz="3200" dirty="0" smtClean="0">
              <a:solidFill>
                <a:srgbClr val="05015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0784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 txBox="1">
            <a:spLocks/>
          </p:cNvSpPr>
          <p:nvPr/>
        </p:nvSpPr>
        <p:spPr>
          <a:xfrm>
            <a:off x="1478280" y="1152560"/>
            <a:ext cx="9936479" cy="12248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500" b="1" dirty="0">
                <a:solidFill>
                  <a:srgbClr val="C00000"/>
                </a:solidFill>
                <a:latin typeface="Calibri Light"/>
              </a:rPr>
              <a:t>ПЕРЕЧЕНЬ НОРМАТИВНЫХ ПРАВОВЫХ АКТОВ</a:t>
            </a:r>
            <a:br>
              <a:rPr lang="ru-RU" sz="2500" b="1" dirty="0">
                <a:solidFill>
                  <a:srgbClr val="C00000"/>
                </a:solidFill>
                <a:latin typeface="Calibri Light"/>
              </a:rPr>
            </a:br>
            <a:r>
              <a:rPr lang="ru-RU" sz="2500" b="1" dirty="0">
                <a:solidFill>
                  <a:srgbClr val="C00000"/>
                </a:solidFill>
                <a:latin typeface="Calibri Light"/>
              </a:rPr>
              <a:t>по вопросам контроля качества и </a:t>
            </a:r>
            <a:r>
              <a:rPr lang="ru-RU" sz="2500" b="1" dirty="0" smtClean="0">
                <a:solidFill>
                  <a:srgbClr val="C00000"/>
                </a:solidFill>
                <a:latin typeface="Calibri Light"/>
              </a:rPr>
              <a:t>безопасности                                  медицинской </a:t>
            </a:r>
            <a:r>
              <a:rPr lang="ru-RU" sz="2500" b="1" dirty="0">
                <a:solidFill>
                  <a:srgbClr val="C00000"/>
                </a:solidFill>
                <a:latin typeface="Calibri Light"/>
              </a:rPr>
              <a:t>деятельности</a:t>
            </a:r>
            <a:r>
              <a:rPr lang="ru-RU" sz="2500" b="1" dirty="0">
                <a:solidFill>
                  <a:srgbClr val="002060"/>
                </a:solidFill>
                <a:latin typeface="Calibri Light"/>
              </a:rPr>
              <a:t/>
            </a:r>
            <a:br>
              <a:rPr lang="ru-RU" sz="2500" b="1" dirty="0">
                <a:solidFill>
                  <a:srgbClr val="002060"/>
                </a:solidFill>
                <a:latin typeface="Calibri Light"/>
              </a:rPr>
            </a:br>
            <a:endParaRPr lang="ru-RU" sz="2500" b="1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3840" y="2252680"/>
            <a:ext cx="11811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Федеральный закон Российской Федерации от 21 ноября 2011 г. № 323-ФЗ «Об основах охраны здоровья граждан в Российской Федерации</a:t>
            </a:r>
            <a:r>
              <a:rPr lang="ru-RU" dirty="0" smtClean="0">
                <a:solidFill>
                  <a:srgbClr val="002060"/>
                </a:solidFill>
              </a:rPr>
              <a:t>»;</a:t>
            </a:r>
            <a:endParaRPr lang="ru-RU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Федеральный закон Российской Федерации от 29 ноября 2010 г. № 326-ФЗ «Об обязательном медицинском страховании в Российской Федерации</a:t>
            </a:r>
            <a:r>
              <a:rPr lang="ru-RU" dirty="0" smtClean="0">
                <a:solidFill>
                  <a:srgbClr val="002060"/>
                </a:solidFill>
              </a:rPr>
              <a:t>»;</a:t>
            </a:r>
            <a:endParaRPr lang="ru-RU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Федеральный закон Российской Федерации от 26 декабря 2008 г. № 294-ФЗ «О защите прав юридических лиц и индивидуальных предпринимателей при осуществлении государственного контроля (надзора) и муниципального контроля</a:t>
            </a:r>
            <a:r>
              <a:rPr lang="ru-RU" dirty="0" smtClean="0">
                <a:solidFill>
                  <a:srgbClr val="002060"/>
                </a:solidFill>
              </a:rPr>
              <a:t>»;</a:t>
            </a:r>
            <a:endParaRPr lang="ru-RU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Закон Российской Федерации от 7 февраля 1992 г. № 2300-I «О защите прав потребителей</a:t>
            </a:r>
            <a:r>
              <a:rPr lang="ru-RU" dirty="0" smtClean="0">
                <a:solidFill>
                  <a:srgbClr val="002060"/>
                </a:solidFill>
              </a:rPr>
              <a:t>»;</a:t>
            </a:r>
            <a:endParaRPr lang="ru-RU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Постановление Правительства Российской Федерации от 30 марта 2013 г. № 286 « О формировании независимой системы оценки качества работы организаций, оказывающих социальные услуги</a:t>
            </a:r>
            <a:r>
              <a:rPr lang="ru-RU" dirty="0" smtClean="0">
                <a:solidFill>
                  <a:srgbClr val="002060"/>
                </a:solidFill>
              </a:rPr>
              <a:t>»;</a:t>
            </a:r>
            <a:endParaRPr lang="ru-RU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Постановление Правительства Российской Федерации от 12 ноября 2012г. № 1152 «Об утверждении Положения о государственном контроле качества и безопасности медицинской деятельности</a:t>
            </a:r>
            <a:r>
              <a:rPr lang="ru-RU" dirty="0" smtClean="0">
                <a:solidFill>
                  <a:srgbClr val="002060"/>
                </a:solidFill>
              </a:rPr>
              <a:t>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Постановление Правительства Российской Федерации от 4 октября 2012 г. № 1006 «Об утверждении Правил предоставления медицинскими организациями платных медицинских услуг</a:t>
            </a:r>
            <a:r>
              <a:rPr lang="ru-RU" dirty="0" smtClean="0">
                <a:solidFill>
                  <a:srgbClr val="002060"/>
                </a:solidFill>
              </a:rPr>
              <a:t>»;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539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 txBox="1">
            <a:spLocks/>
          </p:cNvSpPr>
          <p:nvPr/>
        </p:nvSpPr>
        <p:spPr>
          <a:xfrm>
            <a:off x="1478280" y="1152560"/>
            <a:ext cx="9936479" cy="12248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500" b="1" dirty="0">
                <a:solidFill>
                  <a:srgbClr val="C00000"/>
                </a:solidFill>
                <a:latin typeface="Calibri Light"/>
              </a:rPr>
              <a:t>ПЕРЕЧЕНЬ НОРМАТИВНЫХ ПРАВОВЫХ АКТОВ</a:t>
            </a:r>
            <a:br>
              <a:rPr lang="ru-RU" sz="2500" b="1" dirty="0">
                <a:solidFill>
                  <a:srgbClr val="C00000"/>
                </a:solidFill>
                <a:latin typeface="Calibri Light"/>
              </a:rPr>
            </a:br>
            <a:r>
              <a:rPr lang="ru-RU" sz="2500" b="1" dirty="0">
                <a:solidFill>
                  <a:srgbClr val="C00000"/>
                </a:solidFill>
                <a:latin typeface="Calibri Light"/>
              </a:rPr>
              <a:t>по вопросам контроля качества и </a:t>
            </a:r>
            <a:r>
              <a:rPr lang="ru-RU" sz="2500" b="1" dirty="0" smtClean="0">
                <a:solidFill>
                  <a:srgbClr val="C00000"/>
                </a:solidFill>
                <a:latin typeface="Calibri Light"/>
              </a:rPr>
              <a:t>безопасности                                  медицинской </a:t>
            </a:r>
            <a:r>
              <a:rPr lang="ru-RU" sz="2500" b="1" dirty="0">
                <a:solidFill>
                  <a:srgbClr val="C00000"/>
                </a:solidFill>
                <a:latin typeface="Calibri Light"/>
              </a:rPr>
              <a:t>деятельности</a:t>
            </a:r>
            <a:r>
              <a:rPr lang="ru-RU" sz="2500" b="1" dirty="0">
                <a:solidFill>
                  <a:srgbClr val="002060"/>
                </a:solidFill>
                <a:latin typeface="Calibri Light"/>
              </a:rPr>
              <a:t/>
            </a:r>
            <a:br>
              <a:rPr lang="ru-RU" sz="2500" b="1" dirty="0">
                <a:solidFill>
                  <a:srgbClr val="002060"/>
                </a:solidFill>
                <a:latin typeface="Calibri Light"/>
              </a:rPr>
            </a:br>
            <a:endParaRPr lang="ru-RU" sz="2500" b="1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3840" y="2252680"/>
            <a:ext cx="11811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</a:rPr>
              <a:t>Постановление </a:t>
            </a:r>
            <a:r>
              <a:rPr lang="ru-RU" dirty="0">
                <a:solidFill>
                  <a:srgbClr val="002060"/>
                </a:solidFill>
              </a:rPr>
              <a:t>Правительства Российской Федерации от 16 апреля 2012 г. № 291 «О лицензировании медицинской деятельности (за исключением указанной деятельности, осуществляемой медицинскими организациями и другими организациями, входящими в частную систему здравоохранения, на территории инновационного центра «</a:t>
            </a:r>
            <a:r>
              <a:rPr lang="ru-RU" dirty="0" err="1">
                <a:solidFill>
                  <a:srgbClr val="002060"/>
                </a:solidFill>
              </a:rPr>
              <a:t>Сколково</a:t>
            </a:r>
            <a:r>
              <a:rPr lang="ru-RU" dirty="0" smtClean="0">
                <a:solidFill>
                  <a:srgbClr val="002060"/>
                </a:solidFill>
              </a:rPr>
              <a:t>»);</a:t>
            </a:r>
            <a:endParaRPr lang="ru-RU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Постановление Правительства Российской Федерации от 30 июня 2010 г. № 489 «Об утверждении Правил подготовки органами государственного контроля (надзора) и органами муниципального контроля ежегодных планов проведения плановых проверок юридических лиц и индивидуальных предпринимателей</a:t>
            </a:r>
            <a:r>
              <a:rPr lang="ru-RU" dirty="0" smtClean="0">
                <a:solidFill>
                  <a:srgbClr val="002060"/>
                </a:solidFill>
              </a:rPr>
              <a:t>»;</a:t>
            </a:r>
            <a:endParaRPr lang="ru-RU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Постановление Правительства Российской Федерации от 17 ноября 2004 г. № 646 «Об утверждении Правил внеочередного оказания медицинской помощи отдельным категориям граждан по программе государственных гарантий оказания гражданам Российской Федерации бесплатной медицинской помощи в федеральных учреждениях здравоохранения</a:t>
            </a:r>
            <a:r>
              <a:rPr lang="ru-RU" dirty="0" smtClean="0">
                <a:solidFill>
                  <a:srgbClr val="002060"/>
                </a:solidFill>
              </a:rPr>
              <a:t>»;</a:t>
            </a:r>
            <a:endParaRPr lang="ru-RU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Постановление Правительства Российской Федерации от 30 июня 2004 г. № 323 «Об утверждении Положения о Федеральной службе по надзору в сфере здравоохранения</a:t>
            </a:r>
            <a:r>
              <a:rPr lang="ru-RU" dirty="0" smtClean="0">
                <a:solidFill>
                  <a:srgbClr val="002060"/>
                </a:solidFill>
              </a:rPr>
              <a:t>»;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8650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 txBox="1">
            <a:spLocks/>
          </p:cNvSpPr>
          <p:nvPr/>
        </p:nvSpPr>
        <p:spPr>
          <a:xfrm>
            <a:off x="1478280" y="1152560"/>
            <a:ext cx="9936479" cy="12248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500" b="1" dirty="0">
                <a:solidFill>
                  <a:srgbClr val="C00000"/>
                </a:solidFill>
                <a:latin typeface="Calibri Light"/>
              </a:rPr>
              <a:t>ПЕРЕЧЕНЬ НОРМАТИВНЫХ ПРАВОВЫХ АКТОВ</a:t>
            </a:r>
            <a:br>
              <a:rPr lang="ru-RU" sz="2500" b="1" dirty="0">
                <a:solidFill>
                  <a:srgbClr val="C00000"/>
                </a:solidFill>
                <a:latin typeface="Calibri Light"/>
              </a:rPr>
            </a:br>
            <a:r>
              <a:rPr lang="ru-RU" sz="2500" b="1" dirty="0">
                <a:solidFill>
                  <a:srgbClr val="C00000"/>
                </a:solidFill>
                <a:latin typeface="Calibri Light"/>
              </a:rPr>
              <a:t>по вопросам контроля качества и </a:t>
            </a:r>
            <a:r>
              <a:rPr lang="ru-RU" sz="2500" b="1" dirty="0" smtClean="0">
                <a:solidFill>
                  <a:srgbClr val="C00000"/>
                </a:solidFill>
                <a:latin typeface="Calibri Light"/>
              </a:rPr>
              <a:t>безопасности                                  медицинской </a:t>
            </a:r>
            <a:r>
              <a:rPr lang="ru-RU" sz="2500" b="1" dirty="0">
                <a:solidFill>
                  <a:srgbClr val="C00000"/>
                </a:solidFill>
                <a:latin typeface="Calibri Light"/>
              </a:rPr>
              <a:t>деятельности</a:t>
            </a:r>
            <a:r>
              <a:rPr lang="ru-RU" sz="2500" b="1" dirty="0">
                <a:solidFill>
                  <a:srgbClr val="002060"/>
                </a:solidFill>
                <a:latin typeface="Calibri Light"/>
              </a:rPr>
              <a:t/>
            </a:r>
            <a:br>
              <a:rPr lang="ru-RU" sz="2500" b="1" dirty="0">
                <a:solidFill>
                  <a:srgbClr val="002060"/>
                </a:solidFill>
                <a:latin typeface="Calibri Light"/>
              </a:rPr>
            </a:br>
            <a:endParaRPr lang="ru-RU" sz="2500" b="1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" y="2377440"/>
            <a:ext cx="11811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</a:rPr>
              <a:t>Приказ </a:t>
            </a:r>
            <a:r>
              <a:rPr lang="ru-RU" dirty="0">
                <a:solidFill>
                  <a:srgbClr val="002060"/>
                </a:solidFill>
              </a:rPr>
              <a:t>Министерства здравоохранения Российской Федерации от 28 ноября 2014 года № 787н «Об утверждении показателей, характеризующих общие критерии оценки качества оказания услуг медицинскими организациями</a:t>
            </a:r>
            <a:r>
              <a:rPr lang="ru-RU" dirty="0" smtClean="0">
                <a:solidFill>
                  <a:srgbClr val="002060"/>
                </a:solidFill>
              </a:rPr>
              <a:t>»;</a:t>
            </a:r>
            <a:endParaRPr lang="ru-RU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Приказ Министерства здравоохранения Российской Федерации от 31 октября 2013 г.№ 810а «Об организации работы по формированию независимой системы оценки качества работы государственных (муниципальных) учреждений, оказывающих услуги сфере здравоохранения</a:t>
            </a:r>
            <a:r>
              <a:rPr lang="ru-RU" dirty="0" smtClean="0">
                <a:solidFill>
                  <a:srgbClr val="002060"/>
                </a:solidFill>
              </a:rPr>
              <a:t>»;</a:t>
            </a:r>
            <a:endParaRPr lang="ru-RU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Приказ Министерства здравоохранения Российской Федерации от 21 декабря 2012 г. № 1340н «Об утверждении порядка организации и проведения ведомственного контроля качества и безопасности медицинской деятельности</a:t>
            </a:r>
            <a:r>
              <a:rPr lang="ru-RU" dirty="0" smtClean="0">
                <a:solidFill>
                  <a:srgbClr val="002060"/>
                </a:solidFill>
              </a:rPr>
              <a:t>»;</a:t>
            </a:r>
            <a:endParaRPr lang="ru-RU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Приказ Министерства здравоохранения и социального развития Российской Федерации от 5 мая 2012 г. № 502н «Об утверждении порядка создания и деятельности врачебной комиссии медицинской организации</a:t>
            </a:r>
            <a:r>
              <a:rPr lang="ru-RU" dirty="0" smtClean="0">
                <a:solidFill>
                  <a:srgbClr val="002060"/>
                </a:solidFill>
              </a:rPr>
              <a:t>»;</a:t>
            </a:r>
            <a:endParaRPr lang="ru-RU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Приказ Министерства здравоохранения и социального развития Российской Федерации от 26 апреля 2012 г. № 406н «Об утверждении Порядка выбора гражданином медицинской организации при оказании ему медицинской помощи в рамках программы государственных гарантий бесплатного оказания гражданам медицинской помощи</a:t>
            </a:r>
            <a:r>
              <a:rPr lang="ru-RU" dirty="0" smtClean="0">
                <a:solidFill>
                  <a:srgbClr val="002060"/>
                </a:solidFill>
              </a:rPr>
              <a:t>»;</a:t>
            </a:r>
          </a:p>
        </p:txBody>
      </p:sp>
    </p:spTree>
    <p:extLst>
      <p:ext uri="{BB962C8B-B14F-4D97-AF65-F5344CB8AC3E}">
        <p14:creationId xmlns:p14="http://schemas.microsoft.com/office/powerpoint/2010/main" val="3162675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 txBox="1">
            <a:spLocks/>
          </p:cNvSpPr>
          <p:nvPr/>
        </p:nvSpPr>
        <p:spPr>
          <a:xfrm>
            <a:off x="1478280" y="1152560"/>
            <a:ext cx="9936479" cy="12248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500" b="1" dirty="0">
                <a:solidFill>
                  <a:srgbClr val="C00000"/>
                </a:solidFill>
                <a:latin typeface="Calibri Light"/>
              </a:rPr>
              <a:t>ПЕРЕЧЕНЬ НОРМАТИВНЫХ ПРАВОВЫХ АКТОВ</a:t>
            </a:r>
            <a:br>
              <a:rPr lang="ru-RU" sz="2500" b="1" dirty="0">
                <a:solidFill>
                  <a:srgbClr val="C00000"/>
                </a:solidFill>
                <a:latin typeface="Calibri Light"/>
              </a:rPr>
            </a:br>
            <a:r>
              <a:rPr lang="ru-RU" sz="2500" b="1" dirty="0">
                <a:solidFill>
                  <a:srgbClr val="C00000"/>
                </a:solidFill>
                <a:latin typeface="Calibri Light"/>
              </a:rPr>
              <a:t>по вопросам контроля качества и </a:t>
            </a:r>
            <a:r>
              <a:rPr lang="ru-RU" sz="2500" b="1" dirty="0" smtClean="0">
                <a:solidFill>
                  <a:srgbClr val="C00000"/>
                </a:solidFill>
                <a:latin typeface="Calibri Light"/>
              </a:rPr>
              <a:t>безопасности                                  медицинской </a:t>
            </a:r>
            <a:r>
              <a:rPr lang="ru-RU" sz="2500" b="1" dirty="0">
                <a:solidFill>
                  <a:srgbClr val="C00000"/>
                </a:solidFill>
                <a:latin typeface="Calibri Light"/>
              </a:rPr>
              <a:t>деятельности</a:t>
            </a:r>
            <a:r>
              <a:rPr lang="ru-RU" sz="2500" b="1" dirty="0">
                <a:solidFill>
                  <a:srgbClr val="002060"/>
                </a:solidFill>
                <a:latin typeface="Calibri Light"/>
              </a:rPr>
              <a:t/>
            </a:r>
            <a:br>
              <a:rPr lang="ru-RU" sz="2500" b="1" dirty="0">
                <a:solidFill>
                  <a:srgbClr val="002060"/>
                </a:solidFill>
                <a:latin typeface="Calibri Light"/>
              </a:rPr>
            </a:br>
            <a:endParaRPr lang="ru-RU" sz="2500" b="1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" y="2610683"/>
            <a:ext cx="11811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</a:rPr>
              <a:t>Приказ </a:t>
            </a:r>
            <a:r>
              <a:rPr lang="ru-RU" dirty="0">
                <a:solidFill>
                  <a:srgbClr val="002060"/>
                </a:solidFill>
              </a:rPr>
              <a:t>Министерства здравоохранения и социального развития Российской Федерации от 3 октября 2011 г. № 1128н «Об утверждении Административного регламента Федеральной службы по надзору в сфере здравоохранения и социального развития по исполнению государственной функции по осуществлению контроля за применением цен на лекарственные препараты, включенные в перечень жизненно необходимых и важнейших лекарственных препаратов</a:t>
            </a:r>
            <a:r>
              <a:rPr lang="ru-RU" dirty="0" smtClean="0">
                <a:solidFill>
                  <a:srgbClr val="002060"/>
                </a:solidFill>
              </a:rPr>
              <a:t>»;</a:t>
            </a:r>
            <a:endParaRPr lang="ru-RU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Приказ Министерства здравоохранения и социального развития Российской Федерации от 31.12.2006 № 905 «Об утверждении Административного регламента Федеральной службы по надзору в сфере здравоохранения и социального развития по исполнению государственной функции по осуществлению контроля за соблюдением стандартов качества медицинской помощи</a:t>
            </a:r>
            <a:r>
              <a:rPr lang="ru-RU" dirty="0" smtClean="0">
                <a:solidFill>
                  <a:srgbClr val="002060"/>
                </a:solidFill>
              </a:rPr>
              <a:t>»;</a:t>
            </a:r>
            <a:endParaRPr lang="ru-RU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Приказ Федерального фонда обязательного медицинского страхования от 1 декабря 2010 г. № 230 «Об утверждении Порядка организации и проведения контроля объемов, сроков, качества и условий предоставления медицинской помощи по обязательному медицинскому страхованию</a:t>
            </a:r>
            <a:r>
              <a:rPr lang="ru-RU" dirty="0" smtClean="0">
                <a:solidFill>
                  <a:srgbClr val="002060"/>
                </a:solidFill>
              </a:rPr>
              <a:t>».</a:t>
            </a:r>
            <a:endParaRPr lang="ru-RU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3151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 txBox="1">
            <a:spLocks/>
          </p:cNvSpPr>
          <p:nvPr/>
        </p:nvSpPr>
        <p:spPr>
          <a:xfrm>
            <a:off x="1478279" y="1289720"/>
            <a:ext cx="9936479" cy="6152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500" b="1" dirty="0">
                <a:solidFill>
                  <a:srgbClr val="C00000"/>
                </a:solidFill>
                <a:latin typeface="Calibri Light"/>
              </a:rPr>
              <a:t>Последовательность действий по организации ВКК и </a:t>
            </a:r>
            <a:r>
              <a:rPr lang="ru-RU" sz="2500" b="1" dirty="0" smtClean="0">
                <a:solidFill>
                  <a:srgbClr val="C00000"/>
                </a:solidFill>
                <a:latin typeface="Calibri Light"/>
              </a:rPr>
              <a:t>БМД</a:t>
            </a:r>
            <a:endParaRPr lang="ru-RU" sz="2500" b="1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10840" y="1905000"/>
            <a:ext cx="8671560" cy="4467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rgbClr val="002060"/>
                </a:solidFill>
              </a:rPr>
              <a:t>1. Внутренний </a:t>
            </a:r>
            <a:r>
              <a:rPr lang="ru-RU" sz="2400" dirty="0">
                <a:solidFill>
                  <a:srgbClr val="002060"/>
                </a:solidFill>
              </a:rPr>
              <a:t>приказ и Положение по организации ВКК и </a:t>
            </a:r>
            <a:r>
              <a:rPr lang="ru-RU" sz="2400" dirty="0" smtClean="0">
                <a:solidFill>
                  <a:srgbClr val="002060"/>
                </a:solidFill>
              </a:rPr>
              <a:t>БМД.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rgbClr val="002060"/>
                </a:solidFill>
              </a:rPr>
              <a:t>2. Определение </a:t>
            </a:r>
            <a:r>
              <a:rPr lang="ru-RU" sz="2400" dirty="0">
                <a:solidFill>
                  <a:srgbClr val="002060"/>
                </a:solidFill>
              </a:rPr>
              <a:t>направлений работы, обозначение целей и задач по каждому </a:t>
            </a:r>
            <a:r>
              <a:rPr lang="ru-RU" sz="2400" dirty="0" smtClean="0">
                <a:solidFill>
                  <a:srgbClr val="002060"/>
                </a:solidFill>
              </a:rPr>
              <a:t>направлению.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rgbClr val="002060"/>
                </a:solidFill>
              </a:rPr>
              <a:t>3. Планирование </a:t>
            </a:r>
            <a:r>
              <a:rPr lang="ru-RU" sz="2400" dirty="0">
                <a:solidFill>
                  <a:srgbClr val="002060"/>
                </a:solidFill>
              </a:rPr>
              <a:t>и реализация необходимых мероприятий для достижения (решения) поставленных целей и </a:t>
            </a:r>
            <a:r>
              <a:rPr lang="ru-RU" sz="2400" dirty="0" smtClean="0">
                <a:solidFill>
                  <a:srgbClr val="002060"/>
                </a:solidFill>
              </a:rPr>
              <a:t>задач.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rgbClr val="002060"/>
                </a:solidFill>
              </a:rPr>
              <a:t>4. Определение </a:t>
            </a:r>
            <a:r>
              <a:rPr lang="ru-RU" sz="2400" dirty="0">
                <a:solidFill>
                  <a:srgbClr val="002060"/>
                </a:solidFill>
              </a:rPr>
              <a:t>показателей (индикаторов, критериев) достижения поставленных целей и </a:t>
            </a:r>
            <a:r>
              <a:rPr lang="ru-RU" sz="2400" dirty="0" smtClean="0">
                <a:solidFill>
                  <a:srgbClr val="002060"/>
                </a:solidFill>
              </a:rPr>
              <a:t>задач.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rgbClr val="002060"/>
                </a:solidFill>
              </a:rPr>
              <a:t>5. Определение </a:t>
            </a:r>
            <a:r>
              <a:rPr lang="ru-RU" sz="2400" dirty="0">
                <a:solidFill>
                  <a:srgbClr val="002060"/>
                </a:solidFill>
              </a:rPr>
              <a:t>механизма контроля</a:t>
            </a:r>
          </a:p>
        </p:txBody>
      </p:sp>
      <p:pic>
        <p:nvPicPr>
          <p:cNvPr id="5" name="Picture 2" descr="C:\Users\Gost\Desktop\Исследование для РКО\Работа с пиациентами\Без названия.jf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7152" y="3275807"/>
            <a:ext cx="2422255" cy="18143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8867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 txBox="1">
            <a:spLocks/>
          </p:cNvSpPr>
          <p:nvPr/>
        </p:nvSpPr>
        <p:spPr>
          <a:xfrm>
            <a:off x="2377443" y="2552670"/>
            <a:ext cx="9814557" cy="35766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>
                <a:solidFill>
                  <a:srgbClr val="05015F"/>
                </a:solidFill>
              </a:rPr>
              <a:t>Управление персоналом (медицинские кадры, компетентность и компетенции). </a:t>
            </a:r>
          </a:p>
          <a:p>
            <a:r>
              <a:rPr lang="ru-RU" sz="1800" b="1" dirty="0" smtClean="0">
                <a:solidFill>
                  <a:srgbClr val="05015F"/>
                </a:solidFill>
              </a:rPr>
              <a:t>Идентификация </a:t>
            </a:r>
            <a:r>
              <a:rPr lang="ru-RU" sz="1800" b="1" dirty="0">
                <a:solidFill>
                  <a:srgbClr val="05015F"/>
                </a:solidFill>
              </a:rPr>
              <a:t>личности пациента.</a:t>
            </a:r>
          </a:p>
          <a:p>
            <a:r>
              <a:rPr lang="ru-RU" sz="1800" b="1" dirty="0" smtClean="0">
                <a:solidFill>
                  <a:srgbClr val="05015F"/>
                </a:solidFill>
              </a:rPr>
              <a:t>Эпидемиологическая </a:t>
            </a:r>
            <a:r>
              <a:rPr lang="ru-RU" sz="1800" b="1" dirty="0">
                <a:solidFill>
                  <a:srgbClr val="05015F"/>
                </a:solidFill>
              </a:rPr>
              <a:t>безопасность (профилактика инфекций, связанных с   оказанием медицинской помощи).</a:t>
            </a:r>
          </a:p>
          <a:p>
            <a:r>
              <a:rPr lang="ru-RU" sz="1800" b="1" dirty="0" smtClean="0">
                <a:solidFill>
                  <a:srgbClr val="05015F"/>
                </a:solidFill>
              </a:rPr>
              <a:t>Лекарственная </a:t>
            </a:r>
            <a:r>
              <a:rPr lang="ru-RU" sz="1800" b="1" dirty="0">
                <a:solidFill>
                  <a:srgbClr val="05015F"/>
                </a:solidFill>
              </a:rPr>
              <a:t>безопасность. </a:t>
            </a:r>
          </a:p>
          <a:p>
            <a:r>
              <a:rPr lang="ru-RU" sz="1800" b="1" dirty="0" smtClean="0">
                <a:solidFill>
                  <a:srgbClr val="05015F"/>
                </a:solidFill>
              </a:rPr>
              <a:t>Контроль </a:t>
            </a:r>
            <a:r>
              <a:rPr lang="ru-RU" sz="1800" b="1" dirty="0">
                <a:solidFill>
                  <a:srgbClr val="05015F"/>
                </a:solidFill>
              </a:rPr>
              <a:t>качества и безопасности обращения медицинских изделий. </a:t>
            </a:r>
          </a:p>
          <a:p>
            <a:r>
              <a:rPr lang="ru-RU" sz="1800" b="1" dirty="0" smtClean="0">
                <a:solidFill>
                  <a:srgbClr val="05015F"/>
                </a:solidFill>
              </a:rPr>
              <a:t>Безопасность </a:t>
            </a:r>
            <a:r>
              <a:rPr lang="ru-RU" sz="1800" b="1" dirty="0">
                <a:solidFill>
                  <a:srgbClr val="05015F"/>
                </a:solidFill>
              </a:rPr>
              <a:t>среды в медицинской организации (профилактика падений).</a:t>
            </a:r>
          </a:p>
          <a:p>
            <a:r>
              <a:rPr lang="ru-RU" sz="1800" b="1" dirty="0" smtClean="0">
                <a:solidFill>
                  <a:srgbClr val="05015F"/>
                </a:solidFill>
              </a:rPr>
              <a:t>Неотложная помощь.</a:t>
            </a:r>
            <a:endParaRPr lang="ru-RU" sz="1800" b="1" dirty="0">
              <a:solidFill>
                <a:srgbClr val="05015F"/>
              </a:solidFill>
            </a:endParaRPr>
          </a:p>
          <a:p>
            <a:r>
              <a:rPr lang="ru-RU" sz="1800" b="1" dirty="0">
                <a:solidFill>
                  <a:srgbClr val="05015F"/>
                </a:solidFill>
              </a:rPr>
              <a:t>Организация оказания медицинской помощи на основании данных доказательной медицины. Соответствие клиническим рекомендациям (протоколам лечения).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06880" y="1306175"/>
            <a:ext cx="90678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>
                <a:solidFill>
                  <a:srgbClr val="C00000"/>
                </a:solidFill>
                <a:latin typeface="+mj-lt"/>
              </a:rPr>
              <a:t>Основные направления для обеспечения качества </a:t>
            </a:r>
            <a:endParaRPr lang="ru-RU" sz="2500" b="1" dirty="0" smtClean="0">
              <a:solidFill>
                <a:srgbClr val="C00000"/>
              </a:solidFill>
              <a:latin typeface="+mj-lt"/>
            </a:endParaRPr>
          </a:p>
          <a:p>
            <a:pPr algn="ctr"/>
            <a:r>
              <a:rPr lang="ru-RU" sz="2500" b="1" dirty="0" smtClean="0">
                <a:solidFill>
                  <a:srgbClr val="C00000"/>
                </a:solidFill>
                <a:latin typeface="+mj-lt"/>
              </a:rPr>
              <a:t>и </a:t>
            </a:r>
            <a:r>
              <a:rPr lang="ru-RU" sz="2500" b="1" dirty="0">
                <a:solidFill>
                  <a:srgbClr val="C00000"/>
                </a:solidFill>
                <a:latin typeface="+mj-lt"/>
              </a:rPr>
              <a:t>безопасности медицинской деятельности </a:t>
            </a:r>
            <a:endParaRPr lang="ru-RU" sz="2500" b="1" dirty="0" smtClean="0">
              <a:solidFill>
                <a:srgbClr val="C00000"/>
              </a:solidFill>
              <a:latin typeface="+mj-lt"/>
            </a:endParaRPr>
          </a:p>
          <a:p>
            <a:pPr algn="ctr"/>
            <a:r>
              <a:rPr lang="ru-RU" sz="2500" b="1" dirty="0" smtClean="0">
                <a:solidFill>
                  <a:srgbClr val="C00000"/>
                </a:solidFill>
                <a:latin typeface="+mj-lt"/>
              </a:rPr>
              <a:t>в районной больнице</a:t>
            </a:r>
            <a:endParaRPr lang="ru-RU" sz="25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5" name="Picture 9" descr="C:\Users\Gost\Desktop\Исследование для РКО\Работа с пиациентами\1639922457_2-abrakadabra-fun-p-risunok-chelovechka-dlya-prezentatsii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199" y="3565967"/>
            <a:ext cx="2021244" cy="1823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1136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61434" y="1477383"/>
            <a:ext cx="9686955" cy="13265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500" b="1" dirty="0">
                <a:solidFill>
                  <a:srgbClr val="A32813"/>
                </a:solidFill>
              </a:rPr>
              <a:t>Рекомендации по реализации направлений – </a:t>
            </a:r>
            <a:endParaRPr lang="ru-RU" sz="2500" b="1" dirty="0" smtClean="0">
              <a:solidFill>
                <a:srgbClr val="A32813"/>
              </a:solidFill>
            </a:endParaRPr>
          </a:p>
          <a:p>
            <a:pPr algn="ctr"/>
            <a:r>
              <a:rPr lang="ru-RU" sz="2500" b="1" dirty="0" smtClean="0">
                <a:solidFill>
                  <a:srgbClr val="A32813"/>
                </a:solidFill>
              </a:rPr>
              <a:t>создание </a:t>
            </a:r>
            <a:r>
              <a:rPr lang="ru-RU" sz="2500" b="1" dirty="0">
                <a:solidFill>
                  <a:srgbClr val="A32813"/>
                </a:solidFill>
              </a:rPr>
              <a:t>СЛУЖБЫ КАЧЕСТВА </a:t>
            </a:r>
            <a:endParaRPr lang="ru-RU" sz="2500" b="1" dirty="0">
              <a:solidFill>
                <a:srgbClr val="A32813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67004" y="1116790"/>
            <a:ext cx="1562770" cy="1560195"/>
          </a:xfrm>
          <a:prstGeom prst="rect">
            <a:avLst/>
          </a:prstGeom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6934905"/>
              </p:ext>
            </p:extLst>
          </p:nvPr>
        </p:nvGraphicFramePr>
        <p:xfrm>
          <a:off x="1798319" y="2282666"/>
          <a:ext cx="7703599" cy="4163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: скругленные углы 25">
            <a:extLst>
              <a:ext uri="{FF2B5EF4-FFF2-40B4-BE49-F238E27FC236}">
                <a16:creationId xmlns:a16="http://schemas.microsoft.com/office/drawing/2014/main" xmlns="" id="{11574E84-D971-A420-A0A4-CA012F85DA0F}"/>
              </a:ext>
            </a:extLst>
          </p:cNvPr>
          <p:cNvSpPr/>
          <p:nvPr/>
        </p:nvSpPr>
        <p:spPr>
          <a:xfrm>
            <a:off x="1264969" y="2878022"/>
            <a:ext cx="2480150" cy="3113636"/>
          </a:xfrm>
          <a:prstGeom prst="roundRect">
            <a:avLst>
              <a:gd name="adj" fmla="val 4899"/>
            </a:avLst>
          </a:prstGeom>
          <a:solidFill>
            <a:srgbClr val="076DB5">
              <a:alpha val="4000"/>
            </a:srgbClr>
          </a:solidFill>
          <a:ln>
            <a:solidFill>
              <a:srgbClr val="076D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lvl="0" indent="457200">
              <a:defRPr/>
            </a:pP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Врачебная комиссия,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соответствии с «Порядком создания и деятельности врачебной комиссии медицинской организации», может сама своим основным составом обеспечивать необходимую работу по всем указанным выше  направлениям, определив конкретных ответственных лиц по каждому направлению.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: скругленные углы 14">
            <a:extLst>
              <a:ext uri="{FF2B5EF4-FFF2-40B4-BE49-F238E27FC236}">
                <a16:creationId xmlns:a16="http://schemas.microsoft.com/office/drawing/2014/main" xmlns="" id="{1EDB3DB1-1DF6-CD14-E13C-B8DE1A25A281}"/>
              </a:ext>
            </a:extLst>
          </p:cNvPr>
          <p:cNvSpPr/>
          <p:nvPr/>
        </p:nvSpPr>
        <p:spPr>
          <a:xfrm>
            <a:off x="4234118" y="2905062"/>
            <a:ext cx="2592288" cy="3113637"/>
          </a:xfrm>
          <a:prstGeom prst="roundRect">
            <a:avLst>
              <a:gd name="adj" fmla="val 4899"/>
            </a:avLst>
          </a:prstGeom>
          <a:solidFill>
            <a:srgbClr val="076DB5">
              <a:alpha val="4000"/>
            </a:srgbClr>
          </a:solidFill>
          <a:ln>
            <a:solidFill>
              <a:srgbClr val="076D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indent="450215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Calibri"/>
              </a:rPr>
              <a:t>Работа  может быть сконцентрирована в </a:t>
            </a:r>
            <a:r>
              <a:rPr lang="ru-RU" sz="1400" dirty="0">
                <a:solidFill>
                  <a:schemeClr val="tx1"/>
                </a:solidFill>
                <a:latin typeface="Times New Roman"/>
                <a:ea typeface="Calibri"/>
              </a:rPr>
              <a:t>специально созданной </a:t>
            </a:r>
            <a:r>
              <a:rPr lang="ru-RU" sz="1400" b="1" dirty="0">
                <a:solidFill>
                  <a:srgbClr val="FF0000"/>
                </a:solidFill>
                <a:latin typeface="Times New Roman"/>
                <a:ea typeface="Calibri"/>
              </a:rPr>
              <a:t>подкомиссии по внутреннему контролю качества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Calibri"/>
              </a:rPr>
              <a:t> и безопасности медицинской деятельности, также с закреплением ответственных по каждому направлению. </a:t>
            </a:r>
            <a:endParaRPr lang="ru-RU" sz="1200" dirty="0">
              <a:solidFill>
                <a:srgbClr val="00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9" name="Прямоугольник: скругленные углы 14">
            <a:extLst>
              <a:ext uri="{FF2B5EF4-FFF2-40B4-BE49-F238E27FC236}">
                <a16:creationId xmlns:a16="http://schemas.microsoft.com/office/drawing/2014/main" xmlns="" id="{1EDB3DB1-1DF6-CD14-E13C-B8DE1A25A281}"/>
              </a:ext>
            </a:extLst>
          </p:cNvPr>
          <p:cNvSpPr/>
          <p:nvPr/>
        </p:nvSpPr>
        <p:spPr>
          <a:xfrm>
            <a:off x="7205075" y="2930811"/>
            <a:ext cx="2675512" cy="3113637"/>
          </a:xfrm>
          <a:prstGeom prst="roundRect">
            <a:avLst>
              <a:gd name="adj" fmla="val 4899"/>
            </a:avLst>
          </a:prstGeom>
          <a:solidFill>
            <a:srgbClr val="076DB5">
              <a:alpha val="4000"/>
            </a:srgbClr>
          </a:solidFill>
          <a:ln>
            <a:solidFill>
              <a:srgbClr val="076D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indent="450215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Calibri"/>
              </a:rPr>
              <a:t>С учетом специфики и особенностей медицинской организации, возможно, как распределение указанных выше направлений по уже действующим подкомиссиям, так и создание новых </a:t>
            </a:r>
            <a:r>
              <a:rPr lang="ru-RU" sz="1400" b="1" dirty="0">
                <a:solidFill>
                  <a:srgbClr val="FF0000"/>
                </a:solidFill>
                <a:latin typeface="Times New Roman"/>
                <a:ea typeface="Calibri"/>
              </a:rPr>
              <a:t>подкомиссий по наиболее актуальным для медицинской организации задачам, 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Calibri"/>
              </a:rPr>
              <a:t>например, по обеспечению эпидемиологической безопасности.</a:t>
            </a:r>
            <a:endParaRPr lang="ru-RU" sz="1200" dirty="0">
              <a:solidFill>
                <a:srgbClr val="000000"/>
              </a:solidFill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9689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595892" y="1386205"/>
            <a:ext cx="9590267" cy="991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500" b="1" dirty="0">
                <a:solidFill>
                  <a:srgbClr val="A32813"/>
                </a:solidFill>
              </a:rPr>
              <a:t>Источники информации, используемые при проведении ВКК</a:t>
            </a:r>
            <a:br>
              <a:rPr lang="ru-RU" sz="2500" b="1" dirty="0">
                <a:solidFill>
                  <a:srgbClr val="A32813"/>
                </a:solidFill>
              </a:rPr>
            </a:br>
            <a:endParaRPr lang="ru-RU" sz="2500" b="1" dirty="0">
              <a:solidFill>
                <a:srgbClr val="A32813"/>
              </a:solidFill>
            </a:endParaRPr>
          </a:p>
        </p:txBody>
      </p:sp>
      <p:pic>
        <p:nvPicPr>
          <p:cNvPr id="8" name="Picture 3" descr="C:\Users\Gost\Desktop\Исследование для РКО\Работа с пиациентами\1a52190e27b5561fddb09ae35efb81f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744" y="3444240"/>
            <a:ext cx="3111237" cy="249936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721656" y="2045999"/>
            <a:ext cx="764738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1. </a:t>
            </a:r>
            <a:r>
              <a:rPr lang="ru-RU" dirty="0">
                <a:solidFill>
                  <a:srgbClr val="C00000"/>
                </a:solidFill>
              </a:rPr>
              <a:t>Документация</a:t>
            </a:r>
            <a:r>
              <a:rPr lang="ru-RU" dirty="0">
                <a:solidFill>
                  <a:srgbClr val="002060"/>
                </a:solidFill>
              </a:rPr>
              <a:t>: </a:t>
            </a:r>
          </a:p>
          <a:p>
            <a:r>
              <a:rPr lang="ru-RU" dirty="0">
                <a:solidFill>
                  <a:srgbClr val="002060"/>
                </a:solidFill>
              </a:rPr>
              <a:t>- нормативная – приказы главного врача, должностные инструкции, протоколы/алгоритмы и т.д.; </a:t>
            </a:r>
          </a:p>
          <a:p>
            <a:r>
              <a:rPr lang="ru-RU" dirty="0">
                <a:solidFill>
                  <a:srgbClr val="002060"/>
                </a:solidFill>
              </a:rPr>
              <a:t>- медицинская – истории болезни, амбулаторные карты и т.д</a:t>
            </a:r>
            <a:r>
              <a:rPr lang="ru-RU" dirty="0" smtClean="0">
                <a:solidFill>
                  <a:srgbClr val="002060"/>
                </a:solidFill>
              </a:rPr>
              <a:t>. </a:t>
            </a:r>
            <a:endParaRPr lang="ru-RU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2. </a:t>
            </a:r>
            <a:r>
              <a:rPr lang="ru-RU" dirty="0">
                <a:solidFill>
                  <a:srgbClr val="C00000"/>
                </a:solidFill>
              </a:rPr>
              <a:t>Персонал</a:t>
            </a:r>
            <a:r>
              <a:rPr lang="ru-RU" dirty="0">
                <a:solidFill>
                  <a:srgbClr val="002060"/>
                </a:solidFill>
              </a:rPr>
              <a:t>, знания и мнение которого можно проверить путем опроса, тестирования. </a:t>
            </a:r>
            <a:endParaRPr lang="ru-RU" dirty="0" smtClean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3. </a:t>
            </a:r>
            <a:r>
              <a:rPr lang="ru-RU" dirty="0">
                <a:solidFill>
                  <a:srgbClr val="C00000"/>
                </a:solidFill>
              </a:rPr>
              <a:t>Пациенты</a:t>
            </a:r>
            <a:r>
              <a:rPr lang="ru-RU" dirty="0">
                <a:solidFill>
                  <a:srgbClr val="002060"/>
                </a:solidFill>
              </a:rPr>
              <a:t> и члены их семей, сопровождающие, которые могут быть опрошены устно или письменно (анкетирование</a:t>
            </a:r>
            <a:r>
              <a:rPr lang="ru-RU" dirty="0" smtClean="0">
                <a:solidFill>
                  <a:srgbClr val="002060"/>
                </a:solidFill>
              </a:rPr>
              <a:t>)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4. </a:t>
            </a:r>
            <a:r>
              <a:rPr lang="ru-RU" dirty="0">
                <a:solidFill>
                  <a:srgbClr val="C00000"/>
                </a:solidFill>
              </a:rPr>
              <a:t>Прямое наблюдение </a:t>
            </a:r>
            <a:r>
              <a:rPr lang="ru-RU" dirty="0">
                <a:solidFill>
                  <a:srgbClr val="002060"/>
                </a:solidFill>
              </a:rPr>
              <a:t>за процессами медицинской деятельности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133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40" y="1660902"/>
            <a:ext cx="4861600" cy="47494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9899D0E-A84A-43B3-8722-F631E671E90A}"/>
              </a:ext>
            </a:extLst>
          </p:cNvPr>
          <p:cNvSpPr txBox="1"/>
          <p:nvPr/>
        </p:nvSpPr>
        <p:spPr>
          <a:xfrm>
            <a:off x="6090032" y="1660902"/>
            <a:ext cx="5535032" cy="5656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0" fontAlgn="base" latinLnBrk="0" hangingPunct="0">
              <a:lnSpc>
                <a:spcPct val="90000"/>
              </a:lnSpc>
              <a:buClrTx/>
              <a:buSzTx/>
              <a:buFont typeface="Arial" charset="0"/>
              <a:buChar char="•"/>
              <a:tabLst/>
              <a:defRPr/>
            </a:pP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Район расположен в центре области, преимущественно в левобережье излучины </a:t>
            </a: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hlinkClick r:id="rId3" tooltip="Волга"/>
              </a:rPr>
              <a:t>Волги</a:t>
            </a: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, также включает в себя восточную часть полуострова </a:t>
            </a: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hlinkClick r:id="rId4" tooltip="Самарская Лука"/>
              </a:rPr>
              <a:t>Самарской Луки</a:t>
            </a: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. Площадь района — 2481 км². </a:t>
            </a:r>
          </a:p>
          <a:p>
            <a:pPr marL="228600" marR="0" lvl="0" indent="-228600" algn="l" defTabSz="914400" rtl="0" eaLnBrk="0" fontAlgn="base" latinLnBrk="0" hangingPunct="0">
              <a:lnSpc>
                <a:spcPct val="90000"/>
              </a:lnSpc>
              <a:buClrTx/>
              <a:buSzTx/>
              <a:buFont typeface="Arial" charset="0"/>
              <a:buChar char="•"/>
              <a:tabLst/>
              <a:defRPr/>
            </a:pP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По площади это один из крупнейших районов области.</a:t>
            </a:r>
          </a:p>
          <a:p>
            <a:pPr marL="228600" marR="0" lvl="0" indent="-228600" algn="l" defTabSz="914400" rtl="0" eaLnBrk="0" fontAlgn="base" latinLnBrk="0" hangingPunct="0">
              <a:lnSpc>
                <a:spcPct val="90000"/>
              </a:lnSpc>
              <a:buClrTx/>
              <a:buSzTx/>
              <a:buFont typeface="Arial" charset="0"/>
              <a:buChar char="•"/>
              <a:tabLst/>
              <a:defRPr/>
            </a:pPr>
            <a:r>
              <a:rPr lang="ru-RU" sz="2000" kern="1200" dirty="0">
                <a:solidFill>
                  <a:prstClr val="black"/>
                </a:solidFill>
                <a:latin typeface="+mj-lt"/>
                <a:cs typeface="Bebas Neue Bold"/>
              </a:rPr>
              <a:t>Государственное бюджетное  учреждение здравоохранения  Самарской области </a:t>
            </a:r>
          </a:p>
          <a:p>
            <a:pPr marL="228600" marR="0" lvl="0" indent="-228600" algn="l" defTabSz="914400" rtl="0" eaLnBrk="0" fontAlgn="base" latinLnBrk="0" hangingPunct="0">
              <a:lnSpc>
                <a:spcPct val="90000"/>
              </a:lnSpc>
              <a:buClrTx/>
              <a:buSzTx/>
              <a:buFont typeface="Arial" charset="0"/>
              <a:buNone/>
              <a:tabLst/>
              <a:defRPr/>
            </a:pPr>
            <a:r>
              <a:rPr lang="ru-RU" sz="2000" kern="1200" dirty="0">
                <a:solidFill>
                  <a:prstClr val="black"/>
                </a:solidFill>
                <a:latin typeface="+mj-lt"/>
                <a:cs typeface="Bebas Neue Bold"/>
              </a:rPr>
              <a:t>    "Волжская РКБ" является одной из самых крупных медицинских организаций Самарской </a:t>
            </a:r>
            <a:r>
              <a:rPr lang="ru-RU" sz="2000" kern="1200" dirty="0" smtClean="0">
                <a:solidFill>
                  <a:prstClr val="black"/>
                </a:solidFill>
                <a:latin typeface="+mj-lt"/>
                <a:cs typeface="Bebas Neue Bold"/>
              </a:rPr>
              <a:t>области:</a:t>
            </a:r>
            <a:endParaRPr kumimoji="0" lang="ru-RU" sz="200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buClrTx/>
              <a:buSzTx/>
              <a:buFont typeface="Wingdings" panose="05000000000000000000" pitchFamily="2" charset="2"/>
              <a:buChar char="ü"/>
              <a:tabLst>
                <a:tab pos="354013" algn="l"/>
              </a:tabLst>
              <a:defRPr/>
            </a:pPr>
            <a:r>
              <a:rPr kumimoji="0" lang="ru-RU" sz="20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12 поликлинических отделений</a:t>
            </a: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buClrTx/>
              <a:buSzTx/>
              <a:buFont typeface="Wingdings" panose="05000000000000000000" pitchFamily="2" charset="2"/>
              <a:buChar char="ü"/>
              <a:tabLst>
                <a:tab pos="354013" algn="l"/>
              </a:tabLst>
              <a:defRPr/>
            </a:pP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ru-RU" sz="20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8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ru-RU" sz="20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офисов врачей общей практики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buClrTx/>
              <a:buSzTx/>
              <a:buFont typeface="Wingdings" panose="05000000000000000000" pitchFamily="2" charset="2"/>
              <a:buChar char="ü"/>
              <a:tabLst>
                <a:tab pos="354013" algn="l"/>
              </a:tabLst>
              <a:defRPr/>
            </a:pPr>
            <a:r>
              <a:rPr kumimoji="0" lang="ru-RU" sz="20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1 врачебная амбулатория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buClrTx/>
              <a:buSzTx/>
              <a:buFont typeface="Wingdings" panose="05000000000000000000" pitchFamily="2" charset="2"/>
              <a:buChar char="ü"/>
              <a:tabLst>
                <a:tab pos="354013" algn="l"/>
              </a:tabLst>
              <a:defRPr/>
            </a:pPr>
            <a:r>
              <a:rPr kumimoji="0" lang="ru-RU" sz="20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26 фельдшерско-акушерских пунктов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buClrTx/>
              <a:buSzTx/>
              <a:buFont typeface="Wingdings" panose="05000000000000000000" pitchFamily="2" charset="2"/>
              <a:buChar char="ü"/>
              <a:tabLst>
                <a:tab pos="354013" algn="l"/>
              </a:tabLst>
              <a:defRPr/>
            </a:pPr>
            <a:r>
              <a:rPr kumimoji="0" lang="ru-RU" sz="20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4 круглосуточных стационара</a:t>
            </a:r>
          </a:p>
          <a:p>
            <a:pPr marL="228600" marR="0" lvl="0" indent="-228600" algn="l" defTabSz="914400" rtl="0" eaLnBrk="0" fontAlgn="base" latinLnBrk="0" hangingPunct="0">
              <a:lnSpc>
                <a:spcPct val="90000"/>
              </a:lnSpc>
              <a:buClrTx/>
              <a:buSzTx/>
              <a:buFont typeface="Arial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algn="l"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354013" algn="l"/>
              </a:tabLst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031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62492" y="1448653"/>
            <a:ext cx="9773147" cy="6373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500" b="1" dirty="0">
                <a:solidFill>
                  <a:srgbClr val="A32813"/>
                </a:solidFill>
              </a:rPr>
              <a:t>Требования к документации для внедрения </a:t>
            </a:r>
            <a:r>
              <a:rPr lang="ru-RU" sz="2500" b="1" dirty="0" smtClean="0">
                <a:solidFill>
                  <a:srgbClr val="A32813"/>
                </a:solidFill>
              </a:rPr>
              <a:t>ВКК</a:t>
            </a:r>
            <a:endParaRPr lang="ru-RU" sz="2500" b="1" dirty="0">
              <a:solidFill>
                <a:srgbClr val="A32813"/>
              </a:solidFill>
            </a:endParaRPr>
          </a:p>
        </p:txBody>
      </p:sp>
      <p:pic>
        <p:nvPicPr>
          <p:cNvPr id="11" name="Picture 4" descr="C:\Users\Gost\Desktop\Исследование для РКО\Работа с пиациентами\Без названия (1).jf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58311" y="2834648"/>
            <a:ext cx="2466975" cy="184785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335023" y="1918986"/>
            <a:ext cx="362369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2 типа документов: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стандартные </a:t>
            </a:r>
            <a:r>
              <a:rPr lang="ru-RU" dirty="0" smtClean="0"/>
              <a:t>операционные </a:t>
            </a:r>
            <a:r>
              <a:rPr lang="ru-RU" dirty="0" smtClean="0"/>
              <a:t>процедуры,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клинические протоколы.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В каждом </a:t>
            </a:r>
            <a:r>
              <a:rPr lang="ru-RU" dirty="0" err="1" smtClean="0"/>
              <a:t>СОПе</a:t>
            </a:r>
            <a:r>
              <a:rPr lang="ru-RU" dirty="0" smtClean="0"/>
              <a:t> должно быть указано: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цель,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необходимые </a:t>
            </a:r>
            <a:r>
              <a:rPr lang="ru-RU" dirty="0" smtClean="0"/>
              <a:t>ресурсы и </a:t>
            </a:r>
            <a:r>
              <a:rPr lang="ru-RU" dirty="0" smtClean="0"/>
              <a:t>технологии,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критерии </a:t>
            </a:r>
            <a:r>
              <a:rPr lang="ru-RU" dirty="0" smtClean="0"/>
              <a:t>оценки соблюдения </a:t>
            </a:r>
            <a:r>
              <a:rPr lang="ru-RU" dirty="0" smtClean="0"/>
              <a:t>СОП.</a:t>
            </a: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algn="ctr"/>
            <a:r>
              <a:rPr lang="ru-RU" i="1" dirty="0" smtClean="0"/>
              <a:t>     </a:t>
            </a:r>
            <a:r>
              <a:rPr lang="ru-RU" b="1" dirty="0" smtClean="0">
                <a:solidFill>
                  <a:srgbClr val="FF0000"/>
                </a:solidFill>
              </a:rPr>
              <a:t>!!! </a:t>
            </a:r>
            <a:r>
              <a:rPr lang="ru-RU" b="1" dirty="0" smtClean="0"/>
              <a:t>Оптимальная форма –</a:t>
            </a:r>
          </a:p>
          <a:p>
            <a:pPr algn="ctr"/>
            <a:r>
              <a:rPr lang="ru-RU" b="1" dirty="0" smtClean="0"/>
              <a:t> в виде  таблиц или схем и алгоритмов с минимальным объемом текстовой </a:t>
            </a:r>
            <a:r>
              <a:rPr lang="ru-RU" b="1" dirty="0" smtClean="0"/>
              <a:t>части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222" y="2085975"/>
            <a:ext cx="3176587" cy="446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67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524000" y="1225863"/>
            <a:ext cx="10134600" cy="6711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500" b="1" dirty="0">
                <a:solidFill>
                  <a:srgbClr val="A32813"/>
                </a:solidFill>
              </a:rPr>
              <a:t>Алгоритмы и инструкции в виде схем, таблиц, </a:t>
            </a:r>
            <a:r>
              <a:rPr lang="ru-RU" sz="2500" b="1" dirty="0" smtClean="0">
                <a:solidFill>
                  <a:srgbClr val="A32813"/>
                </a:solidFill>
              </a:rPr>
              <a:t>рисунков</a:t>
            </a:r>
            <a:endParaRPr lang="ru-RU" sz="2500" b="1" dirty="0">
              <a:solidFill>
                <a:srgbClr val="A32813"/>
              </a:solidFill>
            </a:endParaRPr>
          </a:p>
        </p:txBody>
      </p:sp>
      <p:pic>
        <p:nvPicPr>
          <p:cNvPr id="10" name="Picture 2" descr="C:\Users\Администратор\Desktop\15.11.2024\ВКК и БМД материалы\algoritm-postkontaktnyh-meropriyatij-pri-avarijnyh-situaciya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11" y="1561461"/>
            <a:ext cx="4878449" cy="241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720" y="1734472"/>
            <a:ext cx="3213953" cy="2407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688" y="4141798"/>
            <a:ext cx="2305392" cy="226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 descr="C:\Users\Администратор\Desktop\15.11.2024\ВКК и БМД материалы\screen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068" y="3789752"/>
            <a:ext cx="3004652" cy="261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520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621124" y="1096645"/>
            <a:ext cx="9686955" cy="13265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>
                <a:solidFill>
                  <a:srgbClr val="A32813"/>
                </a:solidFill>
              </a:rPr>
              <a:t>Основные направления обеспечения качества</a:t>
            </a:r>
            <a:br>
              <a:rPr lang="ru-RU" sz="3000" b="1" dirty="0">
                <a:solidFill>
                  <a:srgbClr val="A32813"/>
                </a:solidFill>
              </a:rPr>
            </a:br>
            <a:r>
              <a:rPr lang="ru-RU" sz="3000" b="1" dirty="0">
                <a:solidFill>
                  <a:srgbClr val="002060"/>
                </a:solidFill>
              </a:rPr>
              <a:t> Управление персоналом </a:t>
            </a:r>
            <a:endParaRPr lang="ru-RU" sz="30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https://avatars.mds.yandex.net/i?id=ebef14241e4aa6c6d70fb9894f6c2a9f2cf4a7ca-7755287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57" y="2760985"/>
            <a:ext cx="2694934" cy="269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968591" y="2153018"/>
            <a:ext cx="72728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Подбор и адаптация </a:t>
            </a:r>
            <a:r>
              <a:rPr lang="ru-RU" dirty="0" smtClean="0">
                <a:solidFill>
                  <a:srgbClr val="002060"/>
                </a:solidFill>
              </a:rPr>
              <a:t>персонала.</a:t>
            </a:r>
            <a:endParaRPr lang="ru-RU" dirty="0" smtClean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Оперативная работа с персоналом (обучение и развитие</a:t>
            </a:r>
            <a:r>
              <a:rPr lang="ru-RU" dirty="0" smtClean="0">
                <a:solidFill>
                  <a:srgbClr val="002060"/>
                </a:solidFill>
              </a:rPr>
              <a:t>).</a:t>
            </a:r>
            <a:endParaRPr lang="ru-RU" dirty="0" smtClean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Оперативная оценка персонала (компетентность</a:t>
            </a:r>
            <a:r>
              <a:rPr lang="ru-RU" dirty="0" smtClean="0">
                <a:solidFill>
                  <a:srgbClr val="002060"/>
                </a:solidFill>
              </a:rPr>
              <a:t>).</a:t>
            </a:r>
            <a:endParaRPr lang="ru-RU" dirty="0" smtClean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Организация труда, управление коммуникациями, использование системы </a:t>
            </a:r>
            <a:r>
              <a:rPr lang="ru-RU" dirty="0" smtClean="0">
                <a:solidFill>
                  <a:srgbClr val="002060"/>
                </a:solidFill>
              </a:rPr>
              <a:t>мотивации.</a:t>
            </a:r>
            <a:endParaRPr lang="ru-RU" dirty="0" smtClean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endParaRPr lang="ru-RU" dirty="0" smtClean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734" y="3907344"/>
            <a:ext cx="2661210" cy="240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4634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79612" y="1288841"/>
            <a:ext cx="10855187" cy="991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500" b="1" dirty="0">
                <a:solidFill>
                  <a:srgbClr val="A32813"/>
                </a:solidFill>
              </a:rPr>
              <a:t>Основные направления обеспечения качества</a:t>
            </a:r>
            <a:br>
              <a:rPr lang="ru-RU" sz="2500" b="1" dirty="0">
                <a:solidFill>
                  <a:srgbClr val="A32813"/>
                </a:solidFill>
              </a:rPr>
            </a:br>
            <a:r>
              <a:rPr lang="ru-RU" sz="2500" b="1" dirty="0">
                <a:solidFill>
                  <a:srgbClr val="A32813"/>
                </a:solidFill>
              </a:rPr>
              <a:t> </a:t>
            </a:r>
            <a:r>
              <a:rPr lang="ru-RU" sz="2500" b="1" dirty="0">
                <a:solidFill>
                  <a:srgbClr val="002060"/>
                </a:solidFill>
              </a:rPr>
              <a:t>Эпидемиологическая безопасность </a:t>
            </a:r>
            <a:endParaRPr lang="ru-RU" sz="2500" b="1" dirty="0">
              <a:solidFill>
                <a:srgbClr val="002060"/>
              </a:solidFill>
            </a:endParaRPr>
          </a:p>
        </p:txBody>
      </p:sp>
      <p:pic>
        <p:nvPicPr>
          <p:cNvPr id="8" name="Picture 2" descr="https://avatars.mds.yandex.net/i?id=a24dc4e1f7fac7051e35b228d3f7241afef6b83c-9182046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" y="2910840"/>
            <a:ext cx="2666999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781299" y="2280076"/>
            <a:ext cx="79208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 smtClean="0">
                <a:solidFill>
                  <a:srgbClr val="002060"/>
                </a:solidFill>
              </a:rPr>
              <a:t>Обеспечение активного выявления, учета и регистрации ИСМП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solidFill>
                  <a:srgbClr val="002060"/>
                </a:solidFill>
              </a:rPr>
              <a:t>Выявление </a:t>
            </a:r>
            <a:r>
              <a:rPr lang="ru-RU" sz="2000" dirty="0" smtClean="0">
                <a:solidFill>
                  <a:srgbClr val="002060"/>
                </a:solidFill>
              </a:rPr>
              <a:t>факторов риска возникновения ИСМП у отдельных категорий пациентов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solidFill>
                  <a:srgbClr val="002060"/>
                </a:solidFill>
              </a:rPr>
              <a:t>Эпидемиологический </a:t>
            </a:r>
            <a:r>
              <a:rPr lang="ru-RU" sz="2000" dirty="0" smtClean="0">
                <a:solidFill>
                  <a:srgbClr val="002060"/>
                </a:solidFill>
              </a:rPr>
              <a:t>анализ заболеваемости пациентов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solidFill>
                  <a:srgbClr val="002060"/>
                </a:solidFill>
              </a:rPr>
              <a:t>Эпидемиологический </a:t>
            </a:r>
            <a:r>
              <a:rPr lang="ru-RU" sz="2000" dirty="0" smtClean="0">
                <a:solidFill>
                  <a:srgbClr val="002060"/>
                </a:solidFill>
              </a:rPr>
              <a:t>анализ заболеваемости медицинского персонала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solidFill>
                  <a:srgbClr val="002060"/>
                </a:solidFill>
              </a:rPr>
              <a:t>Осуществление </a:t>
            </a:r>
            <a:r>
              <a:rPr lang="ru-RU" sz="2000" dirty="0" smtClean="0">
                <a:solidFill>
                  <a:srgbClr val="002060"/>
                </a:solidFill>
              </a:rPr>
              <a:t>микробиологического мониторинга за возбудителями ИСМП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solidFill>
                  <a:srgbClr val="002060"/>
                </a:solidFill>
              </a:rPr>
              <a:t>Эпидемиологическая </a:t>
            </a:r>
            <a:r>
              <a:rPr lang="ru-RU" sz="2000" dirty="0" smtClean="0">
                <a:solidFill>
                  <a:srgbClr val="002060"/>
                </a:solidFill>
              </a:rPr>
              <a:t>оценка лечебно-диагностического процесса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solidFill>
                  <a:srgbClr val="002060"/>
                </a:solidFill>
              </a:rPr>
              <a:t>Эпидемиологическая </a:t>
            </a:r>
            <a:r>
              <a:rPr lang="ru-RU" sz="2000" dirty="0" smtClean="0">
                <a:solidFill>
                  <a:srgbClr val="002060"/>
                </a:solidFill>
              </a:rPr>
              <a:t>и гигиеническая оценка больничной среды, условий пребывания пациента и медицинских работников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solidFill>
                  <a:srgbClr val="002060"/>
                </a:solidFill>
              </a:rPr>
              <a:t>Оценка </a:t>
            </a:r>
            <a:r>
              <a:rPr lang="ru-RU" sz="2000" dirty="0" smtClean="0">
                <a:solidFill>
                  <a:srgbClr val="002060"/>
                </a:solidFill>
              </a:rPr>
              <a:t>эффективности проведенных профилактических и противоэпидемических мероприятий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solidFill>
                  <a:srgbClr val="002060"/>
                </a:solidFill>
              </a:rPr>
              <a:t>Прогнозирование </a:t>
            </a:r>
            <a:r>
              <a:rPr lang="ru-RU" sz="2000" dirty="0" smtClean="0">
                <a:solidFill>
                  <a:srgbClr val="002060"/>
                </a:solidFill>
              </a:rPr>
              <a:t>эпидемической ситуации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4828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36320" y="1508125"/>
            <a:ext cx="10210800" cy="991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500" b="1" dirty="0">
                <a:solidFill>
                  <a:srgbClr val="A32813"/>
                </a:solidFill>
              </a:rPr>
              <a:t>Основные направления обеспечения качества</a:t>
            </a:r>
            <a:br>
              <a:rPr lang="ru-RU" sz="2500" b="1" dirty="0">
                <a:solidFill>
                  <a:srgbClr val="A32813"/>
                </a:solidFill>
              </a:rPr>
            </a:br>
            <a:r>
              <a:rPr lang="ru-RU" sz="2500" b="1" dirty="0">
                <a:solidFill>
                  <a:srgbClr val="002060"/>
                </a:solidFill>
              </a:rPr>
              <a:t>Лекарственная безопасность </a:t>
            </a:r>
            <a:endParaRPr lang="ru-RU" sz="2500" b="1" dirty="0">
              <a:solidFill>
                <a:srgbClr val="002060"/>
              </a:solidFill>
            </a:endParaRPr>
          </a:p>
        </p:txBody>
      </p:sp>
      <p:pic>
        <p:nvPicPr>
          <p:cNvPr id="8" name="Picture 2" descr="https://avatars.mds.yandex.net/i?id=9a14465c48f1e20cc4711f7a9f9b8a830a5413e2-7570549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67" y="2997148"/>
            <a:ext cx="2700065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93720" y="2621340"/>
            <a:ext cx="7970520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500" dirty="0">
                <a:solidFill>
                  <a:srgbClr val="002060"/>
                </a:solidFill>
              </a:rPr>
              <a:t>Создание и эффективная работа системы обеспечения лекарственной </a:t>
            </a:r>
            <a:r>
              <a:rPr lang="ru-RU" sz="2500" dirty="0" smtClean="0">
                <a:solidFill>
                  <a:srgbClr val="002060"/>
                </a:solidFill>
              </a:rPr>
              <a:t>безопасности.</a:t>
            </a:r>
            <a:endParaRPr lang="ru-RU" sz="2500" dirty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r>
              <a:rPr lang="ru-RU" sz="2500" dirty="0" smtClean="0">
                <a:solidFill>
                  <a:srgbClr val="002060"/>
                </a:solidFill>
              </a:rPr>
              <a:t>Контроль </a:t>
            </a:r>
            <a:r>
              <a:rPr lang="ru-RU" sz="2500" dirty="0">
                <a:solidFill>
                  <a:srgbClr val="002060"/>
                </a:solidFill>
              </a:rPr>
              <a:t>качества ведения </a:t>
            </a:r>
            <a:r>
              <a:rPr lang="ru-RU" sz="2500" dirty="0" smtClean="0">
                <a:solidFill>
                  <a:srgbClr val="002060"/>
                </a:solidFill>
              </a:rPr>
              <a:t>документации.</a:t>
            </a:r>
            <a:endParaRPr lang="ru-RU" sz="2500" dirty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r>
              <a:rPr lang="ru-RU" sz="2500" dirty="0" smtClean="0">
                <a:solidFill>
                  <a:srgbClr val="002060"/>
                </a:solidFill>
              </a:rPr>
              <a:t>Контроль </a:t>
            </a:r>
            <a:r>
              <a:rPr lang="ru-RU" sz="2500" dirty="0">
                <a:solidFill>
                  <a:srgbClr val="002060"/>
                </a:solidFill>
              </a:rPr>
              <a:t>всех этапов использования ЛС – хранение, назначение, дозирование, путь введения и т.д.</a:t>
            </a:r>
          </a:p>
          <a:p>
            <a:pPr marL="342900" indent="-342900">
              <a:buAutoNum type="arabicPeriod"/>
            </a:pPr>
            <a:r>
              <a:rPr lang="ru-RU" sz="2500" dirty="0" smtClean="0">
                <a:solidFill>
                  <a:srgbClr val="002060"/>
                </a:solidFill>
              </a:rPr>
              <a:t>Обеспечение </a:t>
            </a:r>
            <a:r>
              <a:rPr lang="ru-RU" sz="2500" dirty="0">
                <a:solidFill>
                  <a:srgbClr val="002060"/>
                </a:solidFill>
              </a:rPr>
              <a:t>преемственности медицинской </a:t>
            </a:r>
            <a:r>
              <a:rPr lang="ru-RU" sz="2500" dirty="0" smtClean="0">
                <a:solidFill>
                  <a:srgbClr val="002060"/>
                </a:solidFill>
              </a:rPr>
              <a:t>помощи.</a:t>
            </a:r>
            <a:endParaRPr lang="ru-RU" sz="2500" dirty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r>
              <a:rPr lang="ru-RU" sz="2500" dirty="0" smtClean="0">
                <a:solidFill>
                  <a:srgbClr val="002060"/>
                </a:solidFill>
              </a:rPr>
              <a:t>Эффективное </a:t>
            </a:r>
            <a:r>
              <a:rPr lang="ru-RU" sz="2500" dirty="0">
                <a:solidFill>
                  <a:srgbClr val="002060"/>
                </a:solidFill>
              </a:rPr>
              <a:t>взаимодействие врача с </a:t>
            </a:r>
            <a:r>
              <a:rPr lang="ru-RU" sz="2500" dirty="0" smtClean="0">
                <a:solidFill>
                  <a:srgbClr val="002060"/>
                </a:solidFill>
              </a:rPr>
              <a:t>пациентом.</a:t>
            </a:r>
            <a:endParaRPr lang="ru-RU" sz="25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1578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21080" y="1096645"/>
            <a:ext cx="10286999" cy="15093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>
                <a:solidFill>
                  <a:srgbClr val="A32813"/>
                </a:solidFill>
              </a:rPr>
              <a:t>Основные направления обеспечения качества</a:t>
            </a:r>
            <a:br>
              <a:rPr lang="ru-RU" sz="3000" b="1" dirty="0">
                <a:solidFill>
                  <a:srgbClr val="A32813"/>
                </a:solidFill>
              </a:rPr>
            </a:br>
            <a:r>
              <a:rPr lang="ru-RU" sz="3000" b="1" dirty="0">
                <a:solidFill>
                  <a:srgbClr val="002060"/>
                </a:solidFill>
              </a:rPr>
              <a:t>Контроль качества и безопасности </a:t>
            </a:r>
            <a:endParaRPr lang="ru-RU" sz="3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000" b="1" dirty="0" smtClean="0">
                <a:solidFill>
                  <a:srgbClr val="002060"/>
                </a:solidFill>
              </a:rPr>
              <a:t>обращения </a:t>
            </a:r>
            <a:r>
              <a:rPr lang="ru-RU" sz="3000" b="1" dirty="0">
                <a:solidFill>
                  <a:srgbClr val="002060"/>
                </a:solidFill>
              </a:rPr>
              <a:t>медицинских изделий </a:t>
            </a:r>
            <a:endParaRPr lang="ru-RU" sz="30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03016" y="2457479"/>
            <a:ext cx="3816424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1400" dirty="0" smtClean="0">
                <a:solidFill>
                  <a:srgbClr val="002060"/>
                </a:solidFill>
              </a:rPr>
              <a:t>Контроль всех этапов обращения медицинских изделий – хранение, применение, эксплуатация, обслуживание, поверка и </a:t>
            </a:r>
            <a:r>
              <a:rPr lang="en-US" sz="1400" dirty="0" smtClean="0">
                <a:solidFill>
                  <a:srgbClr val="002060"/>
                </a:solidFill>
              </a:rPr>
              <a:t>etc</a:t>
            </a:r>
            <a:r>
              <a:rPr lang="en-US" sz="1400" dirty="0">
                <a:solidFill>
                  <a:srgbClr val="002060"/>
                </a:solidFill>
              </a:rPr>
              <a:t>.</a:t>
            </a:r>
            <a:endParaRPr lang="ru-RU" sz="1400" dirty="0" smtClean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endParaRPr lang="ru-RU" sz="1400" dirty="0" smtClean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r>
              <a:rPr lang="ru-RU" sz="1400" dirty="0" smtClean="0">
                <a:solidFill>
                  <a:srgbClr val="002060"/>
                </a:solidFill>
              </a:rPr>
              <a:t>Безопасное использование  медицинских изделий в зависимости от степени потенциального риска (4 класса):</a:t>
            </a:r>
          </a:p>
          <a:p>
            <a:r>
              <a:rPr lang="ru-RU" sz="1400" dirty="0" smtClean="0">
                <a:solidFill>
                  <a:srgbClr val="002060"/>
                </a:solidFill>
              </a:rPr>
              <a:t>       1 класс – низкая степень риска (расходные  материалы, перевязочные средства, стоматологические установки)</a:t>
            </a:r>
          </a:p>
          <a:p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ru-RU" sz="1400" dirty="0" smtClean="0">
                <a:solidFill>
                  <a:srgbClr val="002060"/>
                </a:solidFill>
              </a:rPr>
              <a:t>      2а класс – средняя степень риска (пломбировочные материалы, бактерицидные облучатели)</a:t>
            </a:r>
          </a:p>
          <a:p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ru-RU" sz="1400" dirty="0" smtClean="0">
                <a:solidFill>
                  <a:srgbClr val="002060"/>
                </a:solidFill>
              </a:rPr>
              <a:t>       2б класс – повышенная степень риска  (</a:t>
            </a:r>
            <a:r>
              <a:rPr lang="ru-RU" sz="1400" dirty="0" err="1" smtClean="0">
                <a:solidFill>
                  <a:srgbClr val="002060"/>
                </a:solidFill>
              </a:rPr>
              <a:t>рентгенпленка</a:t>
            </a:r>
            <a:r>
              <a:rPr lang="ru-RU" sz="1400" dirty="0" smtClean="0">
                <a:solidFill>
                  <a:srgbClr val="002060"/>
                </a:solidFill>
              </a:rPr>
              <a:t>, лазерные аппараты, дефибрилляторы)</a:t>
            </a:r>
          </a:p>
          <a:p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ru-RU" sz="1400" dirty="0" smtClean="0">
                <a:solidFill>
                  <a:srgbClr val="002060"/>
                </a:solidFill>
              </a:rPr>
              <a:t>       3 класс – высокая степень риска (имплантаты</a:t>
            </a:r>
            <a:r>
              <a:rPr lang="ru-RU" sz="1400" dirty="0" smtClean="0">
                <a:solidFill>
                  <a:srgbClr val="002060"/>
                </a:solidFill>
              </a:rPr>
              <a:t>)</a:t>
            </a:r>
            <a:endParaRPr lang="ru-RU" dirty="0" smtClean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45" y="2381152"/>
            <a:ext cx="2817499" cy="41017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579" y="2457479"/>
            <a:ext cx="3002478" cy="409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593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Gost\Desktop\Исследование для РКО\Работа с пиациентами\Без названия (2).jf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" y="2330475"/>
            <a:ext cx="2967174" cy="3573936"/>
          </a:xfrm>
          <a:prstGeom prst="rect">
            <a:avLst/>
          </a:prstGeom>
          <a:noFill/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3596640" y="975360"/>
            <a:ext cx="7559040" cy="7772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000" b="1" dirty="0">
                <a:solidFill>
                  <a:srgbClr val="C00000"/>
                </a:solidFill>
              </a:rPr>
              <a:t>Уровни внутреннего контроля </a:t>
            </a:r>
            <a:r>
              <a:rPr lang="ru-RU" sz="3000" b="1" dirty="0" smtClean="0">
                <a:solidFill>
                  <a:srgbClr val="C00000"/>
                </a:solidFill>
              </a:rPr>
              <a:t>качества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39756" y="1653540"/>
            <a:ext cx="727280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FF0000"/>
                </a:solidFill>
              </a:rPr>
              <a:t>Самоконтроль</a:t>
            </a:r>
          </a:p>
          <a:p>
            <a:r>
              <a:rPr lang="ru-RU" dirty="0"/>
              <a:t> </a:t>
            </a:r>
            <a:r>
              <a:rPr lang="ru-RU" dirty="0" smtClean="0"/>
              <a:t>      </a:t>
            </a:r>
            <a:r>
              <a:rPr lang="ru-RU" dirty="0" smtClean="0">
                <a:solidFill>
                  <a:srgbClr val="002060"/>
                </a:solidFill>
              </a:rPr>
              <a:t>- выявление и устранение дефектов самим </a:t>
            </a:r>
            <a:r>
              <a:rPr lang="ru-RU" dirty="0" smtClean="0">
                <a:solidFill>
                  <a:srgbClr val="002060"/>
                </a:solidFill>
              </a:rPr>
              <a:t>работником.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/>
              <a:t> </a:t>
            </a:r>
            <a:r>
              <a:rPr lang="ru-RU" dirty="0" smtClean="0"/>
              <a:t>    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2.</a:t>
            </a:r>
            <a:r>
              <a:rPr lang="ru-RU" dirty="0" smtClean="0"/>
              <a:t>     </a:t>
            </a:r>
            <a:r>
              <a:rPr lang="ru-RU" b="1" dirty="0" smtClean="0">
                <a:solidFill>
                  <a:srgbClr val="FF0000"/>
                </a:solidFill>
              </a:rPr>
              <a:t>Первый уровень </a:t>
            </a:r>
          </a:p>
          <a:p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/>
              <a:t> </a:t>
            </a:r>
            <a:r>
              <a:rPr lang="ru-RU" dirty="0" smtClean="0"/>
              <a:t>    </a:t>
            </a:r>
            <a:r>
              <a:rPr lang="ru-RU" dirty="0" smtClean="0">
                <a:solidFill>
                  <a:srgbClr val="002060"/>
                </a:solidFill>
              </a:rPr>
              <a:t>- проводит ежемесячно старшая медицинская сестра каждого  среднего мед. </a:t>
            </a:r>
            <a:r>
              <a:rPr lang="ru-RU" dirty="0">
                <a:solidFill>
                  <a:srgbClr val="002060"/>
                </a:solidFill>
              </a:rPr>
              <a:t>р</a:t>
            </a:r>
            <a:r>
              <a:rPr lang="ru-RU" dirty="0" smtClean="0">
                <a:solidFill>
                  <a:srgbClr val="002060"/>
                </a:solidFill>
              </a:rPr>
              <a:t>аботника.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/>
              <a:t> </a:t>
            </a:r>
            <a:r>
              <a:rPr lang="ru-RU" dirty="0" smtClean="0"/>
              <a:t>       </a:t>
            </a:r>
            <a:endParaRPr lang="ru-RU" dirty="0"/>
          </a:p>
          <a:p>
            <a:pPr marL="342900" indent="-342900">
              <a:buAutoNum type="arabicPeriod" startAt="3"/>
            </a:pPr>
            <a:r>
              <a:rPr lang="ru-RU" b="1" dirty="0" smtClean="0">
                <a:solidFill>
                  <a:srgbClr val="FF0000"/>
                </a:solidFill>
              </a:rPr>
              <a:t>Второй уровень </a:t>
            </a:r>
          </a:p>
          <a:p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       - проводит ежемесячно главная медицинская сестра каждой старшей </a:t>
            </a:r>
            <a:r>
              <a:rPr lang="ru-RU" dirty="0" smtClean="0">
                <a:solidFill>
                  <a:srgbClr val="002060"/>
                </a:solidFill>
              </a:rPr>
              <a:t>медсестры, 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        - ежеквартально Отчет по организации и результатам </a:t>
            </a:r>
            <a:r>
              <a:rPr lang="ru-RU" dirty="0" smtClean="0">
                <a:solidFill>
                  <a:srgbClr val="002060"/>
                </a:solidFill>
              </a:rPr>
              <a:t>ВКК.</a:t>
            </a:r>
            <a:endParaRPr lang="ru-RU" dirty="0" smtClean="0">
              <a:solidFill>
                <a:srgbClr val="002060"/>
              </a:solidFill>
            </a:endParaRPr>
          </a:p>
          <a:p>
            <a:endParaRPr lang="ru-RU" dirty="0" smtClean="0"/>
          </a:p>
          <a:p>
            <a:pPr marL="342900" indent="-342900">
              <a:buAutoNum type="arabicPeriod" startAt="4"/>
            </a:pPr>
            <a:r>
              <a:rPr lang="ru-RU" b="1" dirty="0" smtClean="0">
                <a:solidFill>
                  <a:srgbClr val="FF0000"/>
                </a:solidFill>
              </a:rPr>
              <a:t>Третий уровень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         - проводит врачебная комиссия, Совет по сестринскому делу в случаях сложных конфликтных ситуаций, принятия решений о должностном, профессиональном соответствии и др. </a:t>
            </a:r>
            <a:r>
              <a:rPr lang="ru-RU" dirty="0" smtClean="0">
                <a:solidFill>
                  <a:srgbClr val="002060"/>
                </a:solidFill>
              </a:rPr>
              <a:t>вопросов,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        - оформляется в форме </a:t>
            </a:r>
            <a:r>
              <a:rPr lang="ru-RU" dirty="0" smtClean="0">
                <a:solidFill>
                  <a:srgbClr val="002060"/>
                </a:solidFill>
              </a:rPr>
              <a:t>протокола.</a:t>
            </a:r>
            <a:endParaRPr lang="ru-RU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6487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53;p34"/>
          <p:cNvSpPr txBox="1">
            <a:spLocks/>
          </p:cNvSpPr>
          <p:nvPr/>
        </p:nvSpPr>
        <p:spPr>
          <a:xfrm>
            <a:off x="1470213" y="1382784"/>
            <a:ext cx="9072282" cy="347766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b="1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86501E8-9D8D-8E99-04CD-945277618407}"/>
              </a:ext>
            </a:extLst>
          </p:cNvPr>
          <p:cNvSpPr txBox="1"/>
          <p:nvPr/>
        </p:nvSpPr>
        <p:spPr>
          <a:xfrm>
            <a:off x="1470213" y="1382784"/>
            <a:ext cx="9323295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endParaRPr lang="ru-RU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2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2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6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299421" y="1217083"/>
            <a:ext cx="10896600" cy="65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000" b="1" dirty="0">
                <a:solidFill>
                  <a:srgbClr val="A32813"/>
                </a:solidFill>
              </a:rPr>
              <a:t>Объемы проведения ВКК</a:t>
            </a:r>
            <a:endParaRPr lang="ru-RU" sz="30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57065" y="2194608"/>
            <a:ext cx="727280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Определяются приказом руководителя 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и зависят от мощности МО</a:t>
            </a:r>
          </a:p>
          <a:p>
            <a:endParaRPr lang="ru-RU" sz="2000" dirty="0" smtClean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r>
              <a:rPr lang="ru-RU" sz="2000" dirty="0" smtClean="0">
                <a:solidFill>
                  <a:srgbClr val="002060"/>
                </a:solidFill>
              </a:rPr>
              <a:t>Для главной медицинской сестры  - не менее 1 экспертизы в месяц  оценки качества работы каждой старшей медсестры</a:t>
            </a:r>
          </a:p>
          <a:p>
            <a:pPr marL="342900" indent="-342900">
              <a:buAutoNum type="arabicPeriod"/>
            </a:pPr>
            <a:endParaRPr lang="ru-RU" sz="2000" dirty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r>
              <a:rPr lang="ru-RU" sz="2000" dirty="0" smtClean="0">
                <a:solidFill>
                  <a:srgbClr val="002060"/>
                </a:solidFill>
              </a:rPr>
              <a:t>Для старшей медицинской сестры – не менее 2 экспертиз в месяц  оценки качества работы каждой медсестры </a:t>
            </a:r>
          </a:p>
          <a:p>
            <a:pPr marL="342900" indent="-342900">
              <a:buAutoNum type="arabicPeriod"/>
            </a:pPr>
            <a:endParaRPr lang="ru-RU" dirty="0" smtClean="0"/>
          </a:p>
        </p:txBody>
      </p:sp>
      <p:pic>
        <p:nvPicPr>
          <p:cNvPr id="7" name="cha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283" y="3610380"/>
            <a:ext cx="1800160" cy="242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62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2"/>
          <p:cNvSpPr txBox="1">
            <a:spLocks/>
          </p:cNvSpPr>
          <p:nvPr/>
        </p:nvSpPr>
        <p:spPr>
          <a:xfrm>
            <a:off x="3596640" y="975360"/>
            <a:ext cx="7559040" cy="7772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000" b="1" dirty="0">
                <a:solidFill>
                  <a:srgbClr val="C00000"/>
                </a:solidFill>
              </a:rPr>
              <a:t>Плановые и внеплановые проверки</a:t>
            </a:r>
            <a:endParaRPr lang="ru-RU" sz="3000" b="1" dirty="0" smtClean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35736" y="1752600"/>
            <a:ext cx="727280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Плановый аудит</a:t>
            </a:r>
          </a:p>
          <a:p>
            <a:endParaRPr lang="ru-RU" sz="2000" b="1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</a:rPr>
              <a:t>Периодичность – не реже 1 раза в </a:t>
            </a:r>
            <a:r>
              <a:rPr lang="ru-RU" sz="2000" dirty="0" smtClean="0">
                <a:solidFill>
                  <a:srgbClr val="002060"/>
                </a:solidFill>
              </a:rPr>
              <a:t>квартал.</a:t>
            </a:r>
            <a:endParaRPr lang="ru-RU" sz="2000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</a:rPr>
              <a:t>Включены в годовой </a:t>
            </a:r>
            <a:r>
              <a:rPr lang="ru-RU" sz="2000" dirty="0" smtClean="0">
                <a:solidFill>
                  <a:srgbClr val="002060"/>
                </a:solidFill>
              </a:rPr>
              <a:t>план.</a:t>
            </a:r>
            <a:endParaRPr lang="ru-RU" sz="2000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</a:rPr>
              <a:t>Отделения, даты, критерии – отображены в </a:t>
            </a:r>
            <a:r>
              <a:rPr lang="ru-RU" sz="2000" dirty="0" smtClean="0">
                <a:solidFill>
                  <a:srgbClr val="002060"/>
                </a:solidFill>
              </a:rPr>
              <a:t>графике.</a:t>
            </a:r>
            <a:endParaRPr lang="ru-RU" sz="2000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</a:rPr>
              <a:t>Заинтересованные лица уведомляются </a:t>
            </a:r>
            <a:r>
              <a:rPr lang="ru-RU" sz="2000" dirty="0" smtClean="0">
                <a:solidFill>
                  <a:srgbClr val="002060"/>
                </a:solidFill>
              </a:rPr>
              <a:t>заранее.</a:t>
            </a:r>
            <a:endParaRPr lang="ru-RU" sz="2000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</a:rPr>
              <a:t>Проверочный лист со списком контрольных </a:t>
            </a:r>
            <a:r>
              <a:rPr lang="ru-RU" sz="2000" dirty="0" smtClean="0">
                <a:solidFill>
                  <a:srgbClr val="002060"/>
                </a:solidFill>
              </a:rPr>
              <a:t>вопросов.</a:t>
            </a:r>
            <a:endParaRPr lang="ru-RU" sz="2000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862" y="4139560"/>
            <a:ext cx="8374360" cy="2358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97711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2"/>
          <p:cNvSpPr txBox="1">
            <a:spLocks/>
          </p:cNvSpPr>
          <p:nvPr/>
        </p:nvSpPr>
        <p:spPr>
          <a:xfrm>
            <a:off x="3596640" y="975360"/>
            <a:ext cx="7559040" cy="7772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000" b="1" dirty="0">
                <a:solidFill>
                  <a:srgbClr val="C00000"/>
                </a:solidFill>
              </a:rPr>
              <a:t>Плановые и внеплановые проверки</a:t>
            </a:r>
            <a:endParaRPr lang="ru-RU" sz="3000" b="1" dirty="0" smtClean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55776" y="1878359"/>
            <a:ext cx="72728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Внеплановый  аудит</a:t>
            </a:r>
          </a:p>
          <a:p>
            <a:endParaRPr lang="ru-RU" sz="2000" b="1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</a:rPr>
              <a:t>Проводится при наличии отрицательной динамики </a:t>
            </a:r>
            <a:r>
              <a:rPr lang="ru-RU" sz="2000" dirty="0" smtClean="0">
                <a:solidFill>
                  <a:srgbClr val="002060"/>
                </a:solidFill>
              </a:rPr>
              <a:t>качества.</a:t>
            </a:r>
            <a:endParaRPr lang="ru-RU" sz="2000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</a:rPr>
              <a:t>Проводится при поступлении жалоб </a:t>
            </a:r>
            <a:r>
              <a:rPr lang="ru-RU" sz="2000" dirty="0" smtClean="0">
                <a:solidFill>
                  <a:srgbClr val="002060"/>
                </a:solidFill>
              </a:rPr>
              <a:t>граждан.</a:t>
            </a:r>
            <a:endParaRPr lang="ru-RU" sz="2000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</a:rPr>
              <a:t>Проводится во всех случаях </a:t>
            </a:r>
            <a:r>
              <a:rPr lang="ru-RU" sz="2000" dirty="0" smtClean="0">
                <a:solidFill>
                  <a:srgbClr val="002060"/>
                </a:solidFill>
              </a:rPr>
              <a:t>ИСМП.</a:t>
            </a:r>
            <a:endParaRPr lang="ru-RU" sz="2000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</a:rPr>
              <a:t>Чек-лист.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179" y="3943110"/>
            <a:ext cx="8280920" cy="2451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7874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035" y="1124506"/>
            <a:ext cx="6905856" cy="3802951"/>
          </a:xfrm>
          <a:prstGeom prst="rect">
            <a:avLst/>
          </a:prstGeom>
        </p:spPr>
      </p:pic>
      <p:sp>
        <p:nvSpPr>
          <p:cNvPr id="5" name="Текст 2"/>
          <p:cNvSpPr txBox="1">
            <a:spLocks/>
          </p:cNvSpPr>
          <p:nvPr/>
        </p:nvSpPr>
        <p:spPr>
          <a:xfrm>
            <a:off x="441648" y="4927457"/>
            <a:ext cx="11216952" cy="17476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 eaLnBrk="0" fontAlgn="base" hangingPunct="0">
              <a:spcAft>
                <a:spcPct val="0"/>
              </a:spcAft>
              <a:buNone/>
              <a:defRPr/>
            </a:pPr>
            <a:r>
              <a:rPr lang="ru-RU" sz="2400" dirty="0">
                <a:solidFill>
                  <a:srgbClr val="002060"/>
                </a:solidFill>
              </a:rPr>
              <a:t>Обслуживаемое население Волжского района насчитывает более 150 тысяч человек. ГБУЗ СО «Волжская РКБ» оказывает первичную медико-санитарную помощь, в том числе первичную доврачебную, первичную врачебную и первичную специализированную. В круглосуточном стационаре имеются койки сестринского </a:t>
            </a:r>
            <a:r>
              <a:rPr lang="ru-RU" sz="2400" dirty="0" smtClean="0">
                <a:solidFill>
                  <a:srgbClr val="002060"/>
                </a:solidFill>
              </a:rPr>
              <a:t>ухода.</a:t>
            </a:r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76281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45" y="1905000"/>
            <a:ext cx="3257550" cy="4324350"/>
          </a:xfrm>
          <a:prstGeom prst="rect">
            <a:avLst/>
          </a:prstGeom>
        </p:spPr>
      </p:pic>
      <p:sp>
        <p:nvSpPr>
          <p:cNvPr id="8" name="Содержимое 2"/>
          <p:cNvSpPr txBox="1">
            <a:spLocks/>
          </p:cNvSpPr>
          <p:nvPr/>
        </p:nvSpPr>
        <p:spPr>
          <a:xfrm>
            <a:off x="2895600" y="1127760"/>
            <a:ext cx="7559040" cy="7772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000" b="1" dirty="0">
                <a:solidFill>
                  <a:srgbClr val="C00000"/>
                </a:solidFill>
              </a:rPr>
              <a:t>Плановые и внеплановые проверки</a:t>
            </a:r>
            <a:endParaRPr lang="ru-RU" sz="3000" b="1" dirty="0" smtClean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715" y="2059305"/>
            <a:ext cx="3209925" cy="44100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115" y="1905000"/>
            <a:ext cx="3276600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138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2"/>
          <p:cNvSpPr txBox="1">
            <a:spLocks/>
          </p:cNvSpPr>
          <p:nvPr/>
        </p:nvSpPr>
        <p:spPr>
          <a:xfrm>
            <a:off x="1524000" y="1264920"/>
            <a:ext cx="9646920" cy="12344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500" b="1" dirty="0">
                <a:solidFill>
                  <a:srgbClr val="C00000"/>
                </a:solidFill>
              </a:rPr>
              <a:t>ПРИКАЗ от 31 июля 2020 г. № 785н </a:t>
            </a:r>
            <a:r>
              <a:rPr lang="ru-RU" sz="2500" b="1" dirty="0" smtClean="0">
                <a:solidFill>
                  <a:srgbClr val="C00000"/>
                </a:solidFill>
              </a:rPr>
              <a:t>«ОБ </a:t>
            </a:r>
            <a:r>
              <a:rPr lang="ru-RU" sz="2500" b="1" dirty="0">
                <a:solidFill>
                  <a:srgbClr val="C00000"/>
                </a:solidFill>
              </a:rPr>
              <a:t>УТВЕРЖДЕНИИ ТРЕБОВАНИЙ К ОРГАНИЗАЦИИ И ПРОВЕДЕНИЮ ВНУТРЕННЕГО КОНТРОЛЯ КАЧЕСТВА И БЕЗОПАСНОСТИ МЕДИЦИНСКОЙ </a:t>
            </a:r>
            <a:r>
              <a:rPr lang="ru-RU" sz="2500" b="1" dirty="0" smtClean="0">
                <a:solidFill>
                  <a:srgbClr val="C00000"/>
                </a:solidFill>
              </a:rPr>
              <a:t>ДЕЯТЕЛЬНОСТИ»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59184" y="2137439"/>
            <a:ext cx="813690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>
                <a:solidFill>
                  <a:srgbClr val="002060"/>
                </a:solidFill>
              </a:rPr>
              <a:t>П.17 </a:t>
            </a:r>
            <a:r>
              <a:rPr lang="ru-RU" dirty="0" smtClean="0">
                <a:solidFill>
                  <a:srgbClr val="002060"/>
                </a:solidFill>
              </a:rPr>
              <a:t>Плановые и целевые (внеплановые) проверки, осуществляемые в рамках внутреннего контроля качества и безопасности медицинской деятельности, в зависимости от вида медицинской организации, видов, условий и форм оказания медицинской помощи, перечня работ (услуг), указанных в лицензии на осуществление медицинской деятельности, предусматривают оценку  следующих показателей: …………..  </a:t>
            </a:r>
            <a:r>
              <a:rPr lang="ru-RU" sz="2800" b="1" dirty="0" smtClean="0">
                <a:solidFill>
                  <a:srgbClr val="FF0000"/>
                </a:solidFill>
              </a:rPr>
              <a:t>37 показателей </a:t>
            </a:r>
          </a:p>
          <a:p>
            <a:pPr marL="342900" indent="-342900">
              <a:buAutoNum type="arabicPeriod"/>
            </a:pPr>
            <a:endParaRPr lang="ru-RU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430" y="4469120"/>
            <a:ext cx="4070069" cy="2142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15990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2"/>
          <p:cNvSpPr txBox="1">
            <a:spLocks/>
          </p:cNvSpPr>
          <p:nvPr/>
        </p:nvSpPr>
        <p:spPr>
          <a:xfrm>
            <a:off x="3169920" y="1386840"/>
            <a:ext cx="7010400" cy="5181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500" b="1" dirty="0">
                <a:solidFill>
                  <a:srgbClr val="C00000"/>
                </a:solidFill>
              </a:rPr>
              <a:t>ОФОРМЛЕНИЕ РЕЗУЛЬТАТА ПРОВЕРКИ</a:t>
            </a:r>
            <a:endParaRPr lang="ru-RU" sz="2500" b="1" dirty="0" smtClean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53696" y="1956947"/>
            <a:ext cx="835794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По результатам проверок </a:t>
            </a:r>
            <a:r>
              <a:rPr lang="ru-RU" sz="2000" dirty="0" smtClean="0">
                <a:solidFill>
                  <a:srgbClr val="002060"/>
                </a:solidFill>
              </a:rPr>
              <a:t>составляется  </a:t>
            </a:r>
            <a:r>
              <a:rPr lang="ru-RU" sz="2000" dirty="0" smtClean="0">
                <a:solidFill>
                  <a:srgbClr val="002060"/>
                </a:solidFill>
              </a:rPr>
              <a:t>план мероприятий по устранению выявленных нарушений.</a:t>
            </a:r>
          </a:p>
          <a:p>
            <a:endParaRPr lang="ru-RU" sz="2000" dirty="0" smtClean="0">
              <a:solidFill>
                <a:srgbClr val="002060"/>
              </a:solidFill>
            </a:endParaRPr>
          </a:p>
          <a:p>
            <a:r>
              <a:rPr lang="ru-RU" sz="2000" dirty="0" smtClean="0">
                <a:solidFill>
                  <a:srgbClr val="002060"/>
                </a:solidFill>
              </a:rPr>
              <a:t>1 раз в полугодие, а также по итогам года – Службой качества формируется сводный отчет, на основании которого руководитель МО, при необходимости, утверждает перечень корректирующих мер.</a:t>
            </a:r>
          </a:p>
          <a:p>
            <a:endParaRPr lang="ru-RU" dirty="0" smtClean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044493"/>
              </p:ext>
            </p:extLst>
          </p:nvPr>
        </p:nvGraphicFramePr>
        <p:xfrm>
          <a:off x="1182296" y="4556564"/>
          <a:ext cx="7560840" cy="1381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xmlns="" val="3581762868"/>
                    </a:ext>
                  </a:extLst>
                </a:gridCol>
                <a:gridCol w="1764196">
                  <a:extLst>
                    <a:ext uri="{9D8B030D-6E8A-4147-A177-3AD203B41FA5}">
                      <a16:colId xmlns:a16="http://schemas.microsoft.com/office/drawing/2014/main" xmlns="" val="2057184127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xmlns="" val="816761081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xmlns="" val="26442609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Корректирующие</a:t>
                      </a:r>
                      <a:r>
                        <a:rPr lang="ru-RU" baseline="0" dirty="0" smtClean="0"/>
                        <a:t> мероприятия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Плановый срок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Срок реализации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Ответственное лицо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94782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43295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0161473"/>
                  </a:ext>
                </a:extLst>
              </a:tr>
            </a:tbl>
          </a:graphicData>
        </a:graphic>
      </p:graphicFrame>
      <p:pic>
        <p:nvPicPr>
          <p:cNvPr id="10" name="Picture 2" descr="https://avatars.mds.yandex.net/i?id=006777e4a4833047ba51754e0b6e914592de9d39-10544851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701" y="2780928"/>
            <a:ext cx="2592287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5150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2"/>
          <p:cNvSpPr txBox="1">
            <a:spLocks/>
          </p:cNvSpPr>
          <p:nvPr/>
        </p:nvSpPr>
        <p:spPr>
          <a:xfrm>
            <a:off x="3627120" y="1463040"/>
            <a:ext cx="4785360" cy="10104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500" b="1" dirty="0">
                <a:solidFill>
                  <a:srgbClr val="C00000"/>
                </a:solidFill>
              </a:rPr>
              <a:t>Учет нежелательных событий  - </a:t>
            </a:r>
            <a:endParaRPr lang="ru-RU" sz="2500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sz="2500" b="1" dirty="0" smtClean="0">
                <a:solidFill>
                  <a:srgbClr val="002060"/>
                </a:solidFill>
              </a:rPr>
              <a:t>мероприятие </a:t>
            </a:r>
            <a:r>
              <a:rPr lang="ru-RU" sz="2500" b="1" dirty="0">
                <a:solidFill>
                  <a:srgbClr val="002060"/>
                </a:solidFill>
              </a:rPr>
              <a:t>ВКК и БМД </a:t>
            </a:r>
            <a:endParaRPr lang="ru-RU" sz="2500" b="1" dirty="0" smtClean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82240" y="2473502"/>
            <a:ext cx="853130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Для выполнения задачи предотвращения нежелательных событий крайне важно реализовать все </a:t>
            </a:r>
            <a:r>
              <a:rPr lang="ru-RU" sz="2000" dirty="0">
                <a:solidFill>
                  <a:srgbClr val="002060"/>
                </a:solidFill>
              </a:rPr>
              <a:t>м</a:t>
            </a:r>
            <a:r>
              <a:rPr lang="ru-RU" sz="2000" dirty="0" smtClean="0">
                <a:solidFill>
                  <a:srgbClr val="002060"/>
                </a:solidFill>
              </a:rPr>
              <a:t>ероприятия  ВКК и БМД</a:t>
            </a:r>
          </a:p>
          <a:p>
            <a:endParaRPr lang="ru-RU" sz="2000" dirty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</a:rPr>
              <a:t>Проведение проверок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</a:rPr>
              <a:t>Сбор статистических данных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</a:rPr>
              <a:t>Учет нежелательных событий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</a:rPr>
              <a:t>Мониторинг наличия лекарственных препаратов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</a:rPr>
              <a:t>Анализ информации о нежелательных реакциях при применении ЛС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</a:rPr>
              <a:t>Анализ информации обо всех случаях побочных действий медицинских изделий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</a:rPr>
              <a:t>Мониторинг наличия у медицинских работников документов об образовании и сертификата специалиста (свидетельства об аккредитации</a:t>
            </a:r>
            <a:r>
              <a:rPr lang="ru-RU" sz="2000" dirty="0" smtClean="0">
                <a:solidFill>
                  <a:srgbClr val="002060"/>
                </a:solidFill>
              </a:rPr>
              <a:t>)</a:t>
            </a:r>
            <a:endParaRPr lang="ru-RU" dirty="0" smtClean="0"/>
          </a:p>
        </p:txBody>
      </p:sp>
      <p:pic>
        <p:nvPicPr>
          <p:cNvPr id="11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56" y="2921144"/>
            <a:ext cx="2206470" cy="268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7380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2"/>
          <p:cNvSpPr txBox="1">
            <a:spLocks/>
          </p:cNvSpPr>
          <p:nvPr/>
        </p:nvSpPr>
        <p:spPr>
          <a:xfrm>
            <a:off x="2822768" y="1264920"/>
            <a:ext cx="7559040" cy="7772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000" b="1" dirty="0">
                <a:solidFill>
                  <a:srgbClr val="C00000"/>
                </a:solidFill>
              </a:rPr>
              <a:t>Журнал учета нежелательных событий</a:t>
            </a:r>
            <a:endParaRPr lang="ru-RU" sz="3000" b="1" dirty="0" smtClean="0">
              <a:solidFill>
                <a:srgbClr val="C0000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6102739"/>
              </p:ext>
            </p:extLst>
          </p:nvPr>
        </p:nvGraphicFramePr>
        <p:xfrm>
          <a:off x="1399064" y="2545080"/>
          <a:ext cx="8754144" cy="3321062"/>
        </p:xfrm>
        <a:graphic>
          <a:graphicData uri="http://schemas.openxmlformats.org/drawingml/2006/table">
            <a:tbl>
              <a:tblPr firstRow="1" bandRow="1"/>
              <a:tblGrid>
                <a:gridCol w="370384"/>
                <a:gridCol w="534888"/>
                <a:gridCol w="648072"/>
                <a:gridCol w="701130"/>
                <a:gridCol w="599824"/>
                <a:gridCol w="528441"/>
                <a:gridCol w="585444"/>
                <a:gridCol w="585444"/>
                <a:gridCol w="400053"/>
                <a:gridCol w="745671"/>
                <a:gridCol w="822545"/>
                <a:gridCol w="720080"/>
                <a:gridCol w="648072"/>
                <a:gridCol w="864096"/>
              </a:tblGrid>
              <a:tr h="301234">
                <a:tc row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№</a:t>
                      </a:r>
                    </a:p>
                  </a:txBody>
                  <a:tcPr marL="77531" marR="77531" marT="38766" marB="3876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дата</a:t>
                      </a:r>
                    </a:p>
                  </a:txBody>
                  <a:tcPr marL="77531" marR="77531" marT="38766" marB="3876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ФИО пациента</a:t>
                      </a:r>
                    </a:p>
                  </a:txBody>
                  <a:tcPr marL="77531" marR="77531" marT="38766" marB="3876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Место </a:t>
                      </a:r>
                      <a:r>
                        <a:rPr lang="ru-RU" sz="1200" kern="12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нежела</a:t>
                      </a:r>
                      <a:endParaRPr lang="ru-RU" sz="1200" kern="1200" dirty="0" smtClean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тельно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го</a:t>
                      </a: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события</a:t>
                      </a:r>
                    </a:p>
                  </a:txBody>
                  <a:tcPr marL="77531" marR="77531" marT="38766" marB="3876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Вид нежелательного события</a:t>
                      </a:r>
                    </a:p>
                  </a:txBody>
                  <a:tcPr marL="77531" marR="77531" marT="38766" marB="3876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Обстоятельства, при которых произошло событие</a:t>
                      </a:r>
                    </a:p>
                  </a:txBody>
                  <a:tcPr marL="77531" marR="77531" marT="38766" marB="3876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Последствия нежелательного события</a:t>
                      </a:r>
                    </a:p>
                  </a:txBody>
                  <a:tcPr marL="77531" marR="77531" marT="38766" marB="3876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Приня</a:t>
                      </a:r>
                      <a:endParaRPr lang="ru-RU" sz="1200" kern="1200" dirty="0" smtClean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тые</a:t>
                      </a: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меры по устранению последствий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31" marR="77531" marT="38766" marB="3876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Примечания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31" marR="77531" marT="38766" marB="3876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Подпись должностного лица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31" marR="77531" marT="38766" marB="3876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59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неотложное </a:t>
                      </a: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состояние </a:t>
                      </a: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или</a:t>
                      </a:r>
                      <a:r>
                        <a:rPr lang="ru-RU" sz="1200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травма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77531" marR="77531" marT="38766" marB="3876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Связ</a:t>
                      </a: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. с мед</a:t>
                      </a: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. </a:t>
                      </a: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обо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рудованием</a:t>
                      </a: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или мед. изделием</a:t>
                      </a:r>
                    </a:p>
                  </a:txBody>
                  <a:tcPr marL="77531" marR="77531" marT="38766" marB="3876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связанное с ЛС</a:t>
                      </a:r>
                    </a:p>
                  </a:txBody>
                  <a:tcPr marL="77531" marR="77531" marT="38766" marB="3876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Паде</a:t>
                      </a:r>
                      <a:endParaRPr lang="ru-RU" sz="1200" kern="1200" dirty="0" smtClean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ние</a:t>
                      </a: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на территории</a:t>
                      </a:r>
                    </a:p>
                  </a:txBody>
                  <a:tcPr marL="77531" marR="77531" marT="38766" marB="3876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другое</a:t>
                      </a:r>
                    </a:p>
                  </a:txBody>
                  <a:tcPr marL="77531" marR="77531" marT="38766" marB="3876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44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31" marR="77531" marT="38766" marB="3876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31" marR="77531" marT="38766" marB="3876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31" marR="77531" marT="38766" marB="3876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31" marR="77531" marT="38766" marB="3876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31" marR="77531" marT="38766" marB="3876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31" marR="77531" marT="38766" marB="3876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31" marR="77531" marT="38766" marB="3876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31" marR="77531" marT="38766" marB="3876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31" marR="77531" marT="38766" marB="3876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31" marR="77531" marT="38766" marB="3876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31" marR="77531" marT="38766" marB="3876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31" marR="77531" marT="38766" marB="3876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31" marR="77531" marT="38766" marB="3876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31" marR="77531" marT="38766" marB="3876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4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77531" marR="77531" marT="38766" marB="3876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77531" marR="77531" marT="38766" marB="3876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77531" marR="77531" marT="38766" marB="3876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77531" marR="77531" marT="38766" marB="3876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77531" marR="77531" marT="38766" marB="3876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77531" marR="77531" marT="38766" marB="3876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77531" marR="77531" marT="38766" marB="3876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77531" marR="77531" marT="38766" marB="3876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77531" marR="77531" marT="38766" marB="3876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77531" marR="77531" marT="38766" marB="3876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77531" marR="77531" marT="38766" marB="3876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77531" marR="77531" marT="38766" marB="3876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77531" marR="77531" marT="38766" marB="3876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900" dirty="0">
                        <a:effectLst/>
                        <a:latin typeface="Calibri"/>
                      </a:endParaRPr>
                    </a:p>
                  </a:txBody>
                  <a:tcPr marL="77531" marR="77531" marT="38766" marB="3876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15275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2"/>
          <p:cNvSpPr txBox="1">
            <a:spLocks/>
          </p:cNvSpPr>
          <p:nvPr/>
        </p:nvSpPr>
        <p:spPr>
          <a:xfrm>
            <a:off x="3718560" y="1143000"/>
            <a:ext cx="5745480" cy="1219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000" b="1" dirty="0">
                <a:solidFill>
                  <a:srgbClr val="C00000"/>
                </a:solidFill>
              </a:rPr>
              <a:t>Оценка качества и безопасности </a:t>
            </a:r>
            <a:endParaRPr lang="ru-RU" sz="3000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sz="3000" b="1" dirty="0" smtClean="0">
                <a:solidFill>
                  <a:srgbClr val="C00000"/>
                </a:solidFill>
              </a:rPr>
              <a:t>медицинской </a:t>
            </a:r>
            <a:r>
              <a:rPr lang="ru-RU" sz="3000" b="1" dirty="0">
                <a:solidFill>
                  <a:srgbClr val="C00000"/>
                </a:solidFill>
              </a:rPr>
              <a:t>деятельности</a:t>
            </a:r>
            <a:endParaRPr lang="ru-RU" sz="3000" b="1" dirty="0" smtClean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876" y="2209053"/>
            <a:ext cx="3058208" cy="44443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2209053"/>
            <a:ext cx="3123247" cy="42934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783" y="2301240"/>
            <a:ext cx="2948527" cy="420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475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2"/>
          <p:cNvSpPr txBox="1">
            <a:spLocks/>
          </p:cNvSpPr>
          <p:nvPr/>
        </p:nvSpPr>
        <p:spPr>
          <a:xfrm>
            <a:off x="2255520" y="1402080"/>
            <a:ext cx="8183880" cy="1219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000" b="1" dirty="0" smtClean="0">
                <a:solidFill>
                  <a:srgbClr val="C00000"/>
                </a:solidFill>
              </a:rPr>
              <a:t>Анализ оценки </a:t>
            </a:r>
            <a:r>
              <a:rPr lang="ru-RU" sz="3000" b="1" dirty="0">
                <a:solidFill>
                  <a:srgbClr val="C00000"/>
                </a:solidFill>
              </a:rPr>
              <a:t>качества и безопасности </a:t>
            </a:r>
            <a:endParaRPr lang="ru-RU" sz="3000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sz="3000" b="1" dirty="0" smtClean="0">
                <a:solidFill>
                  <a:srgbClr val="C00000"/>
                </a:solidFill>
              </a:rPr>
              <a:t>медицинской </a:t>
            </a:r>
            <a:r>
              <a:rPr lang="ru-RU" sz="3000" b="1" dirty="0">
                <a:solidFill>
                  <a:srgbClr val="C00000"/>
                </a:solidFill>
              </a:rPr>
              <a:t>деятельности</a:t>
            </a:r>
            <a:endParaRPr lang="ru-RU" sz="3000" b="1" dirty="0" smtClean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576" y="2621280"/>
            <a:ext cx="3301365" cy="1898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05" y="3195138"/>
            <a:ext cx="4003411" cy="22912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7448" y="3219179"/>
            <a:ext cx="4092180" cy="22672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3632" y="4726031"/>
            <a:ext cx="3130469" cy="176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300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53;p34"/>
          <p:cNvSpPr txBox="1">
            <a:spLocks/>
          </p:cNvSpPr>
          <p:nvPr/>
        </p:nvSpPr>
        <p:spPr>
          <a:xfrm>
            <a:off x="1470213" y="1382784"/>
            <a:ext cx="9072282" cy="347766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b="1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\\192.168.1.59\d\3.Дыбенко\15.ИНФОРМАЦИОННЫЙ ОТДЕЛ\Луенко\Для сайтов\логотип пнг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2573" y="1447051"/>
            <a:ext cx="2333637" cy="218090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3360" y="1302948"/>
            <a:ext cx="2876775" cy="23172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2560" y="3812145"/>
            <a:ext cx="3175000" cy="26441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26667" b="27778"/>
          <a:stretch/>
        </p:blipFill>
        <p:spPr>
          <a:xfrm>
            <a:off x="3474720" y="4278270"/>
            <a:ext cx="4800600" cy="21869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/>
          <a:srcRect t="11528"/>
          <a:stretch/>
        </p:blipFill>
        <p:spPr>
          <a:xfrm>
            <a:off x="8412479" y="3812146"/>
            <a:ext cx="3555999" cy="26441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03320" y="1676745"/>
            <a:ext cx="396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002060"/>
                </a:solidFill>
                <a:latin typeface="+mj-lt"/>
              </a:rPr>
              <a:t>Благодарю </a:t>
            </a:r>
          </a:p>
          <a:p>
            <a:pPr algn="ctr"/>
            <a:r>
              <a:rPr lang="ru-RU" sz="4800" b="1" i="1" dirty="0" smtClean="0">
                <a:solidFill>
                  <a:srgbClr val="002060"/>
                </a:solidFill>
                <a:latin typeface="+mj-lt"/>
              </a:rPr>
              <a:t>за внимание!</a:t>
            </a:r>
            <a:endParaRPr lang="ru-RU" sz="4800" b="1" i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3001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2"/>
          <p:cNvSpPr txBox="1">
            <a:spLocks/>
          </p:cNvSpPr>
          <p:nvPr/>
        </p:nvSpPr>
        <p:spPr>
          <a:xfrm>
            <a:off x="551383" y="1249680"/>
            <a:ext cx="10939471" cy="2827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4400" dirty="0" smtClean="0">
                <a:solidFill>
                  <a:schemeClr val="tx2"/>
                </a:solidFill>
                <a:latin typeface="+mj-lt"/>
              </a:rPr>
              <a:t>Население Волжского района 2022-2025</a:t>
            </a:r>
            <a:r>
              <a:rPr lang="ru-RU" sz="4400" dirty="0" smtClean="0">
                <a:solidFill>
                  <a:prstClr val="black"/>
                </a:solidFill>
                <a:latin typeface="+mj-lt"/>
              </a:rPr>
              <a:t/>
            </a:r>
            <a:br>
              <a:rPr lang="ru-RU" sz="4400" dirty="0" smtClean="0">
                <a:solidFill>
                  <a:prstClr val="black"/>
                </a:solidFill>
                <a:latin typeface="+mj-lt"/>
              </a:rPr>
            </a:br>
            <a:endParaRPr lang="ru-RU" sz="2400" dirty="0">
              <a:latin typeface="+mj-lt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5564498"/>
              </p:ext>
            </p:extLst>
          </p:nvPr>
        </p:nvGraphicFramePr>
        <p:xfrm>
          <a:off x="422608" y="2011680"/>
          <a:ext cx="4987592" cy="4361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9953244"/>
              </p:ext>
            </p:extLst>
          </p:nvPr>
        </p:nvGraphicFramePr>
        <p:xfrm>
          <a:off x="6553200" y="1965960"/>
          <a:ext cx="3809007" cy="4513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6223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2"/>
          <p:cNvSpPr txBox="1">
            <a:spLocks/>
          </p:cNvSpPr>
          <p:nvPr/>
        </p:nvSpPr>
        <p:spPr>
          <a:xfrm>
            <a:off x="551383" y="1249680"/>
            <a:ext cx="10939471" cy="2827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4400" dirty="0" smtClean="0">
                <a:solidFill>
                  <a:schemeClr val="tx2"/>
                </a:solidFill>
                <a:latin typeface="+mj-lt"/>
              </a:rPr>
              <a:t>Население Волжского района 2022-2025</a:t>
            </a:r>
            <a:r>
              <a:rPr lang="ru-RU" sz="4400" dirty="0" smtClean="0">
                <a:solidFill>
                  <a:prstClr val="black"/>
                </a:solidFill>
                <a:latin typeface="+mj-lt"/>
              </a:rPr>
              <a:t/>
            </a:r>
            <a:br>
              <a:rPr lang="ru-RU" sz="4400" dirty="0" smtClean="0">
                <a:solidFill>
                  <a:prstClr val="black"/>
                </a:solidFill>
                <a:latin typeface="+mj-lt"/>
              </a:rPr>
            </a:br>
            <a:endParaRPr lang="ru-RU" sz="2400" dirty="0">
              <a:latin typeface="+mj-lt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7945007"/>
              </p:ext>
            </p:extLst>
          </p:nvPr>
        </p:nvGraphicFramePr>
        <p:xfrm>
          <a:off x="335361" y="2011680"/>
          <a:ext cx="11477586" cy="4513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94310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2"/>
          <p:cNvSpPr txBox="1">
            <a:spLocks/>
          </p:cNvSpPr>
          <p:nvPr/>
        </p:nvSpPr>
        <p:spPr>
          <a:xfrm>
            <a:off x="551383" y="1249680"/>
            <a:ext cx="10939471" cy="502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«МОДЕРНИЗАЦИИ ПЕРВИЧНОГО ЗВЕНА»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6D19D44-5B78-22E4-183D-120963B084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3"/>
          <a:stretch/>
        </p:blipFill>
        <p:spPr bwMode="auto">
          <a:xfrm>
            <a:off x="424756" y="1798567"/>
            <a:ext cx="2921358" cy="2265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DCEF73CF-CC88-8850-B473-E7C6D72122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015" y="1752600"/>
            <a:ext cx="3686206" cy="2253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DF37ED0-4780-17F5-6BFC-D892D2D7B2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r="4330" b="40131"/>
          <a:stretch/>
        </p:blipFill>
        <p:spPr bwMode="auto">
          <a:xfrm>
            <a:off x="8566755" y="1706631"/>
            <a:ext cx="3257400" cy="235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A119667-DB2C-D660-5C6C-7405E18544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87" t="13381" b="51354"/>
          <a:stretch/>
        </p:blipFill>
        <p:spPr>
          <a:xfrm>
            <a:off x="466151" y="4156852"/>
            <a:ext cx="2893807" cy="230639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6F80223-6DDB-FA23-3B1C-6B180304AC7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3" t="9930" r="9052" b="8981"/>
          <a:stretch/>
        </p:blipFill>
        <p:spPr>
          <a:xfrm>
            <a:off x="4202906" y="4156852"/>
            <a:ext cx="3661315" cy="230559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81FEFB8-4C8F-168E-F81A-E5B1A70C55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1" r="9071" b="31173"/>
          <a:stretch/>
        </p:blipFill>
        <p:spPr bwMode="auto">
          <a:xfrm>
            <a:off x="8566755" y="4156852"/>
            <a:ext cx="3257400" cy="234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Стрелка: вправо 17">
            <a:extLst>
              <a:ext uri="{FF2B5EF4-FFF2-40B4-BE49-F238E27FC236}">
                <a16:creationId xmlns:a16="http://schemas.microsoft.com/office/drawing/2014/main" xmlns="" id="{08D7B5B4-8030-0704-F8F6-402DC974B7E4}"/>
              </a:ext>
            </a:extLst>
          </p:cNvPr>
          <p:cNvSpPr/>
          <p:nvPr/>
        </p:nvSpPr>
        <p:spPr>
          <a:xfrm>
            <a:off x="3441923" y="4654563"/>
            <a:ext cx="565495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вправо 17">
            <a:extLst>
              <a:ext uri="{FF2B5EF4-FFF2-40B4-BE49-F238E27FC236}">
                <a16:creationId xmlns:a16="http://schemas.microsoft.com/office/drawing/2014/main" xmlns="" id="{08D7B5B4-8030-0704-F8F6-402DC974B7E4}"/>
              </a:ext>
            </a:extLst>
          </p:cNvPr>
          <p:cNvSpPr/>
          <p:nvPr/>
        </p:nvSpPr>
        <p:spPr>
          <a:xfrm>
            <a:off x="3441923" y="2701366"/>
            <a:ext cx="565495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Стрелка: вправо 17">
            <a:extLst>
              <a:ext uri="{FF2B5EF4-FFF2-40B4-BE49-F238E27FC236}">
                <a16:creationId xmlns:a16="http://schemas.microsoft.com/office/drawing/2014/main" xmlns="" id="{08D7B5B4-8030-0704-F8F6-402DC974B7E4}"/>
              </a:ext>
            </a:extLst>
          </p:cNvPr>
          <p:cNvSpPr/>
          <p:nvPr/>
        </p:nvSpPr>
        <p:spPr>
          <a:xfrm>
            <a:off x="7932740" y="2657161"/>
            <a:ext cx="565495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вправо 17">
            <a:extLst>
              <a:ext uri="{FF2B5EF4-FFF2-40B4-BE49-F238E27FC236}">
                <a16:creationId xmlns:a16="http://schemas.microsoft.com/office/drawing/2014/main" xmlns="" id="{08D7B5B4-8030-0704-F8F6-402DC974B7E4}"/>
              </a:ext>
            </a:extLst>
          </p:cNvPr>
          <p:cNvSpPr/>
          <p:nvPr/>
        </p:nvSpPr>
        <p:spPr>
          <a:xfrm>
            <a:off x="7932740" y="4654563"/>
            <a:ext cx="565495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179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2"/>
          <p:cNvSpPr txBox="1">
            <a:spLocks/>
          </p:cNvSpPr>
          <p:nvPr/>
        </p:nvSpPr>
        <p:spPr>
          <a:xfrm>
            <a:off x="551383" y="1249680"/>
            <a:ext cx="10939471" cy="579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altLang="ru-RU" sz="3000" dirty="0"/>
              <a:t>Возведение нового </a:t>
            </a:r>
            <a:r>
              <a:rPr lang="ru-RU" altLang="ru-RU" sz="3000" dirty="0" err="1"/>
              <a:t>ФАПа</a:t>
            </a:r>
            <a:r>
              <a:rPr lang="ru-RU" altLang="ru-RU" sz="3000" dirty="0"/>
              <a:t> в с. Николаевка в 2020 </a:t>
            </a:r>
            <a:r>
              <a:rPr lang="ru-RU" altLang="ru-RU" sz="3000" dirty="0" smtClean="0"/>
              <a:t>году</a:t>
            </a:r>
            <a:endParaRPr lang="ru-RU" sz="2400" dirty="0"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3670" b="31979"/>
          <a:stretch>
            <a:fillRect/>
          </a:stretch>
        </p:blipFill>
        <p:spPr bwMode="auto">
          <a:xfrm>
            <a:off x="524753" y="1828800"/>
            <a:ext cx="2450897" cy="477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694" y="2317717"/>
            <a:ext cx="3402012" cy="340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992" y="1781159"/>
            <a:ext cx="29813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трелка: вправо 17">
            <a:extLst>
              <a:ext uri="{FF2B5EF4-FFF2-40B4-BE49-F238E27FC236}">
                <a16:creationId xmlns:a16="http://schemas.microsoft.com/office/drawing/2014/main" xmlns="" id="{08D7B5B4-8030-0704-F8F6-402DC974B7E4}"/>
              </a:ext>
            </a:extLst>
          </p:cNvPr>
          <p:cNvSpPr/>
          <p:nvPr/>
        </p:nvSpPr>
        <p:spPr>
          <a:xfrm>
            <a:off x="3186494" y="3761565"/>
            <a:ext cx="565495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Стрелка: вправо 17">
            <a:extLst>
              <a:ext uri="{FF2B5EF4-FFF2-40B4-BE49-F238E27FC236}">
                <a16:creationId xmlns:a16="http://schemas.microsoft.com/office/drawing/2014/main" xmlns="" id="{08D7B5B4-8030-0704-F8F6-402DC974B7E4}"/>
              </a:ext>
            </a:extLst>
          </p:cNvPr>
          <p:cNvSpPr/>
          <p:nvPr/>
        </p:nvSpPr>
        <p:spPr>
          <a:xfrm>
            <a:off x="7338601" y="3785385"/>
            <a:ext cx="565495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984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082004" y="1530638"/>
            <a:ext cx="6655705" cy="53273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Gost\Desktop\работа с Карасевой\Конкурс_2024г\Котылевская\2. оборотная сторона тит.лист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21501" y="1434986"/>
            <a:ext cx="3330859" cy="444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Gost\Desktop\работа с Карасевой\Конкурс_2024г\Котылевская\20240313_1127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76" y="1360488"/>
            <a:ext cx="3118118" cy="4157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Gost\Desktop\работа с Карасевой\Конкурс_2024г\Котылевская\20240313_1126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0273" y="2476783"/>
            <a:ext cx="1986639" cy="408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4276" y="2423815"/>
            <a:ext cx="394828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Роль фельдшера-заведующего ФАП сложно переоценить – это боец, который всегда на посту. В любое время дня и ночи может поступить </a:t>
            </a:r>
            <a:r>
              <a:rPr lang="ru-RU" dirty="0" smtClean="0"/>
              <a:t>вызов, </a:t>
            </a:r>
            <a:r>
              <a:rPr lang="ru-RU" dirty="0"/>
              <a:t>и фельдшер пойдет оказывать помощь, не взирая на время суток и погодные условия. </a:t>
            </a:r>
            <a:endParaRPr lang="ru-RU" dirty="0" smtClean="0"/>
          </a:p>
          <a:p>
            <a:r>
              <a:rPr lang="ru-RU" dirty="0" smtClean="0"/>
              <a:t>Это - наставник </a:t>
            </a:r>
            <a:r>
              <a:rPr lang="ru-RU" dirty="0"/>
              <a:t>для молодых специалистов, приходящих на работу в ГБУЗ СО «Волжская РКБ</a:t>
            </a:r>
            <a:r>
              <a:rPr lang="ru-RU" dirty="0" smtClean="0"/>
              <a:t>» и участник</a:t>
            </a:r>
          </a:p>
          <a:p>
            <a:r>
              <a:rPr lang="ru-RU" dirty="0" smtClean="0"/>
              <a:t>Совета </a:t>
            </a:r>
            <a:r>
              <a:rPr lang="ru-RU" dirty="0"/>
              <a:t>медицинских сестер нашего лечебного учреждения.</a:t>
            </a:r>
          </a:p>
        </p:txBody>
      </p:sp>
    </p:spTree>
    <p:extLst>
      <p:ext uri="{BB962C8B-B14F-4D97-AF65-F5344CB8AC3E}">
        <p14:creationId xmlns:p14="http://schemas.microsoft.com/office/powerpoint/2010/main" val="3664367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2"/>
          <p:cNvSpPr txBox="1">
            <a:spLocks/>
          </p:cNvSpPr>
          <p:nvPr/>
        </p:nvSpPr>
        <p:spPr>
          <a:xfrm>
            <a:off x="551383" y="1249680"/>
            <a:ext cx="10939471" cy="1736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500" dirty="0" smtClean="0">
                <a:solidFill>
                  <a:schemeClr val="tx2"/>
                </a:solidFill>
                <a:latin typeface="+mj-lt"/>
              </a:rPr>
              <a:t>Участие </a:t>
            </a:r>
            <a:r>
              <a:rPr lang="ru-RU" sz="2500" dirty="0">
                <a:solidFill>
                  <a:schemeClr val="tx2"/>
                </a:solidFill>
                <a:latin typeface="+mj-lt"/>
              </a:rPr>
              <a:t>в общественной деятельности. </a:t>
            </a:r>
            <a:endParaRPr lang="ru-RU" sz="2500" dirty="0" smtClean="0">
              <a:solidFill>
                <a:schemeClr val="tx2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ru-RU" sz="2500" dirty="0" smtClean="0">
                <a:solidFill>
                  <a:schemeClr val="tx2"/>
                </a:solidFill>
                <a:latin typeface="+mj-lt"/>
              </a:rPr>
              <a:t>С </a:t>
            </a:r>
            <a:r>
              <a:rPr lang="ru-RU" sz="2500" dirty="0">
                <a:solidFill>
                  <a:schemeClr val="tx2"/>
                </a:solidFill>
                <a:latin typeface="+mj-lt"/>
              </a:rPr>
              <a:t>2015 года </a:t>
            </a:r>
            <a:r>
              <a:rPr lang="ru-RU" sz="2500" dirty="0" smtClean="0">
                <a:solidFill>
                  <a:schemeClr val="tx2"/>
                </a:solidFill>
                <a:latin typeface="+mj-lt"/>
              </a:rPr>
              <a:t>– депутат Собрания </a:t>
            </a:r>
            <a:r>
              <a:rPr lang="ru-RU" sz="2500" dirty="0">
                <a:solidFill>
                  <a:schemeClr val="tx2"/>
                </a:solidFill>
                <a:latin typeface="+mj-lt"/>
              </a:rPr>
              <a:t>Представителей </a:t>
            </a:r>
            <a:endParaRPr lang="ru-RU" sz="2500" dirty="0" smtClean="0">
              <a:solidFill>
                <a:schemeClr val="tx2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ru-RU" sz="2500" dirty="0" smtClean="0">
                <a:solidFill>
                  <a:schemeClr val="tx2"/>
                </a:solidFill>
                <a:latin typeface="+mj-lt"/>
              </a:rPr>
              <a:t>Волжского </a:t>
            </a:r>
            <a:r>
              <a:rPr lang="ru-RU" sz="2500" dirty="0">
                <a:solidFill>
                  <a:schemeClr val="tx2"/>
                </a:solidFill>
                <a:latin typeface="+mj-lt"/>
              </a:rPr>
              <a:t>района Самарской </a:t>
            </a:r>
            <a:r>
              <a:rPr lang="ru-RU" sz="2500" dirty="0" smtClean="0">
                <a:solidFill>
                  <a:schemeClr val="tx2"/>
                </a:solidFill>
                <a:latin typeface="+mj-lt"/>
              </a:rPr>
              <a:t>области</a:t>
            </a:r>
            <a:endParaRPr lang="ru-RU" sz="2500" dirty="0">
              <a:latin typeface="+mj-lt"/>
            </a:endParaRPr>
          </a:p>
        </p:txBody>
      </p:sp>
      <p:pic>
        <p:nvPicPr>
          <p:cNvPr id="4" name="Picture 2" descr="C:\Users\Gost\Desktop\работа с Карасевой\Конкурс_2024г\Котылевская\20240313_1126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5064" y="2413952"/>
            <a:ext cx="3047285" cy="406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Gost\Desktop\работа с Карасевой\Конкурс_2024г\Котылевская\20240313_1125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40018" y="2795305"/>
            <a:ext cx="5189538" cy="291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Gost\Desktop\работа с Карасевой\Конкурс_2024г\Котылевская\20240313_1127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64455" y="2413951"/>
            <a:ext cx="3046963" cy="406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7566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4666</TotalTime>
  <Words>2084</Words>
  <Application>Microsoft Office PowerPoint</Application>
  <PresentationFormat>Широкоэкранный</PresentationFormat>
  <Paragraphs>274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6" baseType="lpstr">
      <vt:lpstr>Arial</vt:lpstr>
      <vt:lpstr>Bebas Neue Bold</vt:lpstr>
      <vt:lpstr>Calibri</vt:lpstr>
      <vt:lpstr>Calibri Light</vt:lpstr>
      <vt:lpstr>Cambria</vt:lpstr>
      <vt:lpstr>Symbol</vt:lpstr>
      <vt:lpstr>Times New Roman</vt:lpstr>
      <vt:lpstr>Wingdings</vt:lpstr>
      <vt:lpstr>Тема Office</vt:lpstr>
      <vt:lpstr>ГБУЗ СО «Волжская районная клиническая больница»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Терра</dc:creator>
  <cp:lastModifiedBy>Гость</cp:lastModifiedBy>
  <cp:revision>369</cp:revision>
  <dcterms:created xsi:type="dcterms:W3CDTF">2024-07-25T07:42:34Z</dcterms:created>
  <dcterms:modified xsi:type="dcterms:W3CDTF">2026-03-06T09:29:29Z</dcterms:modified>
</cp:coreProperties>
</file>