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6" r:id="rId2"/>
    <p:sldId id="368" r:id="rId3"/>
    <p:sldId id="364" r:id="rId4"/>
    <p:sldId id="370" r:id="rId5"/>
    <p:sldId id="371" r:id="rId6"/>
    <p:sldId id="372" r:id="rId7"/>
    <p:sldId id="386" r:id="rId8"/>
    <p:sldId id="374" r:id="rId9"/>
    <p:sldId id="387" r:id="rId10"/>
    <p:sldId id="388" r:id="rId11"/>
    <p:sldId id="389" r:id="rId12"/>
    <p:sldId id="390" r:id="rId13"/>
    <p:sldId id="378" r:id="rId14"/>
    <p:sldId id="280" r:id="rId15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66FF"/>
    <a:srgbClr val="3333FF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381" autoAdjust="0"/>
    <p:restoredTop sz="96751" autoAdjust="0"/>
  </p:normalViewPr>
  <p:slideViewPr>
    <p:cSldViewPr>
      <p:cViewPr>
        <p:scale>
          <a:sx n="85" d="100"/>
          <a:sy n="85" d="100"/>
        </p:scale>
        <p:origin x="-101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8F082-390D-4524-A2CA-185E02C13235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D6EA1E-452E-49A3-B5D2-38389550250F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предварительных и периодических медицинских осмотров работников, занятых на работах во вредных условиях труда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593A8C-B6FD-411E-9C66-3B09327E73C4}" type="parTrans" cxnId="{EF92EA3A-5BF5-4EDD-93FB-A9571A9A9C2A}">
      <dgm:prSet/>
      <dgm:spPr/>
      <dgm:t>
        <a:bodyPr/>
        <a:lstStyle/>
        <a:p>
          <a:endParaRPr lang="ru-RU"/>
        </a:p>
      </dgm:t>
    </dgm:pt>
    <dgm:pt modelId="{9056055C-8ED7-4661-A3F2-EE9D703C40B5}" type="sibTrans" cxnId="{EF92EA3A-5BF5-4EDD-93FB-A9571A9A9C2A}">
      <dgm:prSet/>
      <dgm:spPr/>
      <dgm:t>
        <a:bodyPr/>
        <a:lstStyle/>
        <a:p>
          <a:endParaRPr lang="ru-RU"/>
        </a:p>
      </dgm:t>
    </dgm:pt>
    <dgm:pt modelId="{8403C441-6D22-48F4-BABC-46DC3F1DC395}">
      <dgm:prSet phldrT="[Текст]" custT="1"/>
      <dgm:spPr/>
      <dgm:t>
        <a:bodyPr/>
        <a:lstStyle/>
        <a:p>
          <a:r>
            <a:rPr lang="ru-RU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Предварительные осмотры: </a:t>
          </a:r>
          <a:r>
            <a: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5 820 </a:t>
          </a:r>
          <a:r>
            <a:rPr lang="ru-RU" sz="22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</a:t>
          </a:r>
          <a:r>
            <a:rPr lang="ru-RU" sz="20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000" b="1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F90090-52C3-4496-A6B2-25F32BA7BA2F}" type="parTrans" cxnId="{3B1D1F83-7B63-4C25-B0B9-7ABBEE8CC39A}">
      <dgm:prSet/>
      <dgm:spPr/>
      <dgm:t>
        <a:bodyPr/>
        <a:lstStyle/>
        <a:p>
          <a:endParaRPr lang="ru-RU"/>
        </a:p>
      </dgm:t>
    </dgm:pt>
    <dgm:pt modelId="{253B05F0-232A-45E9-BBC3-C2C2BB0FFC9A}" type="sibTrans" cxnId="{3B1D1F83-7B63-4C25-B0B9-7ABBEE8CC39A}">
      <dgm:prSet/>
      <dgm:spPr/>
      <dgm:t>
        <a:bodyPr/>
        <a:lstStyle/>
        <a:p>
          <a:endParaRPr lang="ru-RU"/>
        </a:p>
      </dgm:t>
    </dgm:pt>
    <dgm:pt modelId="{21BB3E17-C74E-4EB3-B031-93E34A116B9C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психофизиологических обследований работников, занятых на работах с ионизирующим излучением и радиоактивными веществами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465380-9B98-4F2D-BCC0-BB0AE6296F0D}" type="parTrans" cxnId="{51D4D633-ED89-4553-B8A4-531DEAE09E9C}">
      <dgm:prSet/>
      <dgm:spPr/>
      <dgm:t>
        <a:bodyPr/>
        <a:lstStyle/>
        <a:p>
          <a:endParaRPr lang="ru-RU"/>
        </a:p>
      </dgm:t>
    </dgm:pt>
    <dgm:pt modelId="{274A3238-8083-4C0D-BED0-1E5977B9A110}" type="sibTrans" cxnId="{51D4D633-ED89-4553-B8A4-531DEAE09E9C}">
      <dgm:prSet/>
      <dgm:spPr/>
      <dgm:t>
        <a:bodyPr/>
        <a:lstStyle/>
        <a:p>
          <a:endParaRPr lang="ru-RU"/>
        </a:p>
      </dgm:t>
    </dgm:pt>
    <dgm:pt modelId="{2495F2F1-BFC9-46AC-9513-2FC994339665}">
      <dgm:prSet phldrT="[Текст]" custT="1"/>
      <dgm:spPr/>
      <dgm:t>
        <a:bodyPr/>
        <a:lstStyle/>
        <a:p>
          <a:r>
            <a:rPr lang="ru-RU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Периодические осмотры: </a:t>
          </a:r>
          <a:r>
            <a:rPr lang="ru-RU" sz="21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25 293 </a:t>
          </a:r>
          <a:r>
            <a:rPr lang="ru-RU" sz="21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чел.</a:t>
          </a:r>
          <a:endParaRPr lang="ru-RU" sz="2100" b="1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97B947-33F1-4EFB-966F-3AC205874FC5}" type="parTrans" cxnId="{6C32F387-A9F5-4573-86FE-BC08D5CAFDFF}">
      <dgm:prSet/>
      <dgm:spPr/>
      <dgm:t>
        <a:bodyPr/>
        <a:lstStyle/>
        <a:p>
          <a:endParaRPr lang="ru-RU"/>
        </a:p>
      </dgm:t>
    </dgm:pt>
    <dgm:pt modelId="{681CB4CA-9AEB-43F3-A126-3BBB685ADEC4}" type="sibTrans" cxnId="{6C32F387-A9F5-4573-86FE-BC08D5CAFDFF}">
      <dgm:prSet/>
      <dgm:spPr/>
      <dgm:t>
        <a:bodyPr/>
        <a:lstStyle/>
        <a:p>
          <a:endParaRPr lang="ru-RU"/>
        </a:p>
      </dgm:t>
    </dgm:pt>
    <dgm:pt modelId="{E79D8E91-151E-4D86-89CF-FD7F4C38E8ED}">
      <dgm:prSet phldrT="[Текст]" custT="1"/>
      <dgm:spPr/>
      <dgm:t>
        <a:bodyPr/>
        <a:lstStyle/>
        <a:p>
          <a:r>
            <a:rPr lang="ru-RU" sz="22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68</a:t>
          </a:r>
          <a:r>
            <a:rPr lang="en-US" sz="22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2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обследований</a:t>
          </a:r>
          <a:endParaRPr lang="ru-RU" sz="2200" b="1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625762-F2D9-455A-AE01-588DFA7D2DB0}" type="parTrans" cxnId="{AC916CF3-0478-4602-9FE0-653DBCC5E12E}">
      <dgm:prSet/>
      <dgm:spPr/>
      <dgm:t>
        <a:bodyPr/>
        <a:lstStyle/>
        <a:p>
          <a:endParaRPr lang="ru-RU"/>
        </a:p>
      </dgm:t>
    </dgm:pt>
    <dgm:pt modelId="{EDA09499-AF82-4C9C-99D4-B08AB6817EEA}" type="sibTrans" cxnId="{AC916CF3-0478-4602-9FE0-653DBCC5E12E}">
      <dgm:prSet/>
      <dgm:spPr/>
      <dgm:t>
        <a:bodyPr/>
        <a:lstStyle/>
        <a:p>
          <a:endParaRPr lang="ru-RU"/>
        </a:p>
      </dgm:t>
    </dgm:pt>
    <dgm:pt modelId="{03B78BEA-6F5D-4632-9DF4-E042AE8B7761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обязательного психиатрического освидетельствования работников, осуществляющих отдельные виды деятельности</a:t>
          </a:r>
        </a:p>
      </dgm:t>
    </dgm:pt>
    <dgm:pt modelId="{8118C1FC-711C-4C51-A9D7-A1985EFCB39D}" type="parTrans" cxnId="{51A99D40-9AF0-4E8E-9898-C7F6D2407D89}">
      <dgm:prSet/>
      <dgm:spPr/>
      <dgm:t>
        <a:bodyPr/>
        <a:lstStyle/>
        <a:p>
          <a:endParaRPr lang="ru-RU"/>
        </a:p>
      </dgm:t>
    </dgm:pt>
    <dgm:pt modelId="{22747599-2BE0-408D-B8B0-4548D7694D6E}" type="sibTrans" cxnId="{51A99D40-9AF0-4E8E-9898-C7F6D2407D89}">
      <dgm:prSet/>
      <dgm:spPr/>
      <dgm:t>
        <a:bodyPr/>
        <a:lstStyle/>
        <a:p>
          <a:endParaRPr lang="ru-RU"/>
        </a:p>
      </dgm:t>
    </dgm:pt>
    <dgm:pt modelId="{078E03EC-D10F-40ED-A2DF-0F8A588DAA9F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медицинского освидетельствования на наличие противопоказаний к исполнению обязанностей частного охранника</a:t>
          </a:r>
        </a:p>
      </dgm:t>
    </dgm:pt>
    <dgm:pt modelId="{1C10EB60-9BB6-407A-8EAD-E7428898D450}" type="parTrans" cxnId="{6424B5CF-F3F5-4682-B867-854AFCC26FA3}">
      <dgm:prSet/>
      <dgm:spPr/>
      <dgm:t>
        <a:bodyPr/>
        <a:lstStyle/>
        <a:p>
          <a:endParaRPr lang="ru-RU"/>
        </a:p>
      </dgm:t>
    </dgm:pt>
    <dgm:pt modelId="{7A5E7999-8C41-434B-973D-331B3C5D9E2A}" type="sibTrans" cxnId="{6424B5CF-F3F5-4682-B867-854AFCC26FA3}">
      <dgm:prSet/>
      <dgm:spPr/>
      <dgm:t>
        <a:bodyPr/>
        <a:lstStyle/>
        <a:p>
          <a:endParaRPr lang="ru-RU"/>
        </a:p>
      </dgm:t>
    </dgm:pt>
    <dgm:pt modelId="{DBC8D941-4E74-4E5E-938E-92178427281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983 </a:t>
          </a:r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</a:t>
          </a:r>
          <a:r>
            <a: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BC9FDA5D-72CE-4726-81E0-764480AF2949}" type="parTrans" cxnId="{618465B5-8D8D-49B3-A0A6-3ED86794F791}">
      <dgm:prSet/>
      <dgm:spPr/>
      <dgm:t>
        <a:bodyPr/>
        <a:lstStyle/>
        <a:p>
          <a:endParaRPr lang="ru-RU"/>
        </a:p>
      </dgm:t>
    </dgm:pt>
    <dgm:pt modelId="{0999AF95-E623-4145-8730-06506A4DF5E1}" type="sibTrans" cxnId="{618465B5-8D8D-49B3-A0A6-3ED86794F791}">
      <dgm:prSet/>
      <dgm:spPr/>
      <dgm:t>
        <a:bodyPr/>
        <a:lstStyle/>
        <a:p>
          <a:endParaRPr lang="ru-RU"/>
        </a:p>
      </dgm:t>
    </dgm:pt>
    <dgm:pt modelId="{24FF68A3-78C1-4AC3-81E1-9AC0969EAF7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220 </a:t>
          </a:r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</a:t>
          </a:r>
          <a:r>
            <a: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B227D4C6-8A4C-47F1-8488-C61BB4449BC9}" type="sibTrans" cxnId="{9D8B094E-64CD-4699-A23B-BD7FC612A9B0}">
      <dgm:prSet/>
      <dgm:spPr/>
      <dgm:t>
        <a:bodyPr/>
        <a:lstStyle/>
        <a:p>
          <a:endParaRPr lang="ru-RU"/>
        </a:p>
      </dgm:t>
    </dgm:pt>
    <dgm:pt modelId="{38283DA3-9333-4D23-918B-E6942B10C5CB}" type="parTrans" cxnId="{9D8B094E-64CD-4699-A23B-BD7FC612A9B0}">
      <dgm:prSet/>
      <dgm:spPr/>
      <dgm:t>
        <a:bodyPr/>
        <a:lstStyle/>
        <a:p>
          <a:endParaRPr lang="ru-RU"/>
        </a:p>
      </dgm:t>
    </dgm:pt>
    <dgm:pt modelId="{05F24781-3CE9-4B0A-BCB9-25864EC8E7C7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медицинского освидетельствования на наличие медицинских противопоказаний к владению оружием</a:t>
          </a:r>
        </a:p>
      </dgm:t>
    </dgm:pt>
    <dgm:pt modelId="{7FF1792B-556A-4641-A6A4-1E593E010CB0}" type="sibTrans" cxnId="{1337AE47-372E-4544-AC03-12AE7353EDF2}">
      <dgm:prSet/>
      <dgm:spPr/>
      <dgm:t>
        <a:bodyPr/>
        <a:lstStyle/>
        <a:p>
          <a:endParaRPr lang="ru-RU"/>
        </a:p>
      </dgm:t>
    </dgm:pt>
    <dgm:pt modelId="{1899CCB5-DD87-4FF3-AEFF-B4499AF7F376}" type="parTrans" cxnId="{1337AE47-372E-4544-AC03-12AE7353EDF2}">
      <dgm:prSet/>
      <dgm:spPr/>
      <dgm:t>
        <a:bodyPr/>
        <a:lstStyle/>
        <a:p>
          <a:endParaRPr lang="ru-RU"/>
        </a:p>
      </dgm:t>
    </dgm:pt>
    <dgm:pt modelId="{E739C046-5AB5-49C6-9EDD-146E2361DFB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</a:t>
          </a:r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071 </a:t>
          </a:r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</a:t>
          </a:r>
          <a:r>
            <a: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2422EDEE-51D1-4B2E-A1C4-D26211471492}" type="sibTrans" cxnId="{E9F2C5C7-00B7-4B63-B5F9-9C0C817470BC}">
      <dgm:prSet/>
      <dgm:spPr/>
      <dgm:t>
        <a:bodyPr/>
        <a:lstStyle/>
        <a:p>
          <a:endParaRPr lang="ru-RU"/>
        </a:p>
      </dgm:t>
    </dgm:pt>
    <dgm:pt modelId="{F4EE930D-A259-4610-8AA4-79F15B45A439}" type="parTrans" cxnId="{E9F2C5C7-00B7-4B63-B5F9-9C0C817470BC}">
      <dgm:prSet/>
      <dgm:spPr/>
      <dgm:t>
        <a:bodyPr/>
        <a:lstStyle/>
        <a:p>
          <a:endParaRPr lang="ru-RU"/>
        </a:p>
      </dgm:t>
    </dgm:pt>
    <dgm:pt modelId="{0D55B7BD-410B-4A8D-AF7B-B20A2EEFB84B}" type="pres">
      <dgm:prSet presAssocID="{E7C8F082-390D-4524-A2CA-185E02C132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439F33-A780-4689-A1CF-11027A23C101}" type="pres">
      <dgm:prSet presAssocID="{BED6EA1E-452E-49A3-B5D2-38389550250F}" presName="linNode" presStyleCnt="0"/>
      <dgm:spPr/>
    </dgm:pt>
    <dgm:pt modelId="{EEADD734-471D-499F-8026-43D94306AA1E}" type="pres">
      <dgm:prSet presAssocID="{BED6EA1E-452E-49A3-B5D2-38389550250F}" presName="parentText" presStyleLbl="node1" presStyleIdx="0" presStyleCnt="5" custScaleX="456233" custScaleY="1734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71BEC-9B56-49FB-9F8A-8AFA1A0029C0}" type="pres">
      <dgm:prSet presAssocID="{BED6EA1E-452E-49A3-B5D2-38389550250F}" presName="descendantText" presStyleLbl="alignAccFollowNode1" presStyleIdx="0" presStyleCnt="5" custScaleX="116656" custScaleY="219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7908B-4308-4C22-A89C-FC5A4CBCBF40}" type="pres">
      <dgm:prSet presAssocID="{9056055C-8ED7-4661-A3F2-EE9D703C40B5}" presName="sp" presStyleCnt="0"/>
      <dgm:spPr/>
    </dgm:pt>
    <dgm:pt modelId="{A258DC4F-42D9-43B7-A4A3-ED998EBFFB75}" type="pres">
      <dgm:prSet presAssocID="{21BB3E17-C74E-4EB3-B031-93E34A116B9C}" presName="linNode" presStyleCnt="0"/>
      <dgm:spPr/>
    </dgm:pt>
    <dgm:pt modelId="{ADF22CD0-32B0-40DC-BF4E-2BC20965C69E}" type="pres">
      <dgm:prSet presAssocID="{21BB3E17-C74E-4EB3-B031-93E34A116B9C}" presName="parentText" presStyleLbl="node1" presStyleIdx="1" presStyleCnt="5" custScaleX="3909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78600-4AC8-4B33-9CAA-5FC784F28F00}" type="pres">
      <dgm:prSet presAssocID="{21BB3E17-C74E-4EB3-B031-93E34A116B9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E5FBA-6BEA-4B60-AA44-FA0D119652A0}" type="pres">
      <dgm:prSet presAssocID="{274A3238-8083-4C0D-BED0-1E5977B9A110}" presName="sp" presStyleCnt="0"/>
      <dgm:spPr/>
    </dgm:pt>
    <dgm:pt modelId="{E9E1BE36-6439-4F0E-B474-1E64AE6878FB}" type="pres">
      <dgm:prSet presAssocID="{03B78BEA-6F5D-4632-9DF4-E042AE8B7761}" presName="linNode" presStyleCnt="0"/>
      <dgm:spPr/>
    </dgm:pt>
    <dgm:pt modelId="{4901CA92-1D29-4B4D-9E8A-770A1706D444}" type="pres">
      <dgm:prSet presAssocID="{03B78BEA-6F5D-4632-9DF4-E042AE8B7761}" presName="parentText" presStyleLbl="node1" presStyleIdx="2" presStyleCnt="5" custScaleX="3909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D2401-90F4-4F54-BF44-399BF149C646}" type="pres">
      <dgm:prSet presAssocID="{03B78BEA-6F5D-4632-9DF4-E042AE8B7761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FC338-A661-4B52-8F48-446D239DBFB6}" type="pres">
      <dgm:prSet presAssocID="{22747599-2BE0-408D-B8B0-4548D7694D6E}" presName="sp" presStyleCnt="0"/>
      <dgm:spPr/>
    </dgm:pt>
    <dgm:pt modelId="{8B3C940F-42EE-4797-AFAE-A43C4A4EF17F}" type="pres">
      <dgm:prSet presAssocID="{05F24781-3CE9-4B0A-BCB9-25864EC8E7C7}" presName="linNode" presStyleCnt="0"/>
      <dgm:spPr/>
    </dgm:pt>
    <dgm:pt modelId="{E200ADCE-239D-48F4-9EF8-8C77026615EB}" type="pres">
      <dgm:prSet presAssocID="{05F24781-3CE9-4B0A-BCB9-25864EC8E7C7}" presName="parentText" presStyleLbl="node1" presStyleIdx="3" presStyleCnt="5" custScaleX="3909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2DF81-E2FE-430A-82D0-310ECDAF9B4C}" type="pres">
      <dgm:prSet presAssocID="{05F24781-3CE9-4B0A-BCB9-25864EC8E7C7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D3BA0-7366-4104-A51F-8D658CDC916F}" type="pres">
      <dgm:prSet presAssocID="{7FF1792B-556A-4641-A6A4-1E593E010CB0}" presName="sp" presStyleCnt="0"/>
      <dgm:spPr/>
    </dgm:pt>
    <dgm:pt modelId="{5E5F8834-FDA6-4A4F-9770-A698CEEC0157}" type="pres">
      <dgm:prSet presAssocID="{078E03EC-D10F-40ED-A2DF-0F8A588DAA9F}" presName="linNode" presStyleCnt="0"/>
      <dgm:spPr/>
    </dgm:pt>
    <dgm:pt modelId="{52333905-09B3-4C02-81D8-304D375A749F}" type="pres">
      <dgm:prSet presAssocID="{078E03EC-D10F-40ED-A2DF-0F8A588DAA9F}" presName="parentText" presStyleLbl="node1" presStyleIdx="4" presStyleCnt="5" custScaleX="3909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23C61-8E90-441A-B937-2BD649B55A03}" type="pres">
      <dgm:prSet presAssocID="{078E03EC-D10F-40ED-A2DF-0F8A588DAA9F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99BD89-E252-46F1-92DE-18A26B1AA622}" type="presOf" srcId="{E739C046-5AB5-49C6-9EDD-146E2361DFB3}" destId="{D8ED2401-90F4-4F54-BF44-399BF149C646}" srcOrd="0" destOrd="0" presId="urn:microsoft.com/office/officeart/2005/8/layout/vList5"/>
    <dgm:cxn modelId="{3B1D1F83-7B63-4C25-B0B9-7ABBEE8CC39A}" srcId="{BED6EA1E-452E-49A3-B5D2-38389550250F}" destId="{8403C441-6D22-48F4-BABC-46DC3F1DC395}" srcOrd="0" destOrd="0" parTransId="{95F90090-52C3-4496-A6B2-25F32BA7BA2F}" sibTransId="{253B05F0-232A-45E9-BBC3-C2C2BB0FFC9A}"/>
    <dgm:cxn modelId="{1FBC9D7A-4B52-4821-908D-F6C266081E02}" type="presOf" srcId="{03B78BEA-6F5D-4632-9DF4-E042AE8B7761}" destId="{4901CA92-1D29-4B4D-9E8A-770A1706D444}" srcOrd="0" destOrd="0" presId="urn:microsoft.com/office/officeart/2005/8/layout/vList5"/>
    <dgm:cxn modelId="{1337AE47-372E-4544-AC03-12AE7353EDF2}" srcId="{E7C8F082-390D-4524-A2CA-185E02C13235}" destId="{05F24781-3CE9-4B0A-BCB9-25864EC8E7C7}" srcOrd="3" destOrd="0" parTransId="{1899CCB5-DD87-4FF3-AEFF-B4499AF7F376}" sibTransId="{7FF1792B-556A-4641-A6A4-1E593E010CB0}"/>
    <dgm:cxn modelId="{1C3261FB-6C61-4C1F-B098-B021C9EFBB0D}" type="presOf" srcId="{BED6EA1E-452E-49A3-B5D2-38389550250F}" destId="{EEADD734-471D-499F-8026-43D94306AA1E}" srcOrd="0" destOrd="0" presId="urn:microsoft.com/office/officeart/2005/8/layout/vList5"/>
    <dgm:cxn modelId="{51A99D40-9AF0-4E8E-9898-C7F6D2407D89}" srcId="{E7C8F082-390D-4524-A2CA-185E02C13235}" destId="{03B78BEA-6F5D-4632-9DF4-E042AE8B7761}" srcOrd="2" destOrd="0" parTransId="{8118C1FC-711C-4C51-A9D7-A1985EFCB39D}" sibTransId="{22747599-2BE0-408D-B8B0-4548D7694D6E}"/>
    <dgm:cxn modelId="{6C32F387-A9F5-4573-86FE-BC08D5CAFDFF}" srcId="{BED6EA1E-452E-49A3-B5D2-38389550250F}" destId="{2495F2F1-BFC9-46AC-9513-2FC994339665}" srcOrd="1" destOrd="0" parTransId="{EB97B947-33F1-4EFB-966F-3AC205874FC5}" sibTransId="{681CB4CA-9AEB-43F3-A126-3BBB685ADEC4}"/>
    <dgm:cxn modelId="{4566F2E2-BC85-4ADB-A5EE-C8333412322F}" type="presOf" srcId="{E79D8E91-151E-4D86-89CF-FD7F4C38E8ED}" destId="{72578600-4AC8-4B33-9CAA-5FC784F28F00}" srcOrd="0" destOrd="0" presId="urn:microsoft.com/office/officeart/2005/8/layout/vList5"/>
    <dgm:cxn modelId="{51D4D633-ED89-4553-B8A4-531DEAE09E9C}" srcId="{E7C8F082-390D-4524-A2CA-185E02C13235}" destId="{21BB3E17-C74E-4EB3-B031-93E34A116B9C}" srcOrd="1" destOrd="0" parTransId="{43465380-9B98-4F2D-BCC0-BB0AE6296F0D}" sibTransId="{274A3238-8083-4C0D-BED0-1E5977B9A110}"/>
    <dgm:cxn modelId="{AC916CF3-0478-4602-9FE0-653DBCC5E12E}" srcId="{21BB3E17-C74E-4EB3-B031-93E34A116B9C}" destId="{E79D8E91-151E-4D86-89CF-FD7F4C38E8ED}" srcOrd="0" destOrd="0" parTransId="{78625762-F2D9-455A-AE01-588DFA7D2DB0}" sibTransId="{EDA09499-AF82-4C9C-99D4-B08AB6817EEA}"/>
    <dgm:cxn modelId="{EF4FBA11-A8C3-4239-8B48-A19B7F4E9D58}" type="presOf" srcId="{24FF68A3-78C1-4AC3-81E1-9AC0969EAF71}" destId="{C482DF81-E2FE-430A-82D0-310ECDAF9B4C}" srcOrd="0" destOrd="0" presId="urn:microsoft.com/office/officeart/2005/8/layout/vList5"/>
    <dgm:cxn modelId="{C936F2F8-3FEC-456A-941A-C5789FD35CCD}" type="presOf" srcId="{2495F2F1-BFC9-46AC-9513-2FC994339665}" destId="{DF771BEC-9B56-49FB-9F8A-8AFA1A0029C0}" srcOrd="0" destOrd="1" presId="urn:microsoft.com/office/officeart/2005/8/layout/vList5"/>
    <dgm:cxn modelId="{618465B5-8D8D-49B3-A0A6-3ED86794F791}" srcId="{078E03EC-D10F-40ED-A2DF-0F8A588DAA9F}" destId="{DBC8D941-4E74-4E5E-938E-92178427281D}" srcOrd="0" destOrd="0" parTransId="{BC9FDA5D-72CE-4726-81E0-764480AF2949}" sibTransId="{0999AF95-E623-4145-8730-06506A4DF5E1}"/>
    <dgm:cxn modelId="{9D8B094E-64CD-4699-A23B-BD7FC612A9B0}" srcId="{05F24781-3CE9-4B0A-BCB9-25864EC8E7C7}" destId="{24FF68A3-78C1-4AC3-81E1-9AC0969EAF71}" srcOrd="0" destOrd="0" parTransId="{38283DA3-9333-4D23-918B-E6942B10C5CB}" sibTransId="{B227D4C6-8A4C-47F1-8488-C61BB4449BC9}"/>
    <dgm:cxn modelId="{E9F2C5C7-00B7-4B63-B5F9-9C0C817470BC}" srcId="{03B78BEA-6F5D-4632-9DF4-E042AE8B7761}" destId="{E739C046-5AB5-49C6-9EDD-146E2361DFB3}" srcOrd="0" destOrd="0" parTransId="{F4EE930D-A259-4610-8AA4-79F15B45A439}" sibTransId="{2422EDEE-51D1-4B2E-A1C4-D26211471492}"/>
    <dgm:cxn modelId="{EDF13B0D-87BA-4FC0-8888-9A8DC5F06BE1}" type="presOf" srcId="{078E03EC-D10F-40ED-A2DF-0F8A588DAA9F}" destId="{52333905-09B3-4C02-81D8-304D375A749F}" srcOrd="0" destOrd="0" presId="urn:microsoft.com/office/officeart/2005/8/layout/vList5"/>
    <dgm:cxn modelId="{6424B5CF-F3F5-4682-B867-854AFCC26FA3}" srcId="{E7C8F082-390D-4524-A2CA-185E02C13235}" destId="{078E03EC-D10F-40ED-A2DF-0F8A588DAA9F}" srcOrd="4" destOrd="0" parTransId="{1C10EB60-9BB6-407A-8EAD-E7428898D450}" sibTransId="{7A5E7999-8C41-434B-973D-331B3C5D9E2A}"/>
    <dgm:cxn modelId="{C3B285AD-B5F0-4582-A76E-74AA5034C753}" type="presOf" srcId="{05F24781-3CE9-4B0A-BCB9-25864EC8E7C7}" destId="{E200ADCE-239D-48F4-9EF8-8C77026615EB}" srcOrd="0" destOrd="0" presId="urn:microsoft.com/office/officeart/2005/8/layout/vList5"/>
    <dgm:cxn modelId="{3833BE84-A69A-4566-83DF-8966D208AC05}" type="presOf" srcId="{E7C8F082-390D-4524-A2CA-185E02C13235}" destId="{0D55B7BD-410B-4A8D-AF7B-B20A2EEFB84B}" srcOrd="0" destOrd="0" presId="urn:microsoft.com/office/officeart/2005/8/layout/vList5"/>
    <dgm:cxn modelId="{9BBCB413-5225-4405-8BC1-9216EF8AAC3E}" type="presOf" srcId="{DBC8D941-4E74-4E5E-938E-92178427281D}" destId="{BEE23C61-8E90-441A-B937-2BD649B55A03}" srcOrd="0" destOrd="0" presId="urn:microsoft.com/office/officeart/2005/8/layout/vList5"/>
    <dgm:cxn modelId="{AE3447FC-704F-4AE8-BC49-649B99AE0C49}" type="presOf" srcId="{8403C441-6D22-48F4-BABC-46DC3F1DC395}" destId="{DF771BEC-9B56-49FB-9F8A-8AFA1A0029C0}" srcOrd="0" destOrd="0" presId="urn:microsoft.com/office/officeart/2005/8/layout/vList5"/>
    <dgm:cxn modelId="{BB64DC30-864D-42BE-AFD8-5A9F502DF2AD}" type="presOf" srcId="{21BB3E17-C74E-4EB3-B031-93E34A116B9C}" destId="{ADF22CD0-32B0-40DC-BF4E-2BC20965C69E}" srcOrd="0" destOrd="0" presId="urn:microsoft.com/office/officeart/2005/8/layout/vList5"/>
    <dgm:cxn modelId="{EF92EA3A-5BF5-4EDD-93FB-A9571A9A9C2A}" srcId="{E7C8F082-390D-4524-A2CA-185E02C13235}" destId="{BED6EA1E-452E-49A3-B5D2-38389550250F}" srcOrd="0" destOrd="0" parTransId="{D4593A8C-B6FD-411E-9C66-3B09327E73C4}" sibTransId="{9056055C-8ED7-4661-A3F2-EE9D703C40B5}"/>
    <dgm:cxn modelId="{D97DEB6A-D245-47A2-936E-A8AC76D65C14}" type="presParOf" srcId="{0D55B7BD-410B-4A8D-AF7B-B20A2EEFB84B}" destId="{BC439F33-A780-4689-A1CF-11027A23C101}" srcOrd="0" destOrd="0" presId="urn:microsoft.com/office/officeart/2005/8/layout/vList5"/>
    <dgm:cxn modelId="{65580C8B-0A7A-4159-A160-85F5C5FE751B}" type="presParOf" srcId="{BC439F33-A780-4689-A1CF-11027A23C101}" destId="{EEADD734-471D-499F-8026-43D94306AA1E}" srcOrd="0" destOrd="0" presId="urn:microsoft.com/office/officeart/2005/8/layout/vList5"/>
    <dgm:cxn modelId="{313C34B5-29AE-4936-BADD-36F73AE95AF0}" type="presParOf" srcId="{BC439F33-A780-4689-A1CF-11027A23C101}" destId="{DF771BEC-9B56-49FB-9F8A-8AFA1A0029C0}" srcOrd="1" destOrd="0" presId="urn:microsoft.com/office/officeart/2005/8/layout/vList5"/>
    <dgm:cxn modelId="{573129F5-2468-4AE7-A301-92A3F267BB6A}" type="presParOf" srcId="{0D55B7BD-410B-4A8D-AF7B-B20A2EEFB84B}" destId="{3E77908B-4308-4C22-A89C-FC5A4CBCBF40}" srcOrd="1" destOrd="0" presId="urn:microsoft.com/office/officeart/2005/8/layout/vList5"/>
    <dgm:cxn modelId="{BDFB4D23-C947-4AB3-94C4-1C9FABCBE815}" type="presParOf" srcId="{0D55B7BD-410B-4A8D-AF7B-B20A2EEFB84B}" destId="{A258DC4F-42D9-43B7-A4A3-ED998EBFFB75}" srcOrd="2" destOrd="0" presId="urn:microsoft.com/office/officeart/2005/8/layout/vList5"/>
    <dgm:cxn modelId="{64E9F19F-4458-4CED-8989-E22F400676E7}" type="presParOf" srcId="{A258DC4F-42D9-43B7-A4A3-ED998EBFFB75}" destId="{ADF22CD0-32B0-40DC-BF4E-2BC20965C69E}" srcOrd="0" destOrd="0" presId="urn:microsoft.com/office/officeart/2005/8/layout/vList5"/>
    <dgm:cxn modelId="{EFD5CFD7-44AB-4535-9599-99E5B9F08A71}" type="presParOf" srcId="{A258DC4F-42D9-43B7-A4A3-ED998EBFFB75}" destId="{72578600-4AC8-4B33-9CAA-5FC784F28F00}" srcOrd="1" destOrd="0" presId="urn:microsoft.com/office/officeart/2005/8/layout/vList5"/>
    <dgm:cxn modelId="{5C3E1465-2210-49EF-B390-1191E2DC9067}" type="presParOf" srcId="{0D55B7BD-410B-4A8D-AF7B-B20A2EEFB84B}" destId="{A75E5FBA-6BEA-4B60-AA44-FA0D119652A0}" srcOrd="3" destOrd="0" presId="urn:microsoft.com/office/officeart/2005/8/layout/vList5"/>
    <dgm:cxn modelId="{8F86A817-E752-4624-BD08-AE02DF65A992}" type="presParOf" srcId="{0D55B7BD-410B-4A8D-AF7B-B20A2EEFB84B}" destId="{E9E1BE36-6439-4F0E-B474-1E64AE6878FB}" srcOrd="4" destOrd="0" presId="urn:microsoft.com/office/officeart/2005/8/layout/vList5"/>
    <dgm:cxn modelId="{A891A79E-0EA3-48C7-A6B0-C96513AB7848}" type="presParOf" srcId="{E9E1BE36-6439-4F0E-B474-1E64AE6878FB}" destId="{4901CA92-1D29-4B4D-9E8A-770A1706D444}" srcOrd="0" destOrd="0" presId="urn:microsoft.com/office/officeart/2005/8/layout/vList5"/>
    <dgm:cxn modelId="{C566C0EE-420A-4DD9-A390-BAA8FACA6BDC}" type="presParOf" srcId="{E9E1BE36-6439-4F0E-B474-1E64AE6878FB}" destId="{D8ED2401-90F4-4F54-BF44-399BF149C646}" srcOrd="1" destOrd="0" presId="urn:microsoft.com/office/officeart/2005/8/layout/vList5"/>
    <dgm:cxn modelId="{068884DF-8E27-4E59-90BD-DF85875672ED}" type="presParOf" srcId="{0D55B7BD-410B-4A8D-AF7B-B20A2EEFB84B}" destId="{75AFC338-A661-4B52-8F48-446D239DBFB6}" srcOrd="5" destOrd="0" presId="urn:microsoft.com/office/officeart/2005/8/layout/vList5"/>
    <dgm:cxn modelId="{E62D1EDE-74C3-4F21-A6CA-5A4C10443061}" type="presParOf" srcId="{0D55B7BD-410B-4A8D-AF7B-B20A2EEFB84B}" destId="{8B3C940F-42EE-4797-AFAE-A43C4A4EF17F}" srcOrd="6" destOrd="0" presId="urn:microsoft.com/office/officeart/2005/8/layout/vList5"/>
    <dgm:cxn modelId="{BC6CFBC3-C40C-4E3F-8E15-A9A52C56C806}" type="presParOf" srcId="{8B3C940F-42EE-4797-AFAE-A43C4A4EF17F}" destId="{E200ADCE-239D-48F4-9EF8-8C77026615EB}" srcOrd="0" destOrd="0" presId="urn:microsoft.com/office/officeart/2005/8/layout/vList5"/>
    <dgm:cxn modelId="{E76D2CCA-8F8F-4CA5-A65A-4A0D5A2883D5}" type="presParOf" srcId="{8B3C940F-42EE-4797-AFAE-A43C4A4EF17F}" destId="{C482DF81-E2FE-430A-82D0-310ECDAF9B4C}" srcOrd="1" destOrd="0" presId="urn:microsoft.com/office/officeart/2005/8/layout/vList5"/>
    <dgm:cxn modelId="{CA983DF1-DA48-4FAE-B323-6FD8B7E0369D}" type="presParOf" srcId="{0D55B7BD-410B-4A8D-AF7B-B20A2EEFB84B}" destId="{2FED3BA0-7366-4104-A51F-8D658CDC916F}" srcOrd="7" destOrd="0" presId="urn:microsoft.com/office/officeart/2005/8/layout/vList5"/>
    <dgm:cxn modelId="{B7E4809F-3737-4E99-9E46-53A9E4A3D81C}" type="presParOf" srcId="{0D55B7BD-410B-4A8D-AF7B-B20A2EEFB84B}" destId="{5E5F8834-FDA6-4A4F-9770-A698CEEC0157}" srcOrd="8" destOrd="0" presId="urn:microsoft.com/office/officeart/2005/8/layout/vList5"/>
    <dgm:cxn modelId="{4AEBC616-775D-4B7A-99E7-04616F8297D9}" type="presParOf" srcId="{5E5F8834-FDA6-4A4F-9770-A698CEEC0157}" destId="{52333905-09B3-4C02-81D8-304D375A749F}" srcOrd="0" destOrd="0" presId="urn:microsoft.com/office/officeart/2005/8/layout/vList5"/>
    <dgm:cxn modelId="{8BB2DEF5-04B3-4693-A44D-76FA4C3C434C}" type="presParOf" srcId="{5E5F8834-FDA6-4A4F-9770-A698CEEC0157}" destId="{BEE23C61-8E90-441A-B937-2BD649B55A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C8F082-390D-4524-A2CA-185E02C13235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D6EA1E-452E-49A3-B5D2-38389550250F}">
      <dgm:prSet phldrT="[Текст]" custT="1"/>
      <dgm:spPr/>
      <dgm:t>
        <a:bodyPr/>
        <a:lstStyle/>
        <a:p>
          <a:r>
            <a: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 и проведение периодических медицинских осмотров </a:t>
          </a:r>
          <a:r>
            <a:rPr lang="ru-RU" sz="23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стажированых</a:t>
          </a:r>
          <a:r>
            <a: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работников, занятых на работах во вредных условиях труда со стажем работы 5 лет и более</a:t>
          </a:r>
          <a:endParaRPr lang="ru-RU" sz="2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593A8C-B6FD-411E-9C66-3B09327E73C4}" type="parTrans" cxnId="{EF92EA3A-5BF5-4EDD-93FB-A9571A9A9C2A}">
      <dgm:prSet/>
      <dgm:spPr/>
      <dgm:t>
        <a:bodyPr/>
        <a:lstStyle/>
        <a:p>
          <a:endParaRPr lang="ru-RU"/>
        </a:p>
      </dgm:t>
    </dgm:pt>
    <dgm:pt modelId="{9056055C-8ED7-4661-A3F2-EE9D703C40B5}" type="sibTrans" cxnId="{EF92EA3A-5BF5-4EDD-93FB-A9571A9A9C2A}">
      <dgm:prSet/>
      <dgm:spPr/>
      <dgm:t>
        <a:bodyPr/>
        <a:lstStyle/>
        <a:p>
          <a:endParaRPr lang="ru-RU"/>
        </a:p>
      </dgm:t>
    </dgm:pt>
    <dgm:pt modelId="{8403C441-6D22-48F4-BABC-46DC3F1DC39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</a:t>
          </a:r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827 экспертиз</a:t>
          </a:r>
          <a:endParaRPr lang="ru-R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F90090-52C3-4496-A6B2-25F32BA7BA2F}" type="parTrans" cxnId="{3B1D1F83-7B63-4C25-B0B9-7ABBEE8CC39A}">
      <dgm:prSet/>
      <dgm:spPr/>
      <dgm:t>
        <a:bodyPr/>
        <a:lstStyle/>
        <a:p>
          <a:endParaRPr lang="ru-RU"/>
        </a:p>
      </dgm:t>
    </dgm:pt>
    <dgm:pt modelId="{253B05F0-232A-45E9-BBC3-C2C2BB0FFC9A}" type="sibTrans" cxnId="{3B1D1F83-7B63-4C25-B0B9-7ABBEE8CC39A}">
      <dgm:prSet/>
      <dgm:spPr/>
      <dgm:t>
        <a:bodyPr/>
        <a:lstStyle/>
        <a:p>
          <a:endParaRPr lang="ru-RU"/>
        </a:p>
      </dgm:t>
    </dgm:pt>
    <dgm:pt modelId="{21BB3E17-C74E-4EB3-B031-93E34A116B9C}">
      <dgm:prSet phldrT="[Текст]" custT="1"/>
      <dgm:spPr/>
      <dgm:t>
        <a:bodyPr/>
        <a:lstStyle/>
        <a:p>
          <a:r>
            <a: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экспертизы профессиональной пригодности</a:t>
          </a:r>
          <a:endParaRPr lang="ru-RU" sz="2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465380-9B98-4F2D-BCC0-BB0AE6296F0D}" type="parTrans" cxnId="{51D4D633-ED89-4553-B8A4-531DEAE09E9C}">
      <dgm:prSet/>
      <dgm:spPr/>
      <dgm:t>
        <a:bodyPr/>
        <a:lstStyle/>
        <a:p>
          <a:endParaRPr lang="ru-RU"/>
        </a:p>
      </dgm:t>
    </dgm:pt>
    <dgm:pt modelId="{274A3238-8083-4C0D-BED0-1E5977B9A110}" type="sibTrans" cxnId="{51D4D633-ED89-4553-B8A4-531DEAE09E9C}">
      <dgm:prSet/>
      <dgm:spPr/>
      <dgm:t>
        <a:bodyPr/>
        <a:lstStyle/>
        <a:p>
          <a:endParaRPr lang="ru-RU"/>
        </a:p>
      </dgm:t>
    </dgm:pt>
    <dgm:pt modelId="{E79D8E91-151E-4D86-89CF-FD7F4C38E8ED}">
      <dgm:prSet phldrT="[Текст]" custT="1"/>
      <dgm:spPr/>
      <dgm:t>
        <a:bodyPr/>
        <a:lstStyle/>
        <a:p>
          <a:r>
            <a:rPr lang="ru-RU" sz="24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346 экспертиз</a:t>
          </a:r>
          <a:endParaRPr lang="ru-RU" sz="2400" b="1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625762-F2D9-455A-AE01-588DFA7D2DB0}" type="parTrans" cxnId="{AC916CF3-0478-4602-9FE0-653DBCC5E12E}">
      <dgm:prSet/>
      <dgm:spPr/>
      <dgm:t>
        <a:bodyPr/>
        <a:lstStyle/>
        <a:p>
          <a:endParaRPr lang="ru-RU"/>
        </a:p>
      </dgm:t>
    </dgm:pt>
    <dgm:pt modelId="{EDA09499-AF82-4C9C-99D4-B08AB6817EEA}" type="sibTrans" cxnId="{AC916CF3-0478-4602-9FE0-653DBCC5E12E}">
      <dgm:prSet/>
      <dgm:spPr/>
      <dgm:t>
        <a:bodyPr/>
        <a:lstStyle/>
        <a:p>
          <a:endParaRPr lang="ru-RU"/>
        </a:p>
      </dgm:t>
    </dgm:pt>
    <dgm:pt modelId="{E739C046-5AB5-49C6-9EDD-146E2361DFB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401 пациент</a:t>
          </a:r>
          <a:endParaRPr lang="ru-RU" sz="24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EE930D-A259-4610-8AA4-79F15B45A439}" type="parTrans" cxnId="{E9F2C5C7-00B7-4B63-B5F9-9C0C817470BC}">
      <dgm:prSet/>
      <dgm:spPr/>
      <dgm:t>
        <a:bodyPr/>
        <a:lstStyle/>
        <a:p>
          <a:endParaRPr lang="ru-RU"/>
        </a:p>
      </dgm:t>
    </dgm:pt>
    <dgm:pt modelId="{2422EDEE-51D1-4B2E-A1C4-D26211471492}" type="sibTrans" cxnId="{E9F2C5C7-00B7-4B63-B5F9-9C0C817470BC}">
      <dgm:prSet/>
      <dgm:spPr/>
      <dgm:t>
        <a:bodyPr/>
        <a:lstStyle/>
        <a:p>
          <a:endParaRPr lang="ru-RU"/>
        </a:p>
      </dgm:t>
    </dgm:pt>
    <dgm:pt modelId="{05F24781-3CE9-4B0A-BCB9-25864EC8E7C7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Участие в разработке и проведении программ профилактики профессиональных заболеваний у работников с признаками воздействия вредных производственных факторов</a:t>
          </a:r>
        </a:p>
      </dgm:t>
    </dgm:pt>
    <dgm:pt modelId="{1899CCB5-DD87-4FF3-AEFF-B4499AF7F376}" type="parTrans" cxnId="{1337AE47-372E-4544-AC03-12AE7353EDF2}">
      <dgm:prSet/>
      <dgm:spPr/>
      <dgm:t>
        <a:bodyPr/>
        <a:lstStyle/>
        <a:p>
          <a:endParaRPr lang="ru-RU"/>
        </a:p>
      </dgm:t>
    </dgm:pt>
    <dgm:pt modelId="{7FF1792B-556A-4641-A6A4-1E593E010CB0}" type="sibTrans" cxnId="{1337AE47-372E-4544-AC03-12AE7353EDF2}">
      <dgm:prSet/>
      <dgm:spPr/>
      <dgm:t>
        <a:bodyPr/>
        <a:lstStyle/>
        <a:p>
          <a:endParaRPr lang="ru-RU"/>
        </a:p>
      </dgm:t>
    </dgm:pt>
    <dgm:pt modelId="{24FF68A3-78C1-4AC3-81E1-9AC0969EAF7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507 </a:t>
          </a:r>
          <a:r>
            <a: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</a:t>
          </a:r>
        </a:p>
      </dgm:t>
    </dgm:pt>
    <dgm:pt modelId="{38283DA3-9333-4D23-918B-E6942B10C5CB}" type="parTrans" cxnId="{9D8B094E-64CD-4699-A23B-BD7FC612A9B0}">
      <dgm:prSet/>
      <dgm:spPr/>
      <dgm:t>
        <a:bodyPr/>
        <a:lstStyle/>
        <a:p>
          <a:endParaRPr lang="ru-RU"/>
        </a:p>
      </dgm:t>
    </dgm:pt>
    <dgm:pt modelId="{B227D4C6-8A4C-47F1-8488-C61BB4449BC9}" type="sibTrans" cxnId="{9D8B094E-64CD-4699-A23B-BD7FC612A9B0}">
      <dgm:prSet/>
      <dgm:spPr/>
      <dgm:t>
        <a:bodyPr/>
        <a:lstStyle/>
        <a:p>
          <a:endParaRPr lang="ru-RU"/>
        </a:p>
      </dgm:t>
    </dgm:pt>
    <dgm:pt modelId="{03B78BEA-6F5D-4632-9DF4-E042AE8B7761}">
      <dgm:prSet phldrT="[Текст]" custT="1"/>
      <dgm:spPr/>
      <dgm:t>
        <a:bodyPr/>
        <a:lstStyle/>
        <a:p>
          <a:r>
            <a: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Лечение, диспансерное наблюдение и организация реабилитационных мероприятий пациентов с профессиональными заболеваниями</a:t>
          </a:r>
        </a:p>
      </dgm:t>
    </dgm:pt>
    <dgm:pt modelId="{22747599-2BE0-408D-B8B0-4548D7694D6E}" type="sibTrans" cxnId="{51A99D40-9AF0-4E8E-9898-C7F6D2407D89}">
      <dgm:prSet/>
      <dgm:spPr/>
      <dgm:t>
        <a:bodyPr/>
        <a:lstStyle/>
        <a:p>
          <a:endParaRPr lang="ru-RU"/>
        </a:p>
      </dgm:t>
    </dgm:pt>
    <dgm:pt modelId="{8118C1FC-711C-4C51-A9D7-A1985EFCB39D}" type="parTrans" cxnId="{51A99D40-9AF0-4E8E-9898-C7F6D2407D89}">
      <dgm:prSet/>
      <dgm:spPr/>
      <dgm:t>
        <a:bodyPr/>
        <a:lstStyle/>
        <a:p>
          <a:endParaRPr lang="ru-RU"/>
        </a:p>
      </dgm:t>
    </dgm:pt>
    <dgm:pt modelId="{0D55B7BD-410B-4A8D-AF7B-B20A2EEFB84B}" type="pres">
      <dgm:prSet presAssocID="{E7C8F082-390D-4524-A2CA-185E02C132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439F33-A780-4689-A1CF-11027A23C101}" type="pres">
      <dgm:prSet presAssocID="{BED6EA1E-452E-49A3-B5D2-38389550250F}" presName="linNode" presStyleCnt="0"/>
      <dgm:spPr/>
    </dgm:pt>
    <dgm:pt modelId="{EEADD734-471D-499F-8026-43D94306AA1E}" type="pres">
      <dgm:prSet presAssocID="{BED6EA1E-452E-49A3-B5D2-38389550250F}" presName="parentText" presStyleLbl="node1" presStyleIdx="0" presStyleCnt="4" custScaleX="456233" custScaleY="1563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71BEC-9B56-49FB-9F8A-8AFA1A0029C0}" type="pres">
      <dgm:prSet presAssocID="{BED6EA1E-452E-49A3-B5D2-38389550250F}" presName="descendantText" presStyleLbl="alignAccFollowNode1" presStyleIdx="0" presStyleCnt="4" custScaleX="116656" custScaleY="153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7908B-4308-4C22-A89C-FC5A4CBCBF40}" type="pres">
      <dgm:prSet presAssocID="{9056055C-8ED7-4661-A3F2-EE9D703C40B5}" presName="sp" presStyleCnt="0"/>
      <dgm:spPr/>
    </dgm:pt>
    <dgm:pt modelId="{A258DC4F-42D9-43B7-A4A3-ED998EBFFB75}" type="pres">
      <dgm:prSet presAssocID="{21BB3E17-C74E-4EB3-B031-93E34A116B9C}" presName="linNode" presStyleCnt="0"/>
      <dgm:spPr/>
    </dgm:pt>
    <dgm:pt modelId="{ADF22CD0-32B0-40DC-BF4E-2BC20965C69E}" type="pres">
      <dgm:prSet presAssocID="{21BB3E17-C74E-4EB3-B031-93E34A116B9C}" presName="parentText" presStyleLbl="node1" presStyleIdx="1" presStyleCnt="4" custScaleX="390992" custScaleY="1075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78600-4AC8-4B33-9CAA-5FC784F28F00}" type="pres">
      <dgm:prSet presAssocID="{21BB3E17-C74E-4EB3-B031-93E34A116B9C}" presName="descendantText" presStyleLbl="alignAccFollowNode1" presStyleIdx="1" presStyleCnt="4" custScaleY="126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E5FBA-6BEA-4B60-AA44-FA0D119652A0}" type="pres">
      <dgm:prSet presAssocID="{274A3238-8083-4C0D-BED0-1E5977B9A110}" presName="sp" presStyleCnt="0"/>
      <dgm:spPr/>
    </dgm:pt>
    <dgm:pt modelId="{E9E1BE36-6439-4F0E-B474-1E64AE6878FB}" type="pres">
      <dgm:prSet presAssocID="{03B78BEA-6F5D-4632-9DF4-E042AE8B7761}" presName="linNode" presStyleCnt="0"/>
      <dgm:spPr/>
    </dgm:pt>
    <dgm:pt modelId="{4901CA92-1D29-4B4D-9E8A-770A1706D444}" type="pres">
      <dgm:prSet presAssocID="{03B78BEA-6F5D-4632-9DF4-E042AE8B7761}" presName="parentText" presStyleLbl="node1" presStyleIdx="2" presStyleCnt="4" custScaleX="390992" custScaleY="1378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D2401-90F4-4F54-BF44-399BF149C646}" type="pres">
      <dgm:prSet presAssocID="{03B78BEA-6F5D-4632-9DF4-E042AE8B7761}" presName="descendantText" presStyleLbl="alignAccFollowNode1" presStyleIdx="2" presStyleCnt="4" custScaleY="132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AFC338-A661-4B52-8F48-446D239DBFB6}" type="pres">
      <dgm:prSet presAssocID="{22747599-2BE0-408D-B8B0-4548D7694D6E}" presName="sp" presStyleCnt="0"/>
      <dgm:spPr/>
    </dgm:pt>
    <dgm:pt modelId="{8B3C940F-42EE-4797-AFAE-A43C4A4EF17F}" type="pres">
      <dgm:prSet presAssocID="{05F24781-3CE9-4B0A-BCB9-25864EC8E7C7}" presName="linNode" presStyleCnt="0"/>
      <dgm:spPr/>
    </dgm:pt>
    <dgm:pt modelId="{E200ADCE-239D-48F4-9EF8-8C77026615EB}" type="pres">
      <dgm:prSet presAssocID="{05F24781-3CE9-4B0A-BCB9-25864EC8E7C7}" presName="parentText" presStyleLbl="node1" presStyleIdx="3" presStyleCnt="4" custScaleX="390992" custScaleY="1306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2DF81-E2FE-430A-82D0-310ECDAF9B4C}" type="pres">
      <dgm:prSet presAssocID="{05F24781-3CE9-4B0A-BCB9-25864EC8E7C7}" presName="descendantText" presStyleLbl="alignAccFollowNode1" presStyleIdx="3" presStyleCnt="4" custScaleY="130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16CF3-0478-4602-9FE0-653DBCC5E12E}" srcId="{21BB3E17-C74E-4EB3-B031-93E34A116B9C}" destId="{E79D8E91-151E-4D86-89CF-FD7F4C38E8ED}" srcOrd="0" destOrd="0" parTransId="{78625762-F2D9-455A-AE01-588DFA7D2DB0}" sibTransId="{EDA09499-AF82-4C9C-99D4-B08AB6817EEA}"/>
    <dgm:cxn modelId="{9D8B094E-64CD-4699-A23B-BD7FC612A9B0}" srcId="{05F24781-3CE9-4B0A-BCB9-25864EC8E7C7}" destId="{24FF68A3-78C1-4AC3-81E1-9AC0969EAF71}" srcOrd="0" destOrd="0" parTransId="{38283DA3-9333-4D23-918B-E6942B10C5CB}" sibTransId="{B227D4C6-8A4C-47F1-8488-C61BB4449BC9}"/>
    <dgm:cxn modelId="{880FE5CA-7D62-4042-A029-5BD324D5B59F}" type="presOf" srcId="{E79D8E91-151E-4D86-89CF-FD7F4C38E8ED}" destId="{72578600-4AC8-4B33-9CAA-5FC784F28F00}" srcOrd="0" destOrd="0" presId="urn:microsoft.com/office/officeart/2005/8/layout/vList5"/>
    <dgm:cxn modelId="{1337AE47-372E-4544-AC03-12AE7353EDF2}" srcId="{E7C8F082-390D-4524-A2CA-185E02C13235}" destId="{05F24781-3CE9-4B0A-BCB9-25864EC8E7C7}" srcOrd="3" destOrd="0" parTransId="{1899CCB5-DD87-4FF3-AEFF-B4499AF7F376}" sibTransId="{7FF1792B-556A-4641-A6A4-1E593E010CB0}"/>
    <dgm:cxn modelId="{685382D4-443D-457B-95A1-FD363A44C2EB}" type="presOf" srcId="{E739C046-5AB5-49C6-9EDD-146E2361DFB3}" destId="{D8ED2401-90F4-4F54-BF44-399BF149C646}" srcOrd="0" destOrd="0" presId="urn:microsoft.com/office/officeart/2005/8/layout/vList5"/>
    <dgm:cxn modelId="{B113DD49-25EC-46D3-8F82-87E9D38C7526}" type="presOf" srcId="{E7C8F082-390D-4524-A2CA-185E02C13235}" destId="{0D55B7BD-410B-4A8D-AF7B-B20A2EEFB84B}" srcOrd="0" destOrd="0" presId="urn:microsoft.com/office/officeart/2005/8/layout/vList5"/>
    <dgm:cxn modelId="{3B1D1F83-7B63-4C25-B0B9-7ABBEE8CC39A}" srcId="{BED6EA1E-452E-49A3-B5D2-38389550250F}" destId="{8403C441-6D22-48F4-BABC-46DC3F1DC395}" srcOrd="0" destOrd="0" parTransId="{95F90090-52C3-4496-A6B2-25F32BA7BA2F}" sibTransId="{253B05F0-232A-45E9-BBC3-C2C2BB0FFC9A}"/>
    <dgm:cxn modelId="{449B8CB0-4FB6-4D3B-B424-2A0316D53E2E}" type="presOf" srcId="{03B78BEA-6F5D-4632-9DF4-E042AE8B7761}" destId="{4901CA92-1D29-4B4D-9E8A-770A1706D444}" srcOrd="0" destOrd="0" presId="urn:microsoft.com/office/officeart/2005/8/layout/vList5"/>
    <dgm:cxn modelId="{ED8FEFB9-913A-49EC-8120-3D4277D63707}" type="presOf" srcId="{BED6EA1E-452E-49A3-B5D2-38389550250F}" destId="{EEADD734-471D-499F-8026-43D94306AA1E}" srcOrd="0" destOrd="0" presId="urn:microsoft.com/office/officeart/2005/8/layout/vList5"/>
    <dgm:cxn modelId="{0E82D886-0204-43CC-A3E7-55B9EEB28534}" type="presOf" srcId="{05F24781-3CE9-4B0A-BCB9-25864EC8E7C7}" destId="{E200ADCE-239D-48F4-9EF8-8C77026615EB}" srcOrd="0" destOrd="0" presId="urn:microsoft.com/office/officeart/2005/8/layout/vList5"/>
    <dgm:cxn modelId="{EF92EA3A-5BF5-4EDD-93FB-A9571A9A9C2A}" srcId="{E7C8F082-390D-4524-A2CA-185E02C13235}" destId="{BED6EA1E-452E-49A3-B5D2-38389550250F}" srcOrd="0" destOrd="0" parTransId="{D4593A8C-B6FD-411E-9C66-3B09327E73C4}" sibTransId="{9056055C-8ED7-4661-A3F2-EE9D703C40B5}"/>
    <dgm:cxn modelId="{477BCC50-5EAB-4FDB-B076-1D0C49CC0831}" type="presOf" srcId="{24FF68A3-78C1-4AC3-81E1-9AC0969EAF71}" destId="{C482DF81-E2FE-430A-82D0-310ECDAF9B4C}" srcOrd="0" destOrd="0" presId="urn:microsoft.com/office/officeart/2005/8/layout/vList5"/>
    <dgm:cxn modelId="{E9F2C5C7-00B7-4B63-B5F9-9C0C817470BC}" srcId="{03B78BEA-6F5D-4632-9DF4-E042AE8B7761}" destId="{E739C046-5AB5-49C6-9EDD-146E2361DFB3}" srcOrd="0" destOrd="0" parTransId="{F4EE930D-A259-4610-8AA4-79F15B45A439}" sibTransId="{2422EDEE-51D1-4B2E-A1C4-D26211471492}"/>
    <dgm:cxn modelId="{F93265D8-E08B-4413-A6DB-68C412BBB2E3}" type="presOf" srcId="{8403C441-6D22-48F4-BABC-46DC3F1DC395}" destId="{DF771BEC-9B56-49FB-9F8A-8AFA1A0029C0}" srcOrd="0" destOrd="0" presId="urn:microsoft.com/office/officeart/2005/8/layout/vList5"/>
    <dgm:cxn modelId="{B6BC9934-C2C8-45C2-B90D-BED5D9B1BA9D}" type="presOf" srcId="{21BB3E17-C74E-4EB3-B031-93E34A116B9C}" destId="{ADF22CD0-32B0-40DC-BF4E-2BC20965C69E}" srcOrd="0" destOrd="0" presId="urn:microsoft.com/office/officeart/2005/8/layout/vList5"/>
    <dgm:cxn modelId="{51A99D40-9AF0-4E8E-9898-C7F6D2407D89}" srcId="{E7C8F082-390D-4524-A2CA-185E02C13235}" destId="{03B78BEA-6F5D-4632-9DF4-E042AE8B7761}" srcOrd="2" destOrd="0" parTransId="{8118C1FC-711C-4C51-A9D7-A1985EFCB39D}" sibTransId="{22747599-2BE0-408D-B8B0-4548D7694D6E}"/>
    <dgm:cxn modelId="{51D4D633-ED89-4553-B8A4-531DEAE09E9C}" srcId="{E7C8F082-390D-4524-A2CA-185E02C13235}" destId="{21BB3E17-C74E-4EB3-B031-93E34A116B9C}" srcOrd="1" destOrd="0" parTransId="{43465380-9B98-4F2D-BCC0-BB0AE6296F0D}" sibTransId="{274A3238-8083-4C0D-BED0-1E5977B9A110}"/>
    <dgm:cxn modelId="{4EEBF66D-66D8-46C8-9B0E-3FFA30C2ECB7}" type="presParOf" srcId="{0D55B7BD-410B-4A8D-AF7B-B20A2EEFB84B}" destId="{BC439F33-A780-4689-A1CF-11027A23C101}" srcOrd="0" destOrd="0" presId="urn:microsoft.com/office/officeart/2005/8/layout/vList5"/>
    <dgm:cxn modelId="{1560C313-F3C8-4937-960C-8588DB5E4EE0}" type="presParOf" srcId="{BC439F33-A780-4689-A1CF-11027A23C101}" destId="{EEADD734-471D-499F-8026-43D94306AA1E}" srcOrd="0" destOrd="0" presId="urn:microsoft.com/office/officeart/2005/8/layout/vList5"/>
    <dgm:cxn modelId="{78DEC075-9DA6-4D88-8E2F-015D75CC6C42}" type="presParOf" srcId="{BC439F33-A780-4689-A1CF-11027A23C101}" destId="{DF771BEC-9B56-49FB-9F8A-8AFA1A0029C0}" srcOrd="1" destOrd="0" presId="urn:microsoft.com/office/officeart/2005/8/layout/vList5"/>
    <dgm:cxn modelId="{25E3AF0F-1534-4BA5-94D5-F535BD3DF847}" type="presParOf" srcId="{0D55B7BD-410B-4A8D-AF7B-B20A2EEFB84B}" destId="{3E77908B-4308-4C22-A89C-FC5A4CBCBF40}" srcOrd="1" destOrd="0" presId="urn:microsoft.com/office/officeart/2005/8/layout/vList5"/>
    <dgm:cxn modelId="{134E4419-494B-4661-B37C-D8F6CE41E2CD}" type="presParOf" srcId="{0D55B7BD-410B-4A8D-AF7B-B20A2EEFB84B}" destId="{A258DC4F-42D9-43B7-A4A3-ED998EBFFB75}" srcOrd="2" destOrd="0" presId="urn:microsoft.com/office/officeart/2005/8/layout/vList5"/>
    <dgm:cxn modelId="{95CC1FCE-72BA-442B-B541-67A6C0482C9D}" type="presParOf" srcId="{A258DC4F-42D9-43B7-A4A3-ED998EBFFB75}" destId="{ADF22CD0-32B0-40DC-BF4E-2BC20965C69E}" srcOrd="0" destOrd="0" presId="urn:microsoft.com/office/officeart/2005/8/layout/vList5"/>
    <dgm:cxn modelId="{C73E90F3-4763-4473-A47C-E3CEA7AC99A4}" type="presParOf" srcId="{A258DC4F-42D9-43B7-A4A3-ED998EBFFB75}" destId="{72578600-4AC8-4B33-9CAA-5FC784F28F00}" srcOrd="1" destOrd="0" presId="urn:microsoft.com/office/officeart/2005/8/layout/vList5"/>
    <dgm:cxn modelId="{25037020-C9CA-4668-BC1A-18F85B223C48}" type="presParOf" srcId="{0D55B7BD-410B-4A8D-AF7B-B20A2EEFB84B}" destId="{A75E5FBA-6BEA-4B60-AA44-FA0D119652A0}" srcOrd="3" destOrd="0" presId="urn:microsoft.com/office/officeart/2005/8/layout/vList5"/>
    <dgm:cxn modelId="{35C8F417-51B3-4AFF-B772-A9DEDB00ABC1}" type="presParOf" srcId="{0D55B7BD-410B-4A8D-AF7B-B20A2EEFB84B}" destId="{E9E1BE36-6439-4F0E-B474-1E64AE6878FB}" srcOrd="4" destOrd="0" presId="urn:microsoft.com/office/officeart/2005/8/layout/vList5"/>
    <dgm:cxn modelId="{850E9CF1-A3C6-415A-B04E-2020EF8FB042}" type="presParOf" srcId="{E9E1BE36-6439-4F0E-B474-1E64AE6878FB}" destId="{4901CA92-1D29-4B4D-9E8A-770A1706D444}" srcOrd="0" destOrd="0" presId="urn:microsoft.com/office/officeart/2005/8/layout/vList5"/>
    <dgm:cxn modelId="{5EE7FFB0-3CD8-4FB4-B88B-BBB033952E2B}" type="presParOf" srcId="{E9E1BE36-6439-4F0E-B474-1E64AE6878FB}" destId="{D8ED2401-90F4-4F54-BF44-399BF149C646}" srcOrd="1" destOrd="0" presId="urn:microsoft.com/office/officeart/2005/8/layout/vList5"/>
    <dgm:cxn modelId="{F8561762-EFCF-4950-9604-E35532ACD308}" type="presParOf" srcId="{0D55B7BD-410B-4A8D-AF7B-B20A2EEFB84B}" destId="{75AFC338-A661-4B52-8F48-446D239DBFB6}" srcOrd="5" destOrd="0" presId="urn:microsoft.com/office/officeart/2005/8/layout/vList5"/>
    <dgm:cxn modelId="{DBB0FFCD-BB20-4733-BF5C-1A7D0427258C}" type="presParOf" srcId="{0D55B7BD-410B-4A8D-AF7B-B20A2EEFB84B}" destId="{8B3C940F-42EE-4797-AFAE-A43C4A4EF17F}" srcOrd="6" destOrd="0" presId="urn:microsoft.com/office/officeart/2005/8/layout/vList5"/>
    <dgm:cxn modelId="{75683B90-4F5D-4A35-86D2-2B5DC02F96E2}" type="presParOf" srcId="{8B3C940F-42EE-4797-AFAE-A43C4A4EF17F}" destId="{E200ADCE-239D-48F4-9EF8-8C77026615EB}" srcOrd="0" destOrd="0" presId="urn:microsoft.com/office/officeart/2005/8/layout/vList5"/>
    <dgm:cxn modelId="{4751CB0B-546D-46EE-98DD-CD73502D2644}" type="presParOf" srcId="{8B3C940F-42EE-4797-AFAE-A43C4A4EF17F}" destId="{C482DF81-E2FE-430A-82D0-310ECDAF9B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C8F082-390D-4524-A2CA-185E02C13235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D6EA1E-452E-49A3-B5D2-38389550250F}">
      <dgm:prSet phldrT="[Текст]" custT="1"/>
      <dgm:spPr/>
      <dgm:t>
        <a:bodyPr/>
        <a:lstStyle/>
        <a:p>
          <a:r>
            <a: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Оказание доврачебной медицинской помощи работникам предприятий, в том числе на производственной площадке. Проведение вакцинации в рамках Национального календаря профилактических прививок и по эпидемиологическим показаниям</a:t>
          </a:r>
          <a:endParaRPr lang="ru-RU" sz="2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593A8C-B6FD-411E-9C66-3B09327E73C4}" type="parTrans" cxnId="{EF92EA3A-5BF5-4EDD-93FB-A9571A9A9C2A}">
      <dgm:prSet/>
      <dgm:spPr/>
      <dgm:t>
        <a:bodyPr/>
        <a:lstStyle/>
        <a:p>
          <a:endParaRPr lang="ru-RU"/>
        </a:p>
      </dgm:t>
    </dgm:pt>
    <dgm:pt modelId="{9056055C-8ED7-4661-A3F2-EE9D703C40B5}" type="sibTrans" cxnId="{EF92EA3A-5BF5-4EDD-93FB-A9571A9A9C2A}">
      <dgm:prSet/>
      <dgm:spPr/>
      <dgm:t>
        <a:bodyPr/>
        <a:lstStyle/>
        <a:p>
          <a:endParaRPr lang="ru-RU"/>
        </a:p>
      </dgm:t>
    </dgm:pt>
    <dgm:pt modelId="{8403C441-6D22-48F4-BABC-46DC3F1DC39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199 798 посещений</a:t>
          </a:r>
          <a:endParaRPr lang="ru-RU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F90090-52C3-4496-A6B2-25F32BA7BA2F}" type="parTrans" cxnId="{3B1D1F83-7B63-4C25-B0B9-7ABBEE8CC39A}">
      <dgm:prSet/>
      <dgm:spPr/>
      <dgm:t>
        <a:bodyPr/>
        <a:lstStyle/>
        <a:p>
          <a:endParaRPr lang="ru-RU"/>
        </a:p>
      </dgm:t>
    </dgm:pt>
    <dgm:pt modelId="{253B05F0-232A-45E9-BBC3-C2C2BB0FFC9A}" type="sibTrans" cxnId="{3B1D1F83-7B63-4C25-B0B9-7ABBEE8CC39A}">
      <dgm:prSet/>
      <dgm:spPr/>
      <dgm:t>
        <a:bodyPr/>
        <a:lstStyle/>
        <a:p>
          <a:endParaRPr lang="ru-RU"/>
        </a:p>
      </dgm:t>
    </dgm:pt>
    <dgm:pt modelId="{21BB3E17-C74E-4EB3-B031-93E34A116B9C}">
      <dgm:prSet phldrT="[Текст]" custT="1"/>
      <dgm:spPr/>
      <dgm:t>
        <a:bodyPr/>
        <a:lstStyle/>
        <a:p>
          <a:r>
            <a: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</a:t>
          </a:r>
          <a:r>
            <a:rPr lang="ru-RU" sz="23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предрейсовых</a:t>
          </a:r>
          <a:r>
            <a: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</a:t>
          </a:r>
          <a:r>
            <a:rPr lang="ru-RU" sz="23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послерейсовых</a:t>
          </a:r>
          <a:r>
            <a: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медицинских осмотров водителей транспортных средств</a:t>
          </a:r>
          <a:endParaRPr lang="ru-RU" sz="2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465380-9B98-4F2D-BCC0-BB0AE6296F0D}" type="parTrans" cxnId="{51D4D633-ED89-4553-B8A4-531DEAE09E9C}">
      <dgm:prSet/>
      <dgm:spPr/>
      <dgm:t>
        <a:bodyPr/>
        <a:lstStyle/>
        <a:p>
          <a:endParaRPr lang="ru-RU"/>
        </a:p>
      </dgm:t>
    </dgm:pt>
    <dgm:pt modelId="{274A3238-8083-4C0D-BED0-1E5977B9A110}" type="sibTrans" cxnId="{51D4D633-ED89-4553-B8A4-531DEAE09E9C}">
      <dgm:prSet/>
      <dgm:spPr/>
      <dgm:t>
        <a:bodyPr/>
        <a:lstStyle/>
        <a:p>
          <a:endParaRPr lang="ru-RU"/>
        </a:p>
      </dgm:t>
    </dgm:pt>
    <dgm:pt modelId="{E79D8E91-151E-4D86-89CF-FD7F4C38E8ED}">
      <dgm:prSet phldrT="[Текст]" custT="1"/>
      <dgm:spPr/>
      <dgm:t>
        <a:bodyPr/>
        <a:lstStyle/>
        <a:p>
          <a:r>
            <a:rPr lang="ru-RU" sz="22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796 616 осмотров</a:t>
          </a:r>
          <a:endParaRPr lang="ru-RU" sz="2200" b="1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625762-F2D9-455A-AE01-588DFA7D2DB0}" type="parTrans" cxnId="{AC916CF3-0478-4602-9FE0-653DBCC5E12E}">
      <dgm:prSet/>
      <dgm:spPr/>
      <dgm:t>
        <a:bodyPr/>
        <a:lstStyle/>
        <a:p>
          <a:endParaRPr lang="ru-RU"/>
        </a:p>
      </dgm:t>
    </dgm:pt>
    <dgm:pt modelId="{EDA09499-AF82-4C9C-99D4-B08AB6817EEA}" type="sibTrans" cxnId="{AC916CF3-0478-4602-9FE0-653DBCC5E12E}">
      <dgm:prSet/>
      <dgm:spPr/>
      <dgm:t>
        <a:bodyPr/>
        <a:lstStyle/>
        <a:p>
          <a:endParaRPr lang="ru-RU"/>
        </a:p>
      </dgm:t>
    </dgm:pt>
    <dgm:pt modelId="{05F24781-3CE9-4B0A-BCB9-25864EC8E7C7}">
      <dgm:prSet phldrT="[Текст]" custT="1"/>
      <dgm:spPr/>
      <dgm:t>
        <a:bodyPr/>
        <a:lstStyle/>
        <a:p>
          <a:r>
            <a: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«</a:t>
          </a:r>
          <a:r>
            <a:rPr lang="ru-RU" sz="23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Онкошколы</a:t>
          </a:r>
          <a:r>
            <a:rPr lang="ru-RU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 в рамках санитарно-просветительской работы</a:t>
          </a:r>
        </a:p>
      </dgm:t>
    </dgm:pt>
    <dgm:pt modelId="{1899CCB5-DD87-4FF3-AEFF-B4499AF7F376}" type="parTrans" cxnId="{1337AE47-372E-4544-AC03-12AE7353EDF2}">
      <dgm:prSet/>
      <dgm:spPr/>
      <dgm:t>
        <a:bodyPr/>
        <a:lstStyle/>
        <a:p>
          <a:endParaRPr lang="ru-RU"/>
        </a:p>
      </dgm:t>
    </dgm:pt>
    <dgm:pt modelId="{7FF1792B-556A-4641-A6A4-1E593E010CB0}" type="sibTrans" cxnId="{1337AE47-372E-4544-AC03-12AE7353EDF2}">
      <dgm:prSet/>
      <dgm:spPr/>
      <dgm:t>
        <a:bodyPr/>
        <a:lstStyle/>
        <a:p>
          <a:endParaRPr lang="ru-RU"/>
        </a:p>
      </dgm:t>
    </dgm:pt>
    <dgm:pt modelId="{24FF68A3-78C1-4AC3-81E1-9AC0969EAF71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4 379 </a:t>
          </a:r>
          <a:r>
            <a: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человек</a:t>
          </a:r>
        </a:p>
      </dgm:t>
    </dgm:pt>
    <dgm:pt modelId="{38283DA3-9333-4D23-918B-E6942B10C5CB}" type="parTrans" cxnId="{9D8B094E-64CD-4699-A23B-BD7FC612A9B0}">
      <dgm:prSet/>
      <dgm:spPr/>
      <dgm:t>
        <a:bodyPr/>
        <a:lstStyle/>
        <a:p>
          <a:endParaRPr lang="ru-RU"/>
        </a:p>
      </dgm:t>
    </dgm:pt>
    <dgm:pt modelId="{B227D4C6-8A4C-47F1-8488-C61BB4449BC9}" type="sibTrans" cxnId="{9D8B094E-64CD-4699-A23B-BD7FC612A9B0}">
      <dgm:prSet/>
      <dgm:spPr/>
      <dgm:t>
        <a:bodyPr/>
        <a:lstStyle/>
        <a:p>
          <a:endParaRPr lang="ru-RU"/>
        </a:p>
      </dgm:t>
    </dgm:pt>
    <dgm:pt modelId="{AAF69841-E12C-41B7-94D6-C23F7E2F191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22 813 прививок</a:t>
          </a:r>
          <a:endParaRPr lang="ru-RU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F5CE99-C9D2-4425-996B-EDB9FE23850F}" type="parTrans" cxnId="{A4AA550A-A5F3-49C6-B532-7C6853E2C1A6}">
      <dgm:prSet/>
      <dgm:spPr/>
      <dgm:t>
        <a:bodyPr/>
        <a:lstStyle/>
        <a:p>
          <a:endParaRPr lang="ru-RU"/>
        </a:p>
      </dgm:t>
    </dgm:pt>
    <dgm:pt modelId="{2E912808-2811-4CB2-90E3-559301B9AEBD}" type="sibTrans" cxnId="{A4AA550A-A5F3-49C6-B532-7C6853E2C1A6}">
      <dgm:prSet/>
      <dgm:spPr/>
      <dgm:t>
        <a:bodyPr/>
        <a:lstStyle/>
        <a:p>
          <a:endParaRPr lang="ru-RU"/>
        </a:p>
      </dgm:t>
    </dgm:pt>
    <dgm:pt modelId="{F8728C7C-43BF-47A4-88D5-87DCD9AF7F5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35 случаев оказания помощи на </a:t>
          </a:r>
          <a:r>
            <a: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производственной </a:t>
          </a:r>
          <a:r>
            <a: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площадке</a:t>
          </a:r>
          <a:endParaRPr lang="ru-RU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8B7D32-AEC1-44C5-A03A-6C569C34683E}" type="parTrans" cxnId="{A5CFA076-3565-432B-B97B-9480C4DCE87C}">
      <dgm:prSet/>
      <dgm:spPr/>
      <dgm:t>
        <a:bodyPr/>
        <a:lstStyle/>
        <a:p>
          <a:endParaRPr lang="ru-RU"/>
        </a:p>
      </dgm:t>
    </dgm:pt>
    <dgm:pt modelId="{E763F6DC-7DF3-44C7-8940-C5CCB174545F}" type="sibTrans" cxnId="{A5CFA076-3565-432B-B97B-9480C4DCE87C}">
      <dgm:prSet/>
      <dgm:spPr/>
      <dgm:t>
        <a:bodyPr/>
        <a:lstStyle/>
        <a:p>
          <a:endParaRPr lang="ru-RU"/>
        </a:p>
      </dgm:t>
    </dgm:pt>
    <dgm:pt modelId="{0D55B7BD-410B-4A8D-AF7B-B20A2EEFB84B}" type="pres">
      <dgm:prSet presAssocID="{E7C8F082-390D-4524-A2CA-185E02C132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439F33-A780-4689-A1CF-11027A23C101}" type="pres">
      <dgm:prSet presAssocID="{BED6EA1E-452E-49A3-B5D2-38389550250F}" presName="linNode" presStyleCnt="0"/>
      <dgm:spPr/>
    </dgm:pt>
    <dgm:pt modelId="{EEADD734-471D-499F-8026-43D94306AA1E}" type="pres">
      <dgm:prSet presAssocID="{BED6EA1E-452E-49A3-B5D2-38389550250F}" presName="parentText" presStyleLbl="node1" presStyleIdx="0" presStyleCnt="3" custScaleX="410965" custScaleY="2342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71BEC-9B56-49FB-9F8A-8AFA1A0029C0}" type="pres">
      <dgm:prSet presAssocID="{BED6EA1E-452E-49A3-B5D2-38389550250F}" presName="descendantText" presStyleLbl="alignAccFollowNode1" presStyleIdx="0" presStyleCnt="3" custScaleX="116656" custScaleY="250782" custLinFactNeighborX="2" custLinFactNeighborY="-2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7908B-4308-4C22-A89C-FC5A4CBCBF40}" type="pres">
      <dgm:prSet presAssocID="{9056055C-8ED7-4661-A3F2-EE9D703C40B5}" presName="sp" presStyleCnt="0"/>
      <dgm:spPr/>
    </dgm:pt>
    <dgm:pt modelId="{A258DC4F-42D9-43B7-A4A3-ED998EBFFB75}" type="pres">
      <dgm:prSet presAssocID="{21BB3E17-C74E-4EB3-B031-93E34A116B9C}" presName="linNode" presStyleCnt="0"/>
      <dgm:spPr/>
    </dgm:pt>
    <dgm:pt modelId="{ADF22CD0-32B0-40DC-BF4E-2BC20965C69E}" type="pres">
      <dgm:prSet presAssocID="{21BB3E17-C74E-4EB3-B031-93E34A116B9C}" presName="parentText" presStyleLbl="node1" presStyleIdx="1" presStyleCnt="3" custScaleX="352693" custScaleY="1075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78600-4AC8-4B33-9CAA-5FC784F28F00}" type="pres">
      <dgm:prSet presAssocID="{21BB3E17-C74E-4EB3-B031-93E34A116B9C}" presName="descendantText" presStyleLbl="alignAccFollowNode1" presStyleIdx="1" presStyleCnt="3" custScaleY="126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E5FBA-6BEA-4B60-AA44-FA0D119652A0}" type="pres">
      <dgm:prSet presAssocID="{274A3238-8083-4C0D-BED0-1E5977B9A110}" presName="sp" presStyleCnt="0"/>
      <dgm:spPr/>
    </dgm:pt>
    <dgm:pt modelId="{8B3C940F-42EE-4797-AFAE-A43C4A4EF17F}" type="pres">
      <dgm:prSet presAssocID="{05F24781-3CE9-4B0A-BCB9-25864EC8E7C7}" presName="linNode" presStyleCnt="0"/>
      <dgm:spPr/>
    </dgm:pt>
    <dgm:pt modelId="{E200ADCE-239D-48F4-9EF8-8C77026615EB}" type="pres">
      <dgm:prSet presAssocID="{05F24781-3CE9-4B0A-BCB9-25864EC8E7C7}" presName="parentText" presStyleLbl="node1" presStyleIdx="2" presStyleCnt="3" custScaleX="352693" custScaleY="1306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2DF81-E2FE-430A-82D0-310ECDAF9B4C}" type="pres">
      <dgm:prSet presAssocID="{05F24781-3CE9-4B0A-BCB9-25864EC8E7C7}" presName="descendantText" presStyleLbl="alignAccFollowNode1" presStyleIdx="2" presStyleCnt="3" custScaleY="130417" custLinFactNeighborX="-3895" custLinFactNeighborY="19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8B094E-64CD-4699-A23B-BD7FC612A9B0}" srcId="{05F24781-3CE9-4B0A-BCB9-25864EC8E7C7}" destId="{24FF68A3-78C1-4AC3-81E1-9AC0969EAF71}" srcOrd="0" destOrd="0" parTransId="{38283DA3-9333-4D23-918B-E6942B10C5CB}" sibTransId="{B227D4C6-8A4C-47F1-8488-C61BB4449BC9}"/>
    <dgm:cxn modelId="{AC916CF3-0478-4602-9FE0-653DBCC5E12E}" srcId="{21BB3E17-C74E-4EB3-B031-93E34A116B9C}" destId="{E79D8E91-151E-4D86-89CF-FD7F4C38E8ED}" srcOrd="0" destOrd="0" parTransId="{78625762-F2D9-455A-AE01-588DFA7D2DB0}" sibTransId="{EDA09499-AF82-4C9C-99D4-B08AB6817EEA}"/>
    <dgm:cxn modelId="{1337AE47-372E-4544-AC03-12AE7353EDF2}" srcId="{E7C8F082-390D-4524-A2CA-185E02C13235}" destId="{05F24781-3CE9-4B0A-BCB9-25864EC8E7C7}" srcOrd="2" destOrd="0" parTransId="{1899CCB5-DD87-4FF3-AEFF-B4499AF7F376}" sibTransId="{7FF1792B-556A-4641-A6A4-1E593E010CB0}"/>
    <dgm:cxn modelId="{AF622134-182F-4CD5-B0CD-A7BC1F219ED4}" type="presOf" srcId="{24FF68A3-78C1-4AC3-81E1-9AC0969EAF71}" destId="{C482DF81-E2FE-430A-82D0-310ECDAF9B4C}" srcOrd="0" destOrd="0" presId="urn:microsoft.com/office/officeart/2005/8/layout/vList5"/>
    <dgm:cxn modelId="{3B1D1F83-7B63-4C25-B0B9-7ABBEE8CC39A}" srcId="{BED6EA1E-452E-49A3-B5D2-38389550250F}" destId="{8403C441-6D22-48F4-BABC-46DC3F1DC395}" srcOrd="0" destOrd="0" parTransId="{95F90090-52C3-4496-A6B2-25F32BA7BA2F}" sibTransId="{253B05F0-232A-45E9-BBC3-C2C2BB0FFC9A}"/>
    <dgm:cxn modelId="{7D596407-6A60-47E3-B4A9-20E408B5A8F5}" type="presOf" srcId="{21BB3E17-C74E-4EB3-B031-93E34A116B9C}" destId="{ADF22CD0-32B0-40DC-BF4E-2BC20965C69E}" srcOrd="0" destOrd="0" presId="urn:microsoft.com/office/officeart/2005/8/layout/vList5"/>
    <dgm:cxn modelId="{FD82E9BC-09EA-4B89-9D6B-EC7E2B760825}" type="presOf" srcId="{05F24781-3CE9-4B0A-BCB9-25864EC8E7C7}" destId="{E200ADCE-239D-48F4-9EF8-8C77026615EB}" srcOrd="0" destOrd="0" presId="urn:microsoft.com/office/officeart/2005/8/layout/vList5"/>
    <dgm:cxn modelId="{A4AA550A-A5F3-49C6-B532-7C6853E2C1A6}" srcId="{BED6EA1E-452E-49A3-B5D2-38389550250F}" destId="{AAF69841-E12C-41B7-94D6-C23F7E2F1911}" srcOrd="2" destOrd="0" parTransId="{CAF5CE99-C9D2-4425-996B-EDB9FE23850F}" sibTransId="{2E912808-2811-4CB2-90E3-559301B9AEBD}"/>
    <dgm:cxn modelId="{EF92EA3A-5BF5-4EDD-93FB-A9571A9A9C2A}" srcId="{E7C8F082-390D-4524-A2CA-185E02C13235}" destId="{BED6EA1E-452E-49A3-B5D2-38389550250F}" srcOrd="0" destOrd="0" parTransId="{D4593A8C-B6FD-411E-9C66-3B09327E73C4}" sibTransId="{9056055C-8ED7-4661-A3F2-EE9D703C40B5}"/>
    <dgm:cxn modelId="{DB9D297C-5BFF-4CEC-9980-7036EEB0AB40}" type="presOf" srcId="{AAF69841-E12C-41B7-94D6-C23F7E2F1911}" destId="{DF771BEC-9B56-49FB-9F8A-8AFA1A0029C0}" srcOrd="0" destOrd="2" presId="urn:microsoft.com/office/officeart/2005/8/layout/vList5"/>
    <dgm:cxn modelId="{A5CFA076-3565-432B-B97B-9480C4DCE87C}" srcId="{BED6EA1E-452E-49A3-B5D2-38389550250F}" destId="{F8728C7C-43BF-47A4-88D5-87DCD9AF7F56}" srcOrd="1" destOrd="0" parTransId="{A58B7D32-AEC1-44C5-A03A-6C569C34683E}" sibTransId="{E763F6DC-7DF3-44C7-8940-C5CCB174545F}"/>
    <dgm:cxn modelId="{51D4D633-ED89-4553-B8A4-531DEAE09E9C}" srcId="{E7C8F082-390D-4524-A2CA-185E02C13235}" destId="{21BB3E17-C74E-4EB3-B031-93E34A116B9C}" srcOrd="1" destOrd="0" parTransId="{43465380-9B98-4F2D-BCC0-BB0AE6296F0D}" sibTransId="{274A3238-8083-4C0D-BED0-1E5977B9A110}"/>
    <dgm:cxn modelId="{C901FCA8-E798-441F-ACC1-25D042383C8F}" type="presOf" srcId="{8403C441-6D22-48F4-BABC-46DC3F1DC395}" destId="{DF771BEC-9B56-49FB-9F8A-8AFA1A0029C0}" srcOrd="0" destOrd="0" presId="urn:microsoft.com/office/officeart/2005/8/layout/vList5"/>
    <dgm:cxn modelId="{B42428D3-4C5B-4AD0-BD07-B625109BCE72}" type="presOf" srcId="{E79D8E91-151E-4D86-89CF-FD7F4C38E8ED}" destId="{72578600-4AC8-4B33-9CAA-5FC784F28F00}" srcOrd="0" destOrd="0" presId="urn:microsoft.com/office/officeart/2005/8/layout/vList5"/>
    <dgm:cxn modelId="{E0429C75-3E9C-4597-8B72-62B0F5932922}" type="presOf" srcId="{BED6EA1E-452E-49A3-B5D2-38389550250F}" destId="{EEADD734-471D-499F-8026-43D94306AA1E}" srcOrd="0" destOrd="0" presId="urn:microsoft.com/office/officeart/2005/8/layout/vList5"/>
    <dgm:cxn modelId="{2901E4AF-5E78-4BD8-AE29-BEF33F1CA8F4}" type="presOf" srcId="{F8728C7C-43BF-47A4-88D5-87DCD9AF7F56}" destId="{DF771BEC-9B56-49FB-9F8A-8AFA1A0029C0}" srcOrd="0" destOrd="1" presId="urn:microsoft.com/office/officeart/2005/8/layout/vList5"/>
    <dgm:cxn modelId="{C2437DF3-C075-43B2-8198-AF8746066C4F}" type="presOf" srcId="{E7C8F082-390D-4524-A2CA-185E02C13235}" destId="{0D55B7BD-410B-4A8D-AF7B-B20A2EEFB84B}" srcOrd="0" destOrd="0" presId="urn:microsoft.com/office/officeart/2005/8/layout/vList5"/>
    <dgm:cxn modelId="{FDEFFA3D-CAC1-49A9-8FDB-E7DBA3441981}" type="presParOf" srcId="{0D55B7BD-410B-4A8D-AF7B-B20A2EEFB84B}" destId="{BC439F33-A780-4689-A1CF-11027A23C101}" srcOrd="0" destOrd="0" presId="urn:microsoft.com/office/officeart/2005/8/layout/vList5"/>
    <dgm:cxn modelId="{3036901B-5DB6-4BB1-9AF4-9779B07535C1}" type="presParOf" srcId="{BC439F33-A780-4689-A1CF-11027A23C101}" destId="{EEADD734-471D-499F-8026-43D94306AA1E}" srcOrd="0" destOrd="0" presId="urn:microsoft.com/office/officeart/2005/8/layout/vList5"/>
    <dgm:cxn modelId="{3E6C936E-AEC4-47B6-9231-C6A1B6E1F852}" type="presParOf" srcId="{BC439F33-A780-4689-A1CF-11027A23C101}" destId="{DF771BEC-9B56-49FB-9F8A-8AFA1A0029C0}" srcOrd="1" destOrd="0" presId="urn:microsoft.com/office/officeart/2005/8/layout/vList5"/>
    <dgm:cxn modelId="{331C3E30-1737-444B-9A7D-8A354CFDFB46}" type="presParOf" srcId="{0D55B7BD-410B-4A8D-AF7B-B20A2EEFB84B}" destId="{3E77908B-4308-4C22-A89C-FC5A4CBCBF40}" srcOrd="1" destOrd="0" presId="urn:microsoft.com/office/officeart/2005/8/layout/vList5"/>
    <dgm:cxn modelId="{27E31927-0C7D-475D-9D4F-3A8422240E30}" type="presParOf" srcId="{0D55B7BD-410B-4A8D-AF7B-B20A2EEFB84B}" destId="{A258DC4F-42D9-43B7-A4A3-ED998EBFFB75}" srcOrd="2" destOrd="0" presId="urn:microsoft.com/office/officeart/2005/8/layout/vList5"/>
    <dgm:cxn modelId="{852F3542-E4F9-48EC-8118-30FA68680466}" type="presParOf" srcId="{A258DC4F-42D9-43B7-A4A3-ED998EBFFB75}" destId="{ADF22CD0-32B0-40DC-BF4E-2BC20965C69E}" srcOrd="0" destOrd="0" presId="urn:microsoft.com/office/officeart/2005/8/layout/vList5"/>
    <dgm:cxn modelId="{8A543513-6899-4D15-9D56-7AAD3CD5973C}" type="presParOf" srcId="{A258DC4F-42D9-43B7-A4A3-ED998EBFFB75}" destId="{72578600-4AC8-4B33-9CAA-5FC784F28F00}" srcOrd="1" destOrd="0" presId="urn:microsoft.com/office/officeart/2005/8/layout/vList5"/>
    <dgm:cxn modelId="{79B2DFD1-15A9-4B77-918A-E1A73C5BED27}" type="presParOf" srcId="{0D55B7BD-410B-4A8D-AF7B-B20A2EEFB84B}" destId="{A75E5FBA-6BEA-4B60-AA44-FA0D119652A0}" srcOrd="3" destOrd="0" presId="urn:microsoft.com/office/officeart/2005/8/layout/vList5"/>
    <dgm:cxn modelId="{606A00DD-B509-4DDD-9454-89416C66262E}" type="presParOf" srcId="{0D55B7BD-410B-4A8D-AF7B-B20A2EEFB84B}" destId="{8B3C940F-42EE-4797-AFAE-A43C4A4EF17F}" srcOrd="4" destOrd="0" presId="urn:microsoft.com/office/officeart/2005/8/layout/vList5"/>
    <dgm:cxn modelId="{B8680D5E-20DE-47D7-A66D-F38022E88BDE}" type="presParOf" srcId="{8B3C940F-42EE-4797-AFAE-A43C4A4EF17F}" destId="{E200ADCE-239D-48F4-9EF8-8C77026615EB}" srcOrd="0" destOrd="0" presId="urn:microsoft.com/office/officeart/2005/8/layout/vList5"/>
    <dgm:cxn modelId="{D153268C-428F-4D7C-95D9-254C02A483B0}" type="presParOf" srcId="{8B3C940F-42EE-4797-AFAE-A43C4A4EF17F}" destId="{C482DF81-E2FE-430A-82D0-310ECDAF9B4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C8F082-390D-4524-A2CA-185E02C13235}" type="doc">
      <dgm:prSet loTypeId="urn:microsoft.com/office/officeart/2005/8/layout/hierarchy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D6EA1E-452E-49A3-B5D2-38389550250F}">
      <dgm:prSet phldrT="[Текст]" custT="1"/>
      <dgm:spPr/>
      <dgm:t>
        <a:bodyPr/>
        <a:lstStyle/>
        <a:p>
          <a:r>
            <a: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уровень </a:t>
          </a:r>
          <a:endParaRPr lang="ru-RU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593A8C-B6FD-411E-9C66-3B09327E73C4}" type="parTrans" cxnId="{EF92EA3A-5BF5-4EDD-93FB-A9571A9A9C2A}">
      <dgm:prSet/>
      <dgm:spPr/>
      <dgm:t>
        <a:bodyPr/>
        <a:lstStyle/>
        <a:p>
          <a:endParaRPr lang="ru-RU"/>
        </a:p>
      </dgm:t>
    </dgm:pt>
    <dgm:pt modelId="{9056055C-8ED7-4661-A3F2-EE9D703C40B5}" type="sibTrans" cxnId="{EF92EA3A-5BF5-4EDD-93FB-A9571A9A9C2A}">
      <dgm:prSet/>
      <dgm:spPr/>
      <dgm:t>
        <a:bodyPr/>
        <a:lstStyle/>
        <a:p>
          <a:endParaRPr lang="ru-RU"/>
        </a:p>
      </dgm:t>
    </dgm:pt>
    <dgm:pt modelId="{8403C441-6D22-48F4-BABC-46DC3F1DC395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здравпунктов</a:t>
          </a:r>
          <a:endParaRPr lang="ru-RU" sz="2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F90090-52C3-4496-A6B2-25F32BA7BA2F}" type="parTrans" cxnId="{3B1D1F83-7B63-4C25-B0B9-7ABBEE8CC39A}">
      <dgm:prSet/>
      <dgm:spPr/>
      <dgm:t>
        <a:bodyPr/>
        <a:lstStyle/>
        <a:p>
          <a:endParaRPr lang="ru-RU"/>
        </a:p>
      </dgm:t>
    </dgm:pt>
    <dgm:pt modelId="{253B05F0-232A-45E9-BBC3-C2C2BB0FFC9A}" type="sibTrans" cxnId="{3B1D1F83-7B63-4C25-B0B9-7ABBEE8CC39A}">
      <dgm:prSet/>
      <dgm:spPr/>
      <dgm:t>
        <a:bodyPr/>
        <a:lstStyle/>
        <a:p>
          <a:endParaRPr lang="ru-RU"/>
        </a:p>
      </dgm:t>
    </dgm:pt>
    <dgm:pt modelId="{21BB3E17-C74E-4EB3-B031-93E34A116B9C}">
      <dgm:prSet phldrT="[Текст]" custT="1"/>
      <dgm:spPr/>
      <dgm:t>
        <a:bodyPr/>
        <a:lstStyle/>
        <a:p>
          <a:r>
            <a: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уровень</a:t>
          </a:r>
          <a:endParaRPr lang="ru-RU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465380-9B98-4F2D-BCC0-BB0AE6296F0D}" type="parTrans" cxnId="{51D4D633-ED89-4553-B8A4-531DEAE09E9C}">
      <dgm:prSet/>
      <dgm:spPr/>
      <dgm:t>
        <a:bodyPr/>
        <a:lstStyle/>
        <a:p>
          <a:endParaRPr lang="ru-RU"/>
        </a:p>
      </dgm:t>
    </dgm:pt>
    <dgm:pt modelId="{274A3238-8083-4C0D-BED0-1E5977B9A110}" type="sibTrans" cxnId="{51D4D633-ED89-4553-B8A4-531DEAE09E9C}">
      <dgm:prSet/>
      <dgm:spPr/>
      <dgm:t>
        <a:bodyPr/>
        <a:lstStyle/>
        <a:p>
          <a:endParaRPr lang="ru-RU"/>
        </a:p>
      </dgm:t>
    </dgm:pt>
    <dgm:pt modelId="{E79D8E91-151E-4D86-89CF-FD7F4C38E8ED}">
      <dgm:prSet phldrT="[Текст]" custT="1"/>
      <dgm:spPr/>
      <dgm:t>
        <a:bodyPr/>
        <a:lstStyle/>
        <a:p>
          <a:r>
            <a:rPr lang="ru-RU" sz="22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здравпунктов</a:t>
          </a:r>
          <a:endParaRPr lang="ru-RU" sz="2200" b="1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625762-F2D9-455A-AE01-588DFA7D2DB0}" type="parTrans" cxnId="{AC916CF3-0478-4602-9FE0-653DBCC5E12E}">
      <dgm:prSet/>
      <dgm:spPr/>
      <dgm:t>
        <a:bodyPr/>
        <a:lstStyle/>
        <a:p>
          <a:endParaRPr lang="ru-RU"/>
        </a:p>
      </dgm:t>
    </dgm:pt>
    <dgm:pt modelId="{EDA09499-AF82-4C9C-99D4-B08AB6817EEA}" type="sibTrans" cxnId="{AC916CF3-0478-4602-9FE0-653DBCC5E12E}">
      <dgm:prSet/>
      <dgm:spPr/>
      <dgm:t>
        <a:bodyPr/>
        <a:lstStyle/>
        <a:p>
          <a:endParaRPr lang="ru-RU"/>
        </a:p>
      </dgm:t>
    </dgm:pt>
    <dgm:pt modelId="{05F24781-3CE9-4B0A-BCB9-25864EC8E7C7}">
      <dgm:prSet phldrT="[Текст]" custT="1"/>
      <dgm:spPr/>
      <dgm:t>
        <a:bodyPr/>
        <a:lstStyle/>
        <a:p>
          <a:r>
            <a: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уровень</a:t>
          </a:r>
        </a:p>
      </dgm:t>
    </dgm:pt>
    <dgm:pt modelId="{1899CCB5-DD87-4FF3-AEFF-B4499AF7F376}" type="parTrans" cxnId="{1337AE47-372E-4544-AC03-12AE7353EDF2}">
      <dgm:prSet/>
      <dgm:spPr/>
      <dgm:t>
        <a:bodyPr/>
        <a:lstStyle/>
        <a:p>
          <a:endParaRPr lang="ru-RU"/>
        </a:p>
      </dgm:t>
    </dgm:pt>
    <dgm:pt modelId="{7FF1792B-556A-4641-A6A4-1E593E010CB0}" type="sibTrans" cxnId="{1337AE47-372E-4544-AC03-12AE7353EDF2}">
      <dgm:prSet/>
      <dgm:spPr/>
      <dgm:t>
        <a:bodyPr/>
        <a:lstStyle/>
        <a:p>
          <a:endParaRPr lang="ru-RU"/>
        </a:p>
      </dgm:t>
    </dgm:pt>
    <dgm:pt modelId="{24FF68A3-78C1-4AC3-81E1-9AC0969EAF71}">
      <dgm:prSet phldrT="[Текст]" custT="1"/>
      <dgm:spPr/>
      <dgm:t>
        <a:bodyPr/>
        <a:lstStyle/>
        <a:p>
          <a:r>
            <a:rPr lang="ru-RU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здравпункта</a:t>
          </a:r>
        </a:p>
      </dgm:t>
    </dgm:pt>
    <dgm:pt modelId="{38283DA3-9333-4D23-918B-E6942B10C5CB}" type="parTrans" cxnId="{9D8B094E-64CD-4699-A23B-BD7FC612A9B0}">
      <dgm:prSet/>
      <dgm:spPr/>
      <dgm:t>
        <a:bodyPr/>
        <a:lstStyle/>
        <a:p>
          <a:endParaRPr lang="ru-RU"/>
        </a:p>
      </dgm:t>
    </dgm:pt>
    <dgm:pt modelId="{B227D4C6-8A4C-47F1-8488-C61BB4449BC9}" type="sibTrans" cxnId="{9D8B094E-64CD-4699-A23B-BD7FC612A9B0}">
      <dgm:prSet/>
      <dgm:spPr/>
      <dgm:t>
        <a:bodyPr/>
        <a:lstStyle/>
        <a:p>
          <a:endParaRPr lang="ru-RU"/>
        </a:p>
      </dgm:t>
    </dgm:pt>
    <dgm:pt modelId="{4EBF9527-CCD7-4786-8121-7B960C6202D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Средняя численность – </a:t>
          </a:r>
          <a:r>
            <a: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668 работников</a:t>
          </a:r>
          <a:endParaRPr lang="ru-RU" sz="20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9DE1C1-0C78-48D8-A71E-8B3025DDA787}" type="parTrans" cxnId="{A15CE44A-737B-4F4C-8C3D-EEAD70B91A87}">
      <dgm:prSet/>
      <dgm:spPr/>
      <dgm:t>
        <a:bodyPr/>
        <a:lstStyle/>
        <a:p>
          <a:endParaRPr lang="ru-RU"/>
        </a:p>
      </dgm:t>
    </dgm:pt>
    <dgm:pt modelId="{EDE59A81-6FA6-48C2-AEA6-A9397763289D}" type="sibTrans" cxnId="{A15CE44A-737B-4F4C-8C3D-EEAD70B91A87}">
      <dgm:prSet/>
      <dgm:spPr/>
      <dgm:t>
        <a:bodyPr/>
        <a:lstStyle/>
        <a:p>
          <a:endParaRPr lang="ru-RU"/>
        </a:p>
      </dgm:t>
    </dgm:pt>
    <dgm:pt modelId="{1517D40E-3F22-40E8-84A8-BB023A836D5E}">
      <dgm:prSet phldrT="[Текст]" custT="1"/>
      <dgm:spPr/>
      <dgm:t>
        <a:bodyPr/>
        <a:lstStyle/>
        <a:p>
          <a:r>
            <a:rPr lang="ru-RU" sz="20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Средняя численность </a:t>
          </a:r>
          <a:r>
            <a:rPr lang="ru-RU" sz="2000" b="1" u="none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</a:t>
          </a:r>
          <a:r>
            <a:rPr lang="ru-RU" sz="2000" b="1" u="none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1851 </a:t>
          </a:r>
          <a:r>
            <a:rPr lang="ru-RU" sz="2000" b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работник</a:t>
          </a:r>
          <a:endParaRPr lang="ru-RU" sz="2000" b="1" u="none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0F804F-ACD3-42FA-867D-0851DC6EF2C2}" type="parTrans" cxnId="{67A99AAA-12A4-4F89-B447-D4879A91532A}">
      <dgm:prSet/>
      <dgm:spPr/>
      <dgm:t>
        <a:bodyPr/>
        <a:lstStyle/>
        <a:p>
          <a:endParaRPr lang="ru-RU"/>
        </a:p>
      </dgm:t>
    </dgm:pt>
    <dgm:pt modelId="{E62EF06E-77FD-4517-B45B-D168E5BA84E4}" type="sibTrans" cxnId="{67A99AAA-12A4-4F89-B447-D4879A91532A}">
      <dgm:prSet/>
      <dgm:spPr/>
      <dgm:t>
        <a:bodyPr/>
        <a:lstStyle/>
        <a:p>
          <a:endParaRPr lang="ru-RU"/>
        </a:p>
      </dgm:t>
    </dgm:pt>
    <dgm:pt modelId="{FF7CCF1E-CC42-4DD4-AFD3-8A087943090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Средняя численность – </a:t>
          </a:r>
          <a:r>
            <a: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5544 работника</a:t>
          </a:r>
        </a:p>
      </dgm:t>
    </dgm:pt>
    <dgm:pt modelId="{02E61AC8-C6B1-4728-BC89-F60E98165937}" type="parTrans" cxnId="{B86885E0-95E3-4E7A-9CAE-6C907553E398}">
      <dgm:prSet/>
      <dgm:spPr/>
      <dgm:t>
        <a:bodyPr/>
        <a:lstStyle/>
        <a:p>
          <a:endParaRPr lang="ru-RU"/>
        </a:p>
      </dgm:t>
    </dgm:pt>
    <dgm:pt modelId="{C28DEACB-962D-4847-9D9D-ABC8875E953A}" type="sibTrans" cxnId="{B86885E0-95E3-4E7A-9CAE-6C907553E398}">
      <dgm:prSet/>
      <dgm:spPr/>
      <dgm:t>
        <a:bodyPr/>
        <a:lstStyle/>
        <a:p>
          <a:endParaRPr lang="ru-RU"/>
        </a:p>
      </dgm:t>
    </dgm:pt>
    <dgm:pt modelId="{040EC69F-3F28-43BB-87F6-75D758CA7BAA}" type="pres">
      <dgm:prSet presAssocID="{E7C8F082-390D-4524-A2CA-185E02C1323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B72874E-4499-4E71-8C9B-B17FE6C88418}" type="pres">
      <dgm:prSet presAssocID="{BED6EA1E-452E-49A3-B5D2-38389550250F}" presName="root" presStyleCnt="0"/>
      <dgm:spPr/>
    </dgm:pt>
    <dgm:pt modelId="{00073F61-D0AF-411F-BF24-D1D1232CD142}" type="pres">
      <dgm:prSet presAssocID="{BED6EA1E-452E-49A3-B5D2-38389550250F}" presName="rootComposite" presStyleCnt="0"/>
      <dgm:spPr/>
    </dgm:pt>
    <dgm:pt modelId="{BBC4E702-39D3-4AD3-85F2-1B9AC996DF71}" type="pres">
      <dgm:prSet presAssocID="{BED6EA1E-452E-49A3-B5D2-38389550250F}" presName="rootText" presStyleLbl="node1" presStyleIdx="0" presStyleCnt="3"/>
      <dgm:spPr/>
      <dgm:t>
        <a:bodyPr/>
        <a:lstStyle/>
        <a:p>
          <a:endParaRPr lang="ru-RU"/>
        </a:p>
      </dgm:t>
    </dgm:pt>
    <dgm:pt modelId="{A6976A3D-8E41-445A-B141-7947C0598044}" type="pres">
      <dgm:prSet presAssocID="{BED6EA1E-452E-49A3-B5D2-38389550250F}" presName="rootConnector" presStyleLbl="node1" presStyleIdx="0" presStyleCnt="3"/>
      <dgm:spPr/>
      <dgm:t>
        <a:bodyPr/>
        <a:lstStyle/>
        <a:p>
          <a:endParaRPr lang="ru-RU"/>
        </a:p>
      </dgm:t>
    </dgm:pt>
    <dgm:pt modelId="{2E77FAA8-0B5E-4CCC-B372-94C3850F132F}" type="pres">
      <dgm:prSet presAssocID="{BED6EA1E-452E-49A3-B5D2-38389550250F}" presName="childShape" presStyleCnt="0"/>
      <dgm:spPr/>
    </dgm:pt>
    <dgm:pt modelId="{91AC19B3-A8D1-4694-8853-7E81A6DB64B7}" type="pres">
      <dgm:prSet presAssocID="{95F90090-52C3-4496-A6B2-25F32BA7BA2F}" presName="Name13" presStyleLbl="parChTrans1D2" presStyleIdx="0" presStyleCnt="6"/>
      <dgm:spPr/>
      <dgm:t>
        <a:bodyPr/>
        <a:lstStyle/>
        <a:p>
          <a:endParaRPr lang="ru-RU"/>
        </a:p>
      </dgm:t>
    </dgm:pt>
    <dgm:pt modelId="{664CE039-A99A-4885-AAAA-375232481804}" type="pres">
      <dgm:prSet presAssocID="{8403C441-6D22-48F4-BABC-46DC3F1DC395}" presName="childText" presStyleLbl="bgAcc1" presStyleIdx="0" presStyleCnt="6" custScaleX="99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04755C-91CA-4CAC-9872-361D5300A526}" type="pres">
      <dgm:prSet presAssocID="{599DE1C1-0C78-48D8-A71E-8B3025DDA787}" presName="Name13" presStyleLbl="parChTrans1D2" presStyleIdx="1" presStyleCnt="6"/>
      <dgm:spPr/>
      <dgm:t>
        <a:bodyPr/>
        <a:lstStyle/>
        <a:p>
          <a:endParaRPr lang="ru-RU"/>
        </a:p>
      </dgm:t>
    </dgm:pt>
    <dgm:pt modelId="{1DD1EEA1-8A7B-4C97-AEB8-9110F656EEB2}" type="pres">
      <dgm:prSet presAssocID="{4EBF9527-CCD7-4786-8121-7B960C6202D7}" presName="childText" presStyleLbl="bgAcc1" presStyleIdx="1" presStyleCnt="6" custScaleX="99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692FA-2FB7-46C8-B659-748CFEC6472B}" type="pres">
      <dgm:prSet presAssocID="{21BB3E17-C74E-4EB3-B031-93E34A116B9C}" presName="root" presStyleCnt="0"/>
      <dgm:spPr/>
    </dgm:pt>
    <dgm:pt modelId="{B9031865-A108-47CC-B1AD-ABF3E8048FE3}" type="pres">
      <dgm:prSet presAssocID="{21BB3E17-C74E-4EB3-B031-93E34A116B9C}" presName="rootComposite" presStyleCnt="0"/>
      <dgm:spPr/>
    </dgm:pt>
    <dgm:pt modelId="{BAF6E8A0-956B-4E7A-92EE-E202F7D9EBF5}" type="pres">
      <dgm:prSet presAssocID="{21BB3E17-C74E-4EB3-B031-93E34A116B9C}" presName="rootText" presStyleLbl="node1" presStyleIdx="1" presStyleCnt="3"/>
      <dgm:spPr/>
      <dgm:t>
        <a:bodyPr/>
        <a:lstStyle/>
        <a:p>
          <a:endParaRPr lang="ru-RU"/>
        </a:p>
      </dgm:t>
    </dgm:pt>
    <dgm:pt modelId="{6C36A9EF-722E-4804-A54A-7049F073507E}" type="pres">
      <dgm:prSet presAssocID="{21BB3E17-C74E-4EB3-B031-93E34A116B9C}" presName="rootConnector" presStyleLbl="node1" presStyleIdx="1" presStyleCnt="3"/>
      <dgm:spPr/>
      <dgm:t>
        <a:bodyPr/>
        <a:lstStyle/>
        <a:p>
          <a:endParaRPr lang="ru-RU"/>
        </a:p>
      </dgm:t>
    </dgm:pt>
    <dgm:pt modelId="{CA7BE6AF-6985-4AF2-B2A3-7915991FA229}" type="pres">
      <dgm:prSet presAssocID="{21BB3E17-C74E-4EB3-B031-93E34A116B9C}" presName="childShape" presStyleCnt="0"/>
      <dgm:spPr/>
    </dgm:pt>
    <dgm:pt modelId="{033C446B-86C5-45C8-9E5B-5A4CC3D84AF2}" type="pres">
      <dgm:prSet presAssocID="{78625762-F2D9-455A-AE01-588DFA7D2DB0}" presName="Name13" presStyleLbl="parChTrans1D2" presStyleIdx="2" presStyleCnt="6"/>
      <dgm:spPr/>
      <dgm:t>
        <a:bodyPr/>
        <a:lstStyle/>
        <a:p>
          <a:endParaRPr lang="ru-RU"/>
        </a:p>
      </dgm:t>
    </dgm:pt>
    <dgm:pt modelId="{A557CE9A-66B3-487E-BA41-A657B6042404}" type="pres">
      <dgm:prSet presAssocID="{E79D8E91-151E-4D86-89CF-FD7F4C38E8ED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794E6-D5FD-4B3C-80B1-414BAF18CB59}" type="pres">
      <dgm:prSet presAssocID="{D80F804F-ACD3-42FA-867D-0851DC6EF2C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6065F9F4-5729-4E4E-B42E-DB2D9320B565}" type="pres">
      <dgm:prSet presAssocID="{1517D40E-3F22-40E8-84A8-BB023A836D5E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F6E0A-DCCC-4585-B6EF-8A2B5060D24E}" type="pres">
      <dgm:prSet presAssocID="{05F24781-3CE9-4B0A-BCB9-25864EC8E7C7}" presName="root" presStyleCnt="0"/>
      <dgm:spPr/>
    </dgm:pt>
    <dgm:pt modelId="{F77D8D6B-6CAE-41AF-997E-F085B4906912}" type="pres">
      <dgm:prSet presAssocID="{05F24781-3CE9-4B0A-BCB9-25864EC8E7C7}" presName="rootComposite" presStyleCnt="0"/>
      <dgm:spPr/>
    </dgm:pt>
    <dgm:pt modelId="{54D209C3-CBA4-44C4-B4A3-EADF0E2C8CCC}" type="pres">
      <dgm:prSet presAssocID="{05F24781-3CE9-4B0A-BCB9-25864EC8E7C7}" presName="rootText" presStyleLbl="node1" presStyleIdx="2" presStyleCnt="3"/>
      <dgm:spPr/>
      <dgm:t>
        <a:bodyPr/>
        <a:lstStyle/>
        <a:p>
          <a:endParaRPr lang="ru-RU"/>
        </a:p>
      </dgm:t>
    </dgm:pt>
    <dgm:pt modelId="{20EA0215-44A9-4706-AA7E-928938566949}" type="pres">
      <dgm:prSet presAssocID="{05F24781-3CE9-4B0A-BCB9-25864EC8E7C7}" presName="rootConnector" presStyleLbl="node1" presStyleIdx="2" presStyleCnt="3"/>
      <dgm:spPr/>
      <dgm:t>
        <a:bodyPr/>
        <a:lstStyle/>
        <a:p>
          <a:endParaRPr lang="ru-RU"/>
        </a:p>
      </dgm:t>
    </dgm:pt>
    <dgm:pt modelId="{E91680B0-8906-416C-ABB8-B4EF1A163129}" type="pres">
      <dgm:prSet presAssocID="{05F24781-3CE9-4B0A-BCB9-25864EC8E7C7}" presName="childShape" presStyleCnt="0"/>
      <dgm:spPr/>
    </dgm:pt>
    <dgm:pt modelId="{E09D951F-9891-439F-A069-97492CEC3F0B}" type="pres">
      <dgm:prSet presAssocID="{38283DA3-9333-4D23-918B-E6942B10C5CB}" presName="Name13" presStyleLbl="parChTrans1D2" presStyleIdx="4" presStyleCnt="6"/>
      <dgm:spPr/>
      <dgm:t>
        <a:bodyPr/>
        <a:lstStyle/>
        <a:p>
          <a:endParaRPr lang="ru-RU"/>
        </a:p>
      </dgm:t>
    </dgm:pt>
    <dgm:pt modelId="{B8DA6820-BF25-4DC5-A37C-77627119F7A5}" type="pres">
      <dgm:prSet presAssocID="{24FF68A3-78C1-4AC3-81E1-9AC0969EAF71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7F0212-8979-4095-95A6-D8C7B522BB60}" type="pres">
      <dgm:prSet presAssocID="{02E61AC8-C6B1-4728-BC89-F60E98165937}" presName="Name13" presStyleLbl="parChTrans1D2" presStyleIdx="5" presStyleCnt="6"/>
      <dgm:spPr/>
      <dgm:t>
        <a:bodyPr/>
        <a:lstStyle/>
        <a:p>
          <a:endParaRPr lang="ru-RU"/>
        </a:p>
      </dgm:t>
    </dgm:pt>
    <dgm:pt modelId="{50C1E639-BD84-487F-8822-9ACA7352DA5F}" type="pres">
      <dgm:prSet presAssocID="{FF7CCF1E-CC42-4DD4-AFD3-8A087943090A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48FB34-950F-4F82-9B12-1B96C9015994}" type="presOf" srcId="{38283DA3-9333-4D23-918B-E6942B10C5CB}" destId="{E09D951F-9891-439F-A069-97492CEC3F0B}" srcOrd="0" destOrd="0" presId="urn:microsoft.com/office/officeart/2005/8/layout/hierarchy3"/>
    <dgm:cxn modelId="{560DE21A-5D89-4B24-8FF8-D06414D3C3D1}" type="presOf" srcId="{78625762-F2D9-455A-AE01-588DFA7D2DB0}" destId="{033C446B-86C5-45C8-9E5B-5A4CC3D84AF2}" srcOrd="0" destOrd="0" presId="urn:microsoft.com/office/officeart/2005/8/layout/hierarchy3"/>
    <dgm:cxn modelId="{3B1D1F83-7B63-4C25-B0B9-7ABBEE8CC39A}" srcId="{BED6EA1E-452E-49A3-B5D2-38389550250F}" destId="{8403C441-6D22-48F4-BABC-46DC3F1DC395}" srcOrd="0" destOrd="0" parTransId="{95F90090-52C3-4496-A6B2-25F32BA7BA2F}" sibTransId="{253B05F0-232A-45E9-BBC3-C2C2BB0FFC9A}"/>
    <dgm:cxn modelId="{7E908C5B-B391-4AE9-A9E7-7757B115FFC6}" type="presOf" srcId="{FF7CCF1E-CC42-4DD4-AFD3-8A087943090A}" destId="{50C1E639-BD84-487F-8822-9ACA7352DA5F}" srcOrd="0" destOrd="0" presId="urn:microsoft.com/office/officeart/2005/8/layout/hierarchy3"/>
    <dgm:cxn modelId="{9446A86A-C887-4F8B-B9A1-5B4FA1B45341}" type="presOf" srcId="{24FF68A3-78C1-4AC3-81E1-9AC0969EAF71}" destId="{B8DA6820-BF25-4DC5-A37C-77627119F7A5}" srcOrd="0" destOrd="0" presId="urn:microsoft.com/office/officeart/2005/8/layout/hierarchy3"/>
    <dgm:cxn modelId="{DAF6970E-E603-40B6-94FE-6DD9FC116424}" type="presOf" srcId="{05F24781-3CE9-4B0A-BCB9-25864EC8E7C7}" destId="{20EA0215-44A9-4706-AA7E-928938566949}" srcOrd="1" destOrd="0" presId="urn:microsoft.com/office/officeart/2005/8/layout/hierarchy3"/>
    <dgm:cxn modelId="{73BE4ED2-8B89-4BE9-A08C-22E7749EF8A2}" type="presOf" srcId="{8403C441-6D22-48F4-BABC-46DC3F1DC395}" destId="{664CE039-A99A-4885-AAAA-375232481804}" srcOrd="0" destOrd="0" presId="urn:microsoft.com/office/officeart/2005/8/layout/hierarchy3"/>
    <dgm:cxn modelId="{80D6C5A0-C611-4524-A49F-31AD95E60931}" type="presOf" srcId="{4EBF9527-CCD7-4786-8121-7B960C6202D7}" destId="{1DD1EEA1-8A7B-4C97-AEB8-9110F656EEB2}" srcOrd="0" destOrd="0" presId="urn:microsoft.com/office/officeart/2005/8/layout/hierarchy3"/>
    <dgm:cxn modelId="{F232CBAD-F5EA-4E28-84DA-1DEF0381E03A}" type="presOf" srcId="{21BB3E17-C74E-4EB3-B031-93E34A116B9C}" destId="{6C36A9EF-722E-4804-A54A-7049F073507E}" srcOrd="1" destOrd="0" presId="urn:microsoft.com/office/officeart/2005/8/layout/hierarchy3"/>
    <dgm:cxn modelId="{B3F22A5C-5670-47FE-887B-2C9DA71699C1}" type="presOf" srcId="{21BB3E17-C74E-4EB3-B031-93E34A116B9C}" destId="{BAF6E8A0-956B-4E7A-92EE-E202F7D9EBF5}" srcOrd="0" destOrd="0" presId="urn:microsoft.com/office/officeart/2005/8/layout/hierarchy3"/>
    <dgm:cxn modelId="{254C2CDD-59CD-4DD3-AEB8-53A0AF10C63C}" type="presOf" srcId="{05F24781-3CE9-4B0A-BCB9-25864EC8E7C7}" destId="{54D209C3-CBA4-44C4-B4A3-EADF0E2C8CCC}" srcOrd="0" destOrd="0" presId="urn:microsoft.com/office/officeart/2005/8/layout/hierarchy3"/>
    <dgm:cxn modelId="{1337AE47-372E-4544-AC03-12AE7353EDF2}" srcId="{E7C8F082-390D-4524-A2CA-185E02C13235}" destId="{05F24781-3CE9-4B0A-BCB9-25864EC8E7C7}" srcOrd="2" destOrd="0" parTransId="{1899CCB5-DD87-4FF3-AEFF-B4499AF7F376}" sibTransId="{7FF1792B-556A-4641-A6A4-1E593E010CB0}"/>
    <dgm:cxn modelId="{64EC200E-E7DE-4DF5-86A9-467FC9749B71}" type="presOf" srcId="{E79D8E91-151E-4D86-89CF-FD7F4C38E8ED}" destId="{A557CE9A-66B3-487E-BA41-A657B6042404}" srcOrd="0" destOrd="0" presId="urn:microsoft.com/office/officeart/2005/8/layout/hierarchy3"/>
    <dgm:cxn modelId="{9F244F08-FF79-4018-AF21-A4FCA339D1A3}" type="presOf" srcId="{BED6EA1E-452E-49A3-B5D2-38389550250F}" destId="{BBC4E702-39D3-4AD3-85F2-1B9AC996DF71}" srcOrd="0" destOrd="0" presId="urn:microsoft.com/office/officeart/2005/8/layout/hierarchy3"/>
    <dgm:cxn modelId="{5AFD3F01-AFEC-4289-ACA1-C8939D561187}" type="presOf" srcId="{E7C8F082-390D-4524-A2CA-185E02C13235}" destId="{040EC69F-3F28-43BB-87F6-75D758CA7BAA}" srcOrd="0" destOrd="0" presId="urn:microsoft.com/office/officeart/2005/8/layout/hierarchy3"/>
    <dgm:cxn modelId="{B86885E0-95E3-4E7A-9CAE-6C907553E398}" srcId="{05F24781-3CE9-4B0A-BCB9-25864EC8E7C7}" destId="{FF7CCF1E-CC42-4DD4-AFD3-8A087943090A}" srcOrd="1" destOrd="0" parTransId="{02E61AC8-C6B1-4728-BC89-F60E98165937}" sibTransId="{C28DEACB-962D-4847-9D9D-ABC8875E953A}"/>
    <dgm:cxn modelId="{51D4D633-ED89-4553-B8A4-531DEAE09E9C}" srcId="{E7C8F082-390D-4524-A2CA-185E02C13235}" destId="{21BB3E17-C74E-4EB3-B031-93E34A116B9C}" srcOrd="1" destOrd="0" parTransId="{43465380-9B98-4F2D-BCC0-BB0AE6296F0D}" sibTransId="{274A3238-8083-4C0D-BED0-1E5977B9A110}"/>
    <dgm:cxn modelId="{AC916CF3-0478-4602-9FE0-653DBCC5E12E}" srcId="{21BB3E17-C74E-4EB3-B031-93E34A116B9C}" destId="{E79D8E91-151E-4D86-89CF-FD7F4C38E8ED}" srcOrd="0" destOrd="0" parTransId="{78625762-F2D9-455A-AE01-588DFA7D2DB0}" sibTransId="{EDA09499-AF82-4C9C-99D4-B08AB6817EEA}"/>
    <dgm:cxn modelId="{A15CE44A-737B-4F4C-8C3D-EEAD70B91A87}" srcId="{BED6EA1E-452E-49A3-B5D2-38389550250F}" destId="{4EBF9527-CCD7-4786-8121-7B960C6202D7}" srcOrd="1" destOrd="0" parTransId="{599DE1C1-0C78-48D8-A71E-8B3025DDA787}" sibTransId="{EDE59A81-6FA6-48C2-AEA6-A9397763289D}"/>
    <dgm:cxn modelId="{9D8B094E-64CD-4699-A23B-BD7FC612A9B0}" srcId="{05F24781-3CE9-4B0A-BCB9-25864EC8E7C7}" destId="{24FF68A3-78C1-4AC3-81E1-9AC0969EAF71}" srcOrd="0" destOrd="0" parTransId="{38283DA3-9333-4D23-918B-E6942B10C5CB}" sibTransId="{B227D4C6-8A4C-47F1-8488-C61BB4449BC9}"/>
    <dgm:cxn modelId="{1F8F895F-DDD3-4758-9124-E77C7970B8E5}" type="presOf" srcId="{D80F804F-ACD3-42FA-867D-0851DC6EF2C2}" destId="{0C4794E6-D5FD-4B3C-80B1-414BAF18CB59}" srcOrd="0" destOrd="0" presId="urn:microsoft.com/office/officeart/2005/8/layout/hierarchy3"/>
    <dgm:cxn modelId="{BB095C85-EB86-46B7-99F7-5C34E0C6BCFF}" type="presOf" srcId="{1517D40E-3F22-40E8-84A8-BB023A836D5E}" destId="{6065F9F4-5729-4E4E-B42E-DB2D9320B565}" srcOrd="0" destOrd="0" presId="urn:microsoft.com/office/officeart/2005/8/layout/hierarchy3"/>
    <dgm:cxn modelId="{2F36EE44-EEB5-4660-B24B-9D6DCA32DB58}" type="presOf" srcId="{599DE1C1-0C78-48D8-A71E-8B3025DDA787}" destId="{DA04755C-91CA-4CAC-9872-361D5300A526}" srcOrd="0" destOrd="0" presId="urn:microsoft.com/office/officeart/2005/8/layout/hierarchy3"/>
    <dgm:cxn modelId="{0D3B772D-D24C-4C71-877D-339E6F4140AB}" type="presOf" srcId="{95F90090-52C3-4496-A6B2-25F32BA7BA2F}" destId="{91AC19B3-A8D1-4694-8853-7E81A6DB64B7}" srcOrd="0" destOrd="0" presId="urn:microsoft.com/office/officeart/2005/8/layout/hierarchy3"/>
    <dgm:cxn modelId="{6C78FE37-B9D8-413D-8BFC-315350683918}" type="presOf" srcId="{02E61AC8-C6B1-4728-BC89-F60E98165937}" destId="{577F0212-8979-4095-95A6-D8C7B522BB60}" srcOrd="0" destOrd="0" presId="urn:microsoft.com/office/officeart/2005/8/layout/hierarchy3"/>
    <dgm:cxn modelId="{67A99AAA-12A4-4F89-B447-D4879A91532A}" srcId="{21BB3E17-C74E-4EB3-B031-93E34A116B9C}" destId="{1517D40E-3F22-40E8-84A8-BB023A836D5E}" srcOrd="1" destOrd="0" parTransId="{D80F804F-ACD3-42FA-867D-0851DC6EF2C2}" sibTransId="{E62EF06E-77FD-4517-B45B-D168E5BA84E4}"/>
    <dgm:cxn modelId="{402AE439-FE05-41EF-8C29-499ECE94C8AC}" type="presOf" srcId="{BED6EA1E-452E-49A3-B5D2-38389550250F}" destId="{A6976A3D-8E41-445A-B141-7947C0598044}" srcOrd="1" destOrd="0" presId="urn:microsoft.com/office/officeart/2005/8/layout/hierarchy3"/>
    <dgm:cxn modelId="{EF92EA3A-5BF5-4EDD-93FB-A9571A9A9C2A}" srcId="{E7C8F082-390D-4524-A2CA-185E02C13235}" destId="{BED6EA1E-452E-49A3-B5D2-38389550250F}" srcOrd="0" destOrd="0" parTransId="{D4593A8C-B6FD-411E-9C66-3B09327E73C4}" sibTransId="{9056055C-8ED7-4661-A3F2-EE9D703C40B5}"/>
    <dgm:cxn modelId="{B934F1A4-13CA-4A84-A859-F5F5D5C1FCFC}" type="presParOf" srcId="{040EC69F-3F28-43BB-87F6-75D758CA7BAA}" destId="{AB72874E-4499-4E71-8C9B-B17FE6C88418}" srcOrd="0" destOrd="0" presId="urn:microsoft.com/office/officeart/2005/8/layout/hierarchy3"/>
    <dgm:cxn modelId="{2A7E642D-734F-43FB-A855-B7FC94493DA8}" type="presParOf" srcId="{AB72874E-4499-4E71-8C9B-B17FE6C88418}" destId="{00073F61-D0AF-411F-BF24-D1D1232CD142}" srcOrd="0" destOrd="0" presId="urn:microsoft.com/office/officeart/2005/8/layout/hierarchy3"/>
    <dgm:cxn modelId="{560DBEE3-133F-448B-A217-4A8C119B12BA}" type="presParOf" srcId="{00073F61-D0AF-411F-BF24-D1D1232CD142}" destId="{BBC4E702-39D3-4AD3-85F2-1B9AC996DF71}" srcOrd="0" destOrd="0" presId="urn:microsoft.com/office/officeart/2005/8/layout/hierarchy3"/>
    <dgm:cxn modelId="{7BD6DDAE-3C0C-4B2F-8434-19A666FED827}" type="presParOf" srcId="{00073F61-D0AF-411F-BF24-D1D1232CD142}" destId="{A6976A3D-8E41-445A-B141-7947C0598044}" srcOrd="1" destOrd="0" presId="urn:microsoft.com/office/officeart/2005/8/layout/hierarchy3"/>
    <dgm:cxn modelId="{FFE76742-A965-40B4-AB92-0678CADD4CD5}" type="presParOf" srcId="{AB72874E-4499-4E71-8C9B-B17FE6C88418}" destId="{2E77FAA8-0B5E-4CCC-B372-94C3850F132F}" srcOrd="1" destOrd="0" presId="urn:microsoft.com/office/officeart/2005/8/layout/hierarchy3"/>
    <dgm:cxn modelId="{FF3DCB2E-91B6-4C6B-B85F-A30EA4C4EB03}" type="presParOf" srcId="{2E77FAA8-0B5E-4CCC-B372-94C3850F132F}" destId="{91AC19B3-A8D1-4694-8853-7E81A6DB64B7}" srcOrd="0" destOrd="0" presId="urn:microsoft.com/office/officeart/2005/8/layout/hierarchy3"/>
    <dgm:cxn modelId="{945E21AC-E7B4-45A6-B5C8-D72F179A04A6}" type="presParOf" srcId="{2E77FAA8-0B5E-4CCC-B372-94C3850F132F}" destId="{664CE039-A99A-4885-AAAA-375232481804}" srcOrd="1" destOrd="0" presId="urn:microsoft.com/office/officeart/2005/8/layout/hierarchy3"/>
    <dgm:cxn modelId="{5F7B67DC-1EEC-44F2-AF05-BFA527459B63}" type="presParOf" srcId="{2E77FAA8-0B5E-4CCC-B372-94C3850F132F}" destId="{DA04755C-91CA-4CAC-9872-361D5300A526}" srcOrd="2" destOrd="0" presId="urn:microsoft.com/office/officeart/2005/8/layout/hierarchy3"/>
    <dgm:cxn modelId="{DFB00B75-2A7B-4DA1-846F-3790A77AE043}" type="presParOf" srcId="{2E77FAA8-0B5E-4CCC-B372-94C3850F132F}" destId="{1DD1EEA1-8A7B-4C97-AEB8-9110F656EEB2}" srcOrd="3" destOrd="0" presId="urn:microsoft.com/office/officeart/2005/8/layout/hierarchy3"/>
    <dgm:cxn modelId="{D7AC88BF-B323-4ADD-8854-703A4D4505C0}" type="presParOf" srcId="{040EC69F-3F28-43BB-87F6-75D758CA7BAA}" destId="{11E692FA-2FB7-46C8-B659-748CFEC6472B}" srcOrd="1" destOrd="0" presId="urn:microsoft.com/office/officeart/2005/8/layout/hierarchy3"/>
    <dgm:cxn modelId="{835A9818-7860-42B0-8D93-1D096012A35D}" type="presParOf" srcId="{11E692FA-2FB7-46C8-B659-748CFEC6472B}" destId="{B9031865-A108-47CC-B1AD-ABF3E8048FE3}" srcOrd="0" destOrd="0" presId="urn:microsoft.com/office/officeart/2005/8/layout/hierarchy3"/>
    <dgm:cxn modelId="{42ADA933-1DC5-4639-974A-0007C4D65C38}" type="presParOf" srcId="{B9031865-A108-47CC-B1AD-ABF3E8048FE3}" destId="{BAF6E8A0-956B-4E7A-92EE-E202F7D9EBF5}" srcOrd="0" destOrd="0" presId="urn:microsoft.com/office/officeart/2005/8/layout/hierarchy3"/>
    <dgm:cxn modelId="{94BBA802-F7D3-4A7F-9FA8-A8FE1F8603F7}" type="presParOf" srcId="{B9031865-A108-47CC-B1AD-ABF3E8048FE3}" destId="{6C36A9EF-722E-4804-A54A-7049F073507E}" srcOrd="1" destOrd="0" presId="urn:microsoft.com/office/officeart/2005/8/layout/hierarchy3"/>
    <dgm:cxn modelId="{439B8423-1B49-4494-9C7E-2C250D9332BE}" type="presParOf" srcId="{11E692FA-2FB7-46C8-B659-748CFEC6472B}" destId="{CA7BE6AF-6985-4AF2-B2A3-7915991FA229}" srcOrd="1" destOrd="0" presId="urn:microsoft.com/office/officeart/2005/8/layout/hierarchy3"/>
    <dgm:cxn modelId="{D2156304-B118-4B39-B327-F4A52F4B0A35}" type="presParOf" srcId="{CA7BE6AF-6985-4AF2-B2A3-7915991FA229}" destId="{033C446B-86C5-45C8-9E5B-5A4CC3D84AF2}" srcOrd="0" destOrd="0" presId="urn:microsoft.com/office/officeart/2005/8/layout/hierarchy3"/>
    <dgm:cxn modelId="{C421DA4F-895F-40D6-ADE6-3ADC021C5F25}" type="presParOf" srcId="{CA7BE6AF-6985-4AF2-B2A3-7915991FA229}" destId="{A557CE9A-66B3-487E-BA41-A657B6042404}" srcOrd="1" destOrd="0" presId="urn:microsoft.com/office/officeart/2005/8/layout/hierarchy3"/>
    <dgm:cxn modelId="{1BDA6568-FB5C-45D1-A440-101FB5930FB0}" type="presParOf" srcId="{CA7BE6AF-6985-4AF2-B2A3-7915991FA229}" destId="{0C4794E6-D5FD-4B3C-80B1-414BAF18CB59}" srcOrd="2" destOrd="0" presId="urn:microsoft.com/office/officeart/2005/8/layout/hierarchy3"/>
    <dgm:cxn modelId="{B366C6B3-E6F2-45D9-8ACE-FEFC6A3F291B}" type="presParOf" srcId="{CA7BE6AF-6985-4AF2-B2A3-7915991FA229}" destId="{6065F9F4-5729-4E4E-B42E-DB2D9320B565}" srcOrd="3" destOrd="0" presId="urn:microsoft.com/office/officeart/2005/8/layout/hierarchy3"/>
    <dgm:cxn modelId="{9DAEDDFD-46FC-4FAB-8F97-FA454451E8E9}" type="presParOf" srcId="{040EC69F-3F28-43BB-87F6-75D758CA7BAA}" destId="{284F6E0A-DCCC-4585-B6EF-8A2B5060D24E}" srcOrd="2" destOrd="0" presId="urn:microsoft.com/office/officeart/2005/8/layout/hierarchy3"/>
    <dgm:cxn modelId="{AF8F0688-D31F-4D84-8E3D-5289F70C0D0D}" type="presParOf" srcId="{284F6E0A-DCCC-4585-B6EF-8A2B5060D24E}" destId="{F77D8D6B-6CAE-41AF-997E-F085B4906912}" srcOrd="0" destOrd="0" presId="urn:microsoft.com/office/officeart/2005/8/layout/hierarchy3"/>
    <dgm:cxn modelId="{133AF394-595A-4771-AFF1-F279D3073E4E}" type="presParOf" srcId="{F77D8D6B-6CAE-41AF-997E-F085B4906912}" destId="{54D209C3-CBA4-44C4-B4A3-EADF0E2C8CCC}" srcOrd="0" destOrd="0" presId="urn:microsoft.com/office/officeart/2005/8/layout/hierarchy3"/>
    <dgm:cxn modelId="{AF578CA5-0507-4EB4-ABAE-A2B57C5E6C53}" type="presParOf" srcId="{F77D8D6B-6CAE-41AF-997E-F085B4906912}" destId="{20EA0215-44A9-4706-AA7E-928938566949}" srcOrd="1" destOrd="0" presId="urn:microsoft.com/office/officeart/2005/8/layout/hierarchy3"/>
    <dgm:cxn modelId="{47F02C42-A1B9-40EA-9E60-013424AABA49}" type="presParOf" srcId="{284F6E0A-DCCC-4585-B6EF-8A2B5060D24E}" destId="{E91680B0-8906-416C-ABB8-B4EF1A163129}" srcOrd="1" destOrd="0" presId="urn:microsoft.com/office/officeart/2005/8/layout/hierarchy3"/>
    <dgm:cxn modelId="{C42A29EB-B7D2-4B6A-80EF-D0CD4CE29B81}" type="presParOf" srcId="{E91680B0-8906-416C-ABB8-B4EF1A163129}" destId="{E09D951F-9891-439F-A069-97492CEC3F0B}" srcOrd="0" destOrd="0" presId="urn:microsoft.com/office/officeart/2005/8/layout/hierarchy3"/>
    <dgm:cxn modelId="{E9F44C2C-6992-4677-83BC-7E87E176411D}" type="presParOf" srcId="{E91680B0-8906-416C-ABB8-B4EF1A163129}" destId="{B8DA6820-BF25-4DC5-A37C-77627119F7A5}" srcOrd="1" destOrd="0" presId="urn:microsoft.com/office/officeart/2005/8/layout/hierarchy3"/>
    <dgm:cxn modelId="{B753CB07-E28A-4807-8405-E552918CA02F}" type="presParOf" srcId="{E91680B0-8906-416C-ABB8-B4EF1A163129}" destId="{577F0212-8979-4095-95A6-D8C7B522BB60}" srcOrd="2" destOrd="0" presId="urn:microsoft.com/office/officeart/2005/8/layout/hierarchy3"/>
    <dgm:cxn modelId="{D1CBC1A0-5B89-468E-86EF-62A8356F6EFB}" type="presParOf" srcId="{E91680B0-8906-416C-ABB8-B4EF1A163129}" destId="{50C1E639-BD84-487F-8822-9ACA7352DA5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71BEC-9B56-49FB-9F8A-8AFA1A0029C0}">
      <dsp:nvSpPr>
        <dsp:cNvPr id="0" name=""/>
        <dsp:cNvSpPr/>
      </dsp:nvSpPr>
      <dsp:spPr>
        <a:xfrm rot="5400000">
          <a:off x="7179462" y="-735926"/>
          <a:ext cx="1454460" cy="29281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Предварительные осмотры: </a:t>
          </a:r>
          <a:r>
            <a:rPr lang="ru-RU" sz="2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5 820 </a:t>
          </a:r>
          <a:r>
            <a:rPr lang="ru-RU" sz="22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</a:t>
          </a:r>
          <a:r>
            <a:rPr lang="ru-RU" sz="20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ru-RU" sz="2000" b="1" u="none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Периодические осмотры: </a:t>
          </a:r>
          <a:r>
            <a:rPr lang="ru-RU" sz="21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25 293 </a:t>
          </a:r>
          <a:r>
            <a:rPr lang="ru-RU" sz="21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чел.</a:t>
          </a:r>
          <a:endParaRPr lang="ru-RU" sz="2100" b="1" u="none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442616" y="71921"/>
        <a:ext cx="2857153" cy="1312458"/>
      </dsp:txXfrm>
    </dsp:sp>
    <dsp:sp modelId="{EEADD734-471D-499F-8026-43D94306AA1E}">
      <dsp:nvSpPr>
        <dsp:cNvPr id="0" name=""/>
        <dsp:cNvSpPr/>
      </dsp:nvSpPr>
      <dsp:spPr>
        <a:xfrm>
          <a:off x="981" y="11282"/>
          <a:ext cx="6441634" cy="14337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предварительных и периодических медицинских осмотров работников, занятых на работах во вредных условиях труда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970" y="81271"/>
        <a:ext cx="6301656" cy="1293757"/>
      </dsp:txXfrm>
    </dsp:sp>
    <dsp:sp modelId="{72578600-4AC8-4B33-9CAA-5FC784F28F00}">
      <dsp:nvSpPr>
        <dsp:cNvPr id="0" name=""/>
        <dsp:cNvSpPr/>
      </dsp:nvSpPr>
      <dsp:spPr>
        <a:xfrm rot="5400000">
          <a:off x="7576503" y="445463"/>
          <a:ext cx="661145" cy="29289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68</a:t>
          </a:r>
          <a:r>
            <a:rPr lang="en-US" sz="22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2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обследований</a:t>
          </a:r>
          <a:endParaRPr lang="ru-RU" sz="2200" b="1" u="none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442621" y="1611619"/>
        <a:ext cx="2896635" cy="596597"/>
      </dsp:txXfrm>
    </dsp:sp>
    <dsp:sp modelId="{ADF22CD0-32B0-40DC-BF4E-2BC20965C69E}">
      <dsp:nvSpPr>
        <dsp:cNvPr id="0" name=""/>
        <dsp:cNvSpPr/>
      </dsp:nvSpPr>
      <dsp:spPr>
        <a:xfrm>
          <a:off x="981" y="1496702"/>
          <a:ext cx="6441639" cy="826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психофизиологических обследований работников, занятых на работах с ионизирующим излучением и радиоактивными веществами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24" y="1537045"/>
        <a:ext cx="6360953" cy="745745"/>
      </dsp:txXfrm>
    </dsp:sp>
    <dsp:sp modelId="{D8ED2401-90F4-4F54-BF44-399BF149C646}">
      <dsp:nvSpPr>
        <dsp:cNvPr id="0" name=""/>
        <dsp:cNvSpPr/>
      </dsp:nvSpPr>
      <dsp:spPr>
        <a:xfrm rot="5400000">
          <a:off x="7576503" y="1313216"/>
          <a:ext cx="661145" cy="29289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</a:t>
          </a: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071 </a:t>
          </a: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</a:t>
          </a:r>
          <a:r>
            <a:rPr lang="ru-RU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 rot="-5400000">
        <a:off x="6442621" y="2479372"/>
        <a:ext cx="2896635" cy="596597"/>
      </dsp:txXfrm>
    </dsp:sp>
    <dsp:sp modelId="{4901CA92-1D29-4B4D-9E8A-770A1706D444}">
      <dsp:nvSpPr>
        <dsp:cNvPr id="0" name=""/>
        <dsp:cNvSpPr/>
      </dsp:nvSpPr>
      <dsp:spPr>
        <a:xfrm>
          <a:off x="981" y="2364455"/>
          <a:ext cx="6441639" cy="826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обязательного психиатрического освидетельствования работников, осуществляющих отдельные виды деятельности</a:t>
          </a:r>
        </a:p>
      </dsp:txBody>
      <dsp:txXfrm>
        <a:off x="41324" y="2404798"/>
        <a:ext cx="6360953" cy="745745"/>
      </dsp:txXfrm>
    </dsp:sp>
    <dsp:sp modelId="{C482DF81-E2FE-430A-82D0-310ECDAF9B4C}">
      <dsp:nvSpPr>
        <dsp:cNvPr id="0" name=""/>
        <dsp:cNvSpPr/>
      </dsp:nvSpPr>
      <dsp:spPr>
        <a:xfrm rot="5400000">
          <a:off x="7576503" y="2180970"/>
          <a:ext cx="661145" cy="29289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220 </a:t>
          </a: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</a:t>
          </a:r>
          <a:r>
            <a:rPr lang="ru-RU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 rot="-5400000">
        <a:off x="6442621" y="3347126"/>
        <a:ext cx="2896635" cy="596597"/>
      </dsp:txXfrm>
    </dsp:sp>
    <dsp:sp modelId="{E200ADCE-239D-48F4-9EF8-8C77026615EB}">
      <dsp:nvSpPr>
        <dsp:cNvPr id="0" name=""/>
        <dsp:cNvSpPr/>
      </dsp:nvSpPr>
      <dsp:spPr>
        <a:xfrm>
          <a:off x="981" y="3232209"/>
          <a:ext cx="6441639" cy="826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медицинского освидетельствования на наличие медицинских противопоказаний к владению оружием</a:t>
          </a:r>
        </a:p>
      </dsp:txBody>
      <dsp:txXfrm>
        <a:off x="41324" y="3272552"/>
        <a:ext cx="6360953" cy="745745"/>
      </dsp:txXfrm>
    </dsp:sp>
    <dsp:sp modelId="{BEE23C61-8E90-441A-B937-2BD649B55A03}">
      <dsp:nvSpPr>
        <dsp:cNvPr id="0" name=""/>
        <dsp:cNvSpPr/>
      </dsp:nvSpPr>
      <dsp:spPr>
        <a:xfrm rot="5400000">
          <a:off x="7576503" y="3048724"/>
          <a:ext cx="661145" cy="292890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983 </a:t>
          </a: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</a:t>
          </a:r>
          <a:r>
            <a:rPr lang="ru-RU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 rot="-5400000">
        <a:off x="6442621" y="4214880"/>
        <a:ext cx="2896635" cy="596597"/>
      </dsp:txXfrm>
    </dsp:sp>
    <dsp:sp modelId="{52333905-09B3-4C02-81D8-304D375A749F}">
      <dsp:nvSpPr>
        <dsp:cNvPr id="0" name=""/>
        <dsp:cNvSpPr/>
      </dsp:nvSpPr>
      <dsp:spPr>
        <a:xfrm>
          <a:off x="981" y="4099963"/>
          <a:ext cx="6441639" cy="8264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медицинского освидетельствования на наличие противопоказаний к исполнению обязанностей частного охранника</a:t>
          </a:r>
        </a:p>
      </dsp:txBody>
      <dsp:txXfrm>
        <a:off x="41324" y="4140306"/>
        <a:ext cx="6360953" cy="745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71BEC-9B56-49FB-9F8A-8AFA1A0029C0}">
      <dsp:nvSpPr>
        <dsp:cNvPr id="0" name=""/>
        <dsp:cNvSpPr/>
      </dsp:nvSpPr>
      <dsp:spPr>
        <a:xfrm rot="5400000">
          <a:off x="7319400" y="-728533"/>
          <a:ext cx="1153474" cy="292424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 </a:t>
          </a: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827 экспертиз</a:t>
          </a:r>
          <a:endParaRPr lang="ru-RU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434015" y="213160"/>
        <a:ext cx="2867937" cy="1040858"/>
      </dsp:txXfrm>
    </dsp:sp>
    <dsp:sp modelId="{EEADD734-471D-499F-8026-43D94306AA1E}">
      <dsp:nvSpPr>
        <dsp:cNvPr id="0" name=""/>
        <dsp:cNvSpPr/>
      </dsp:nvSpPr>
      <dsp:spPr>
        <a:xfrm>
          <a:off x="979" y="963"/>
          <a:ext cx="6433035" cy="14652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 и проведение периодических медицинских осмотров </a:t>
          </a:r>
          <a:r>
            <a:rPr lang="ru-RU" sz="23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стажированых</a:t>
          </a:r>
          <a:r>
            <a:rPr lang="ru-RU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работников, занятых на работах во вредных условиях труда со стажем работы 5 лет и более</a:t>
          </a:r>
          <a:endParaRPr lang="ru-RU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507" y="72491"/>
        <a:ext cx="6289979" cy="1322196"/>
      </dsp:txXfrm>
    </dsp:sp>
    <dsp:sp modelId="{72578600-4AC8-4B33-9CAA-5FC784F28F00}">
      <dsp:nvSpPr>
        <dsp:cNvPr id="0" name=""/>
        <dsp:cNvSpPr/>
      </dsp:nvSpPr>
      <dsp:spPr>
        <a:xfrm rot="5400000">
          <a:off x="7423244" y="554485"/>
          <a:ext cx="946552" cy="29250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346 экспертиз</a:t>
          </a:r>
          <a:endParaRPr lang="ru-RU" sz="2400" b="1" u="none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434021" y="1589916"/>
        <a:ext cx="2878793" cy="854138"/>
      </dsp:txXfrm>
    </dsp:sp>
    <dsp:sp modelId="{ADF22CD0-32B0-40DC-BF4E-2BC20965C69E}">
      <dsp:nvSpPr>
        <dsp:cNvPr id="0" name=""/>
        <dsp:cNvSpPr/>
      </dsp:nvSpPr>
      <dsp:spPr>
        <a:xfrm>
          <a:off x="979" y="1513071"/>
          <a:ext cx="6433040" cy="100782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экспертизы профессиональной пригодности</a:t>
          </a:r>
          <a:endParaRPr lang="ru-RU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177" y="1562269"/>
        <a:ext cx="6334644" cy="909432"/>
      </dsp:txXfrm>
    </dsp:sp>
    <dsp:sp modelId="{D8ED2401-90F4-4F54-BF44-399BF149C646}">
      <dsp:nvSpPr>
        <dsp:cNvPr id="0" name=""/>
        <dsp:cNvSpPr/>
      </dsp:nvSpPr>
      <dsp:spPr>
        <a:xfrm rot="5400000">
          <a:off x="7400813" y="1751254"/>
          <a:ext cx="991413" cy="29250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401 пациент</a:t>
          </a:r>
          <a:endParaRPr lang="ru-RU" sz="2400" b="1" kern="1200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434020" y="2766445"/>
        <a:ext cx="2876603" cy="894619"/>
      </dsp:txXfrm>
    </dsp:sp>
    <dsp:sp modelId="{4901CA92-1D29-4B4D-9E8A-770A1706D444}">
      <dsp:nvSpPr>
        <dsp:cNvPr id="0" name=""/>
        <dsp:cNvSpPr/>
      </dsp:nvSpPr>
      <dsp:spPr>
        <a:xfrm>
          <a:off x="979" y="2567754"/>
          <a:ext cx="6433040" cy="12919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Лечение, диспансерное наблюдение и организация реабилитационных мероприятий пациентов с профессиональными заболеваниями</a:t>
          </a:r>
        </a:p>
      </dsp:txBody>
      <dsp:txXfrm>
        <a:off x="64049" y="2630824"/>
        <a:ext cx="6306900" cy="1165858"/>
      </dsp:txXfrm>
    </dsp:sp>
    <dsp:sp modelId="{C482DF81-E2FE-430A-82D0-310ECDAF9B4C}">
      <dsp:nvSpPr>
        <dsp:cNvPr id="0" name=""/>
        <dsp:cNvSpPr/>
      </dsp:nvSpPr>
      <dsp:spPr>
        <a:xfrm rot="5400000">
          <a:off x="7407657" y="3056109"/>
          <a:ext cx="977724" cy="29250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507 </a:t>
          </a:r>
          <a:r>
            <a:rPr lang="ru-R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программ</a:t>
          </a:r>
        </a:p>
      </dsp:txBody>
      <dsp:txXfrm rot="-5400000">
        <a:off x="6434020" y="4077476"/>
        <a:ext cx="2877271" cy="882266"/>
      </dsp:txXfrm>
    </dsp:sp>
    <dsp:sp modelId="{E200ADCE-239D-48F4-9EF8-8C77026615EB}">
      <dsp:nvSpPr>
        <dsp:cNvPr id="0" name=""/>
        <dsp:cNvSpPr/>
      </dsp:nvSpPr>
      <dsp:spPr>
        <a:xfrm>
          <a:off x="979" y="3906609"/>
          <a:ext cx="6433040" cy="12240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Участие в разработке и проведении программ профилактики профессиональных заболеваний у работников с признаками воздействия вредных производственных факторов</a:t>
          </a:r>
        </a:p>
      </dsp:txBody>
      <dsp:txXfrm>
        <a:off x="60730" y="3966360"/>
        <a:ext cx="6313538" cy="1104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71BEC-9B56-49FB-9F8A-8AFA1A0029C0}">
      <dsp:nvSpPr>
        <dsp:cNvPr id="0" name=""/>
        <dsp:cNvSpPr/>
      </dsp:nvSpPr>
      <dsp:spPr>
        <a:xfrm rot="5400000">
          <a:off x="6423786" y="-283494"/>
          <a:ext cx="2133952" cy="301847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199 798 посещений</a:t>
          </a:r>
          <a:endParaRPr lang="ru-RU" sz="2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35 случаев оказания помощи на </a:t>
          </a:r>
          <a:r>
            <a:rPr lang="ru-RU" sz="1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производственной </a:t>
          </a:r>
          <a:r>
            <a:rPr lang="ru-RU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площадке</a:t>
          </a:r>
          <a:endParaRPr lang="ru-RU" sz="2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22 813 прививок</a:t>
          </a:r>
          <a:endParaRPr lang="ru-RU" sz="2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981526" y="262937"/>
        <a:ext cx="2914302" cy="1925610"/>
      </dsp:txXfrm>
    </dsp:sp>
    <dsp:sp modelId="{EEADD734-471D-499F-8026-43D94306AA1E}">
      <dsp:nvSpPr>
        <dsp:cNvPr id="0" name=""/>
        <dsp:cNvSpPr/>
      </dsp:nvSpPr>
      <dsp:spPr>
        <a:xfrm>
          <a:off x="29" y="5"/>
          <a:ext cx="5981467" cy="24920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Оказание доврачебной медицинской помощи работникам предприятий, в том числе на производственной площадке. Проведение вакцинации в рамках Национального календаря профилактических прививок и по эпидемиологическим показаниям</a:t>
          </a:r>
          <a:endParaRPr lang="ru-RU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1679" y="121655"/>
        <a:ext cx="5738167" cy="2248712"/>
      </dsp:txXfrm>
    </dsp:sp>
    <dsp:sp modelId="{72578600-4AC8-4B33-9CAA-5FC784F28F00}">
      <dsp:nvSpPr>
        <dsp:cNvPr id="0" name=""/>
        <dsp:cNvSpPr/>
      </dsp:nvSpPr>
      <dsp:spPr>
        <a:xfrm rot="5400000">
          <a:off x="6951801" y="1609656"/>
          <a:ext cx="1074362" cy="30150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796 616 осмотров</a:t>
          </a:r>
          <a:endParaRPr lang="ru-RU" sz="2200" b="1" u="none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5981482" y="2632421"/>
        <a:ext cx="2962554" cy="969470"/>
      </dsp:txXfrm>
    </dsp:sp>
    <dsp:sp modelId="{ADF22CD0-32B0-40DC-BF4E-2BC20965C69E}">
      <dsp:nvSpPr>
        <dsp:cNvPr id="0" name=""/>
        <dsp:cNvSpPr/>
      </dsp:nvSpPr>
      <dsp:spPr>
        <a:xfrm>
          <a:off x="29" y="2545200"/>
          <a:ext cx="5981452" cy="114391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</a:t>
          </a:r>
          <a:r>
            <a:rPr lang="ru-RU" sz="23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предрейсовых</a:t>
          </a:r>
          <a:r>
            <a:rPr lang="ru-RU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и </a:t>
          </a:r>
          <a:r>
            <a:rPr lang="ru-RU" sz="23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послерейсовых</a:t>
          </a:r>
          <a:r>
            <a:rPr lang="ru-RU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медицинских осмотров водителей транспортных средств</a:t>
          </a:r>
          <a:endParaRPr lang="ru-RU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870" y="2601041"/>
        <a:ext cx="5869770" cy="1032229"/>
      </dsp:txXfrm>
    </dsp:sp>
    <dsp:sp modelId="{C482DF81-E2FE-430A-82D0-310ECDAF9B4C}">
      <dsp:nvSpPr>
        <dsp:cNvPr id="0" name=""/>
        <dsp:cNvSpPr/>
      </dsp:nvSpPr>
      <dsp:spPr>
        <a:xfrm rot="5400000">
          <a:off x="6868053" y="3069202"/>
          <a:ext cx="1109743" cy="30150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4 379 </a:t>
          </a:r>
          <a:r>
            <a:rPr lang="ru-RU" sz="2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человек</a:t>
          </a:r>
        </a:p>
      </dsp:txBody>
      <dsp:txXfrm rot="-5400000">
        <a:off x="5915425" y="4076004"/>
        <a:ext cx="2960827" cy="1001397"/>
      </dsp:txXfrm>
    </dsp:sp>
    <dsp:sp modelId="{E200ADCE-239D-48F4-9EF8-8C77026615EB}">
      <dsp:nvSpPr>
        <dsp:cNvPr id="0" name=""/>
        <dsp:cNvSpPr/>
      </dsp:nvSpPr>
      <dsp:spPr>
        <a:xfrm>
          <a:off x="29" y="3742294"/>
          <a:ext cx="5981452" cy="13892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Проведение «</a:t>
          </a:r>
          <a:r>
            <a:rPr lang="ru-RU" sz="23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Онкошколы</a:t>
          </a:r>
          <a:r>
            <a:rPr lang="ru-RU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 в рамках санитарно-просветительской работы</a:t>
          </a:r>
        </a:p>
      </dsp:txBody>
      <dsp:txXfrm>
        <a:off x="67848" y="3810113"/>
        <a:ext cx="5845814" cy="12536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C4E702-39D3-4AD3-85F2-1B9AC996DF71}">
      <dsp:nvSpPr>
        <dsp:cNvPr id="0" name=""/>
        <dsp:cNvSpPr/>
      </dsp:nvSpPr>
      <dsp:spPr>
        <a:xfrm>
          <a:off x="1098" y="316336"/>
          <a:ext cx="2570800" cy="1285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уровень 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46" y="353984"/>
        <a:ext cx="2495504" cy="1210104"/>
      </dsp:txXfrm>
    </dsp:sp>
    <dsp:sp modelId="{91AC19B3-A8D1-4694-8853-7E81A6DB64B7}">
      <dsp:nvSpPr>
        <dsp:cNvPr id="0" name=""/>
        <dsp:cNvSpPr/>
      </dsp:nvSpPr>
      <dsp:spPr>
        <a:xfrm>
          <a:off x="258178" y="1601736"/>
          <a:ext cx="257080" cy="964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050"/>
              </a:lnTo>
              <a:lnTo>
                <a:pt x="257080" y="9640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CE039-A99A-4885-AAAA-375232481804}">
      <dsp:nvSpPr>
        <dsp:cNvPr id="0" name=""/>
        <dsp:cNvSpPr/>
      </dsp:nvSpPr>
      <dsp:spPr>
        <a:xfrm>
          <a:off x="515258" y="1923086"/>
          <a:ext cx="2051992" cy="1285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здравпунктов</a:t>
          </a:r>
          <a:endParaRPr lang="ru-RU" sz="22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906" y="1960734"/>
        <a:ext cx="1976696" cy="1210104"/>
      </dsp:txXfrm>
    </dsp:sp>
    <dsp:sp modelId="{DA04755C-91CA-4CAC-9872-361D5300A526}">
      <dsp:nvSpPr>
        <dsp:cNvPr id="0" name=""/>
        <dsp:cNvSpPr/>
      </dsp:nvSpPr>
      <dsp:spPr>
        <a:xfrm>
          <a:off x="258178" y="1601736"/>
          <a:ext cx="257080" cy="2570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0800"/>
              </a:lnTo>
              <a:lnTo>
                <a:pt x="257080" y="2570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1EEA1-8A7B-4C97-AEB8-9110F656EEB2}">
      <dsp:nvSpPr>
        <dsp:cNvPr id="0" name=""/>
        <dsp:cNvSpPr/>
      </dsp:nvSpPr>
      <dsp:spPr>
        <a:xfrm>
          <a:off x="515258" y="3529837"/>
          <a:ext cx="2051992" cy="1285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Средняя численность – </a:t>
          </a:r>
          <a:r>
            <a:rPr lang="ru-RU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668 работников</a:t>
          </a:r>
          <a:endParaRPr lang="ru-RU" sz="20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2906" y="3567485"/>
        <a:ext cx="1976696" cy="1210104"/>
      </dsp:txXfrm>
    </dsp:sp>
    <dsp:sp modelId="{BAF6E8A0-956B-4E7A-92EE-E202F7D9EBF5}">
      <dsp:nvSpPr>
        <dsp:cNvPr id="0" name=""/>
        <dsp:cNvSpPr/>
      </dsp:nvSpPr>
      <dsp:spPr>
        <a:xfrm>
          <a:off x="3214599" y="316336"/>
          <a:ext cx="2570800" cy="1285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уровень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52247" y="353984"/>
        <a:ext cx="2495504" cy="1210104"/>
      </dsp:txXfrm>
    </dsp:sp>
    <dsp:sp modelId="{033C446B-86C5-45C8-9E5B-5A4CC3D84AF2}">
      <dsp:nvSpPr>
        <dsp:cNvPr id="0" name=""/>
        <dsp:cNvSpPr/>
      </dsp:nvSpPr>
      <dsp:spPr>
        <a:xfrm>
          <a:off x="3471679" y="1601736"/>
          <a:ext cx="257080" cy="964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050"/>
              </a:lnTo>
              <a:lnTo>
                <a:pt x="257080" y="9640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7CE9A-66B3-487E-BA41-A657B6042404}">
      <dsp:nvSpPr>
        <dsp:cNvPr id="0" name=""/>
        <dsp:cNvSpPr/>
      </dsp:nvSpPr>
      <dsp:spPr>
        <a:xfrm>
          <a:off x="3728759" y="1923086"/>
          <a:ext cx="2056640" cy="1285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здравпунктов</a:t>
          </a:r>
          <a:endParaRPr lang="ru-RU" sz="2200" b="1" u="none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66407" y="1960734"/>
        <a:ext cx="1981344" cy="1210104"/>
      </dsp:txXfrm>
    </dsp:sp>
    <dsp:sp modelId="{0C4794E6-D5FD-4B3C-80B1-414BAF18CB59}">
      <dsp:nvSpPr>
        <dsp:cNvPr id="0" name=""/>
        <dsp:cNvSpPr/>
      </dsp:nvSpPr>
      <dsp:spPr>
        <a:xfrm>
          <a:off x="3471679" y="1601736"/>
          <a:ext cx="257080" cy="2570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0800"/>
              </a:lnTo>
              <a:lnTo>
                <a:pt x="257080" y="2570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5F9F4-5729-4E4E-B42E-DB2D9320B565}">
      <dsp:nvSpPr>
        <dsp:cNvPr id="0" name=""/>
        <dsp:cNvSpPr/>
      </dsp:nvSpPr>
      <dsp:spPr>
        <a:xfrm>
          <a:off x="3728759" y="3529837"/>
          <a:ext cx="2056640" cy="1285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Средняя численность </a:t>
          </a:r>
          <a:r>
            <a:rPr lang="ru-RU" sz="2000" b="1" u="none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– </a:t>
          </a:r>
          <a:r>
            <a:rPr lang="ru-RU" sz="2000" b="1" u="none" kern="12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1851 </a:t>
          </a:r>
          <a:r>
            <a:rPr lang="ru-RU" sz="2000" b="1" u="none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работник</a:t>
          </a:r>
          <a:endParaRPr lang="ru-RU" sz="2000" b="1" u="none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66407" y="3567485"/>
        <a:ext cx="1981344" cy="1210104"/>
      </dsp:txXfrm>
    </dsp:sp>
    <dsp:sp modelId="{54D209C3-CBA4-44C4-B4A3-EADF0E2C8CCC}">
      <dsp:nvSpPr>
        <dsp:cNvPr id="0" name=""/>
        <dsp:cNvSpPr/>
      </dsp:nvSpPr>
      <dsp:spPr>
        <a:xfrm>
          <a:off x="6428100" y="316336"/>
          <a:ext cx="2570800" cy="1285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уровень</a:t>
          </a:r>
        </a:p>
      </dsp:txBody>
      <dsp:txXfrm>
        <a:off x="6465748" y="353984"/>
        <a:ext cx="2495504" cy="1210104"/>
      </dsp:txXfrm>
    </dsp:sp>
    <dsp:sp modelId="{E09D951F-9891-439F-A069-97492CEC3F0B}">
      <dsp:nvSpPr>
        <dsp:cNvPr id="0" name=""/>
        <dsp:cNvSpPr/>
      </dsp:nvSpPr>
      <dsp:spPr>
        <a:xfrm>
          <a:off x="6685180" y="1601736"/>
          <a:ext cx="257080" cy="964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4050"/>
              </a:lnTo>
              <a:lnTo>
                <a:pt x="257080" y="9640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DA6820-BF25-4DC5-A37C-77627119F7A5}">
      <dsp:nvSpPr>
        <dsp:cNvPr id="0" name=""/>
        <dsp:cNvSpPr/>
      </dsp:nvSpPr>
      <dsp:spPr>
        <a:xfrm>
          <a:off x="6942260" y="1923086"/>
          <a:ext cx="2056640" cy="1285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здравпункта</a:t>
          </a:r>
        </a:p>
      </dsp:txBody>
      <dsp:txXfrm>
        <a:off x="6979908" y="1960734"/>
        <a:ext cx="1981344" cy="1210104"/>
      </dsp:txXfrm>
    </dsp:sp>
    <dsp:sp modelId="{577F0212-8979-4095-95A6-D8C7B522BB60}">
      <dsp:nvSpPr>
        <dsp:cNvPr id="0" name=""/>
        <dsp:cNvSpPr/>
      </dsp:nvSpPr>
      <dsp:spPr>
        <a:xfrm>
          <a:off x="6685180" y="1601736"/>
          <a:ext cx="257080" cy="2570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0800"/>
              </a:lnTo>
              <a:lnTo>
                <a:pt x="257080" y="2570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1E639-BD84-487F-8822-9ACA7352DA5F}">
      <dsp:nvSpPr>
        <dsp:cNvPr id="0" name=""/>
        <dsp:cNvSpPr/>
      </dsp:nvSpPr>
      <dsp:spPr>
        <a:xfrm>
          <a:off x="6942260" y="3529837"/>
          <a:ext cx="2056640" cy="1285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Средняя численность – </a:t>
          </a:r>
          <a:r>
            <a:rPr lang="ru-RU" sz="20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5544 работника</a:t>
          </a:r>
        </a:p>
      </dsp:txBody>
      <dsp:txXfrm>
        <a:off x="6979908" y="3567485"/>
        <a:ext cx="1981344" cy="1210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404" y="0"/>
            <a:ext cx="4302231" cy="339884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10CA54C-E75E-4C45-992F-BC7B2A8F034A}" type="datetimeFigureOut">
              <a:rPr lang="ru-RU" smtClean="0"/>
              <a:t>06.03.2026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04"/>
            <a:ext cx="4302231" cy="33988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404" y="6456204"/>
            <a:ext cx="4302231" cy="33988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97827A4-69C6-4F6A-B4A7-B95BD71F9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135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27A4-69C6-4F6A-B4A7-B95BD71F9DE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71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FF70-CEF3-47B3-A8E2-EAD4529D3D49}" type="datetimeFigureOut">
              <a:rPr lang="ru-RU" smtClean="0"/>
              <a:pPr/>
              <a:t>06.03.2026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F944-5FBF-4514-96FC-E0EB328C1A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2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89963" y="2248723"/>
            <a:ext cx="8174990" cy="2125345"/>
          </a:xfrm>
          <a:custGeom>
            <a:avLst/>
            <a:gdLst/>
            <a:ahLst/>
            <a:cxnLst/>
            <a:rect l="l" t="t" r="r" b="b"/>
            <a:pathLst>
              <a:path w="8174990" h="2125345">
                <a:moveTo>
                  <a:pt x="1001522" y="192"/>
                </a:moveTo>
                <a:lnTo>
                  <a:pt x="0" y="192"/>
                </a:lnTo>
                <a:lnTo>
                  <a:pt x="0" y="2124902"/>
                </a:lnTo>
                <a:lnTo>
                  <a:pt x="303275" y="2124902"/>
                </a:lnTo>
                <a:lnTo>
                  <a:pt x="303275" y="272988"/>
                </a:lnTo>
                <a:lnTo>
                  <a:pt x="1001522" y="272988"/>
                </a:lnTo>
                <a:lnTo>
                  <a:pt x="1001522" y="192"/>
                </a:lnTo>
                <a:close/>
              </a:path>
              <a:path w="8174990" h="2125345">
                <a:moveTo>
                  <a:pt x="1001522" y="272988"/>
                </a:moveTo>
                <a:lnTo>
                  <a:pt x="698245" y="272988"/>
                </a:lnTo>
                <a:lnTo>
                  <a:pt x="698245" y="2124902"/>
                </a:lnTo>
                <a:lnTo>
                  <a:pt x="1001522" y="2124902"/>
                </a:lnTo>
                <a:lnTo>
                  <a:pt x="1001522" y="272988"/>
                </a:lnTo>
                <a:close/>
              </a:path>
              <a:path w="8174990" h="2125345">
                <a:moveTo>
                  <a:pt x="1868273" y="0"/>
                </a:moveTo>
                <a:lnTo>
                  <a:pt x="1817624" y="192"/>
                </a:lnTo>
                <a:lnTo>
                  <a:pt x="1365503" y="192"/>
                </a:lnTo>
                <a:lnTo>
                  <a:pt x="1365503" y="2124902"/>
                </a:lnTo>
                <a:lnTo>
                  <a:pt x="1668779" y="2124902"/>
                </a:lnTo>
                <a:lnTo>
                  <a:pt x="1668779" y="1283908"/>
                </a:lnTo>
                <a:lnTo>
                  <a:pt x="1847977" y="1283908"/>
                </a:lnTo>
                <a:lnTo>
                  <a:pt x="1898864" y="1283174"/>
                </a:lnTo>
                <a:lnTo>
                  <a:pt x="1951132" y="1277939"/>
                </a:lnTo>
                <a:lnTo>
                  <a:pt x="2004782" y="1268227"/>
                </a:lnTo>
                <a:lnTo>
                  <a:pt x="2059813" y="1254063"/>
                </a:lnTo>
                <a:lnTo>
                  <a:pt x="2103825" y="1238045"/>
                </a:lnTo>
                <a:lnTo>
                  <a:pt x="2146550" y="1216351"/>
                </a:lnTo>
                <a:lnTo>
                  <a:pt x="2187984" y="1188976"/>
                </a:lnTo>
                <a:lnTo>
                  <a:pt x="2228119" y="1155913"/>
                </a:lnTo>
                <a:lnTo>
                  <a:pt x="2266950" y="1117157"/>
                </a:lnTo>
                <a:lnTo>
                  <a:pt x="2298769" y="1074560"/>
                </a:lnTo>
                <a:lnTo>
                  <a:pt x="2325638" y="1031043"/>
                </a:lnTo>
                <a:lnTo>
                  <a:pt x="2335462" y="1011112"/>
                </a:lnTo>
                <a:lnTo>
                  <a:pt x="1668779" y="1011112"/>
                </a:lnTo>
                <a:lnTo>
                  <a:pt x="1668779" y="272988"/>
                </a:lnTo>
                <a:lnTo>
                  <a:pt x="1775078" y="272988"/>
                </a:lnTo>
                <a:lnTo>
                  <a:pt x="1806059" y="272631"/>
                </a:lnTo>
                <a:lnTo>
                  <a:pt x="2335336" y="272631"/>
                </a:lnTo>
                <a:lnTo>
                  <a:pt x="2311982" y="229903"/>
                </a:lnTo>
                <a:lnTo>
                  <a:pt x="2280245" y="184000"/>
                </a:lnTo>
                <a:lnTo>
                  <a:pt x="2242692" y="139638"/>
                </a:lnTo>
                <a:lnTo>
                  <a:pt x="2201542" y="104055"/>
                </a:lnTo>
                <a:lnTo>
                  <a:pt x="2159618" y="74275"/>
                </a:lnTo>
                <a:lnTo>
                  <a:pt x="2116908" y="50310"/>
                </a:lnTo>
                <a:lnTo>
                  <a:pt x="2073398" y="32174"/>
                </a:lnTo>
                <a:lnTo>
                  <a:pt x="2029078" y="19877"/>
                </a:lnTo>
                <a:lnTo>
                  <a:pt x="1974000" y="9854"/>
                </a:lnTo>
                <a:lnTo>
                  <a:pt x="1920398" y="3224"/>
                </a:lnTo>
                <a:lnTo>
                  <a:pt x="1868273" y="0"/>
                </a:lnTo>
                <a:close/>
              </a:path>
              <a:path w="8174990" h="2125345">
                <a:moveTo>
                  <a:pt x="2335336" y="272631"/>
                </a:moveTo>
                <a:lnTo>
                  <a:pt x="1806059" y="272631"/>
                </a:lnTo>
                <a:lnTo>
                  <a:pt x="1836896" y="273464"/>
                </a:lnTo>
                <a:lnTo>
                  <a:pt x="1867590" y="275488"/>
                </a:lnTo>
                <a:lnTo>
                  <a:pt x="1928121" y="284630"/>
                </a:lnTo>
                <a:lnTo>
                  <a:pt x="1985081" y="309153"/>
                </a:lnTo>
                <a:lnTo>
                  <a:pt x="2039489" y="355703"/>
                </a:lnTo>
                <a:lnTo>
                  <a:pt x="2075961" y="416611"/>
                </a:lnTo>
                <a:lnTo>
                  <a:pt x="2090031" y="482623"/>
                </a:lnTo>
                <a:lnTo>
                  <a:pt x="2094603" y="544691"/>
                </a:lnTo>
                <a:lnTo>
                  <a:pt x="2094102" y="573724"/>
                </a:lnTo>
                <a:lnTo>
                  <a:pt x="2094102" y="713424"/>
                </a:lnTo>
                <a:lnTo>
                  <a:pt x="2094722" y="741761"/>
                </a:lnTo>
                <a:lnTo>
                  <a:pt x="2094102" y="769812"/>
                </a:lnTo>
                <a:lnTo>
                  <a:pt x="2092245" y="797577"/>
                </a:lnTo>
                <a:lnTo>
                  <a:pt x="2083129" y="852251"/>
                </a:lnTo>
                <a:lnTo>
                  <a:pt x="2056753" y="905781"/>
                </a:lnTo>
                <a:lnTo>
                  <a:pt x="2011439" y="955290"/>
                </a:lnTo>
                <a:lnTo>
                  <a:pt x="1959381" y="988107"/>
                </a:lnTo>
                <a:lnTo>
                  <a:pt x="1905515" y="1004183"/>
                </a:lnTo>
                <a:lnTo>
                  <a:pt x="1855795" y="1010850"/>
                </a:lnTo>
                <a:lnTo>
                  <a:pt x="1832864" y="1011112"/>
                </a:lnTo>
                <a:lnTo>
                  <a:pt x="2335462" y="1011112"/>
                </a:lnTo>
                <a:lnTo>
                  <a:pt x="2364477" y="941222"/>
                </a:lnTo>
                <a:lnTo>
                  <a:pt x="2376424" y="894907"/>
                </a:lnTo>
                <a:lnTo>
                  <a:pt x="2386663" y="837995"/>
                </a:lnTo>
                <a:lnTo>
                  <a:pt x="2393568" y="784226"/>
                </a:lnTo>
                <a:lnTo>
                  <a:pt x="2397140" y="733601"/>
                </a:lnTo>
                <a:lnTo>
                  <a:pt x="2397379" y="686119"/>
                </a:lnTo>
                <a:lnTo>
                  <a:pt x="2397422" y="576761"/>
                </a:lnTo>
                <a:lnTo>
                  <a:pt x="2394954" y="527650"/>
                </a:lnTo>
                <a:lnTo>
                  <a:pt x="2389963" y="477949"/>
                </a:lnTo>
                <a:lnTo>
                  <a:pt x="2382435" y="427650"/>
                </a:lnTo>
                <a:lnTo>
                  <a:pt x="2372360" y="376747"/>
                </a:lnTo>
                <a:lnTo>
                  <a:pt x="2358033" y="326289"/>
                </a:lnTo>
                <a:lnTo>
                  <a:pt x="2337909" y="277337"/>
                </a:lnTo>
                <a:lnTo>
                  <a:pt x="2335336" y="272631"/>
                </a:lnTo>
                <a:close/>
              </a:path>
              <a:path w="8174990" h="2125345">
                <a:moveTo>
                  <a:pt x="2974848" y="192"/>
                </a:moveTo>
                <a:lnTo>
                  <a:pt x="2671572" y="192"/>
                </a:lnTo>
                <a:lnTo>
                  <a:pt x="2671572" y="2124902"/>
                </a:lnTo>
                <a:lnTo>
                  <a:pt x="2974848" y="2124902"/>
                </a:lnTo>
                <a:lnTo>
                  <a:pt x="2974848" y="1882332"/>
                </a:lnTo>
                <a:lnTo>
                  <a:pt x="3246932" y="1305625"/>
                </a:lnTo>
                <a:lnTo>
                  <a:pt x="2974848" y="1305625"/>
                </a:lnTo>
                <a:lnTo>
                  <a:pt x="2974848" y="192"/>
                </a:lnTo>
                <a:close/>
              </a:path>
              <a:path w="8174990" h="2125345">
                <a:moveTo>
                  <a:pt x="3779266" y="819850"/>
                </a:moveTo>
                <a:lnTo>
                  <a:pt x="3476116" y="819850"/>
                </a:lnTo>
                <a:lnTo>
                  <a:pt x="3476116" y="2124902"/>
                </a:lnTo>
                <a:lnTo>
                  <a:pt x="3779266" y="2124902"/>
                </a:lnTo>
                <a:lnTo>
                  <a:pt x="3779266" y="819850"/>
                </a:lnTo>
                <a:close/>
              </a:path>
              <a:path w="8174990" h="2125345">
                <a:moveTo>
                  <a:pt x="3779266" y="192"/>
                </a:moveTo>
                <a:lnTo>
                  <a:pt x="3476116" y="192"/>
                </a:lnTo>
                <a:lnTo>
                  <a:pt x="3476116" y="243016"/>
                </a:lnTo>
                <a:lnTo>
                  <a:pt x="2974848" y="1305625"/>
                </a:lnTo>
                <a:lnTo>
                  <a:pt x="3246932" y="1305625"/>
                </a:lnTo>
                <a:lnTo>
                  <a:pt x="3476116" y="819850"/>
                </a:lnTo>
                <a:lnTo>
                  <a:pt x="3779266" y="819850"/>
                </a:lnTo>
                <a:lnTo>
                  <a:pt x="3779266" y="192"/>
                </a:lnTo>
                <a:close/>
              </a:path>
              <a:path w="8174990" h="2125345">
                <a:moveTo>
                  <a:pt x="4447032" y="192"/>
                </a:moveTo>
                <a:lnTo>
                  <a:pt x="4143756" y="192"/>
                </a:lnTo>
                <a:lnTo>
                  <a:pt x="4143756" y="2124902"/>
                </a:lnTo>
                <a:lnTo>
                  <a:pt x="4447032" y="2124902"/>
                </a:lnTo>
                <a:lnTo>
                  <a:pt x="4447032" y="795593"/>
                </a:lnTo>
                <a:lnTo>
                  <a:pt x="4731504" y="795593"/>
                </a:lnTo>
                <a:lnTo>
                  <a:pt x="4447032" y="192"/>
                </a:lnTo>
                <a:close/>
              </a:path>
              <a:path w="8174990" h="2125345">
                <a:moveTo>
                  <a:pt x="5579364" y="795593"/>
                </a:moveTo>
                <a:lnTo>
                  <a:pt x="5276088" y="795593"/>
                </a:lnTo>
                <a:lnTo>
                  <a:pt x="5276088" y="2124902"/>
                </a:lnTo>
                <a:lnTo>
                  <a:pt x="5579364" y="2124902"/>
                </a:lnTo>
                <a:lnTo>
                  <a:pt x="5579364" y="795593"/>
                </a:lnTo>
                <a:close/>
              </a:path>
              <a:path w="8174990" h="2125345">
                <a:moveTo>
                  <a:pt x="4731504" y="795593"/>
                </a:moveTo>
                <a:lnTo>
                  <a:pt x="4462145" y="795593"/>
                </a:lnTo>
                <a:lnTo>
                  <a:pt x="4781295" y="1754824"/>
                </a:lnTo>
                <a:lnTo>
                  <a:pt x="4941823" y="1754824"/>
                </a:lnTo>
                <a:lnTo>
                  <a:pt x="5135731" y="1172021"/>
                </a:lnTo>
                <a:lnTo>
                  <a:pt x="4866132" y="1172021"/>
                </a:lnTo>
                <a:lnTo>
                  <a:pt x="4731504" y="795593"/>
                </a:lnTo>
                <a:close/>
              </a:path>
              <a:path w="8174990" h="2125345">
                <a:moveTo>
                  <a:pt x="5579364" y="192"/>
                </a:moveTo>
                <a:lnTo>
                  <a:pt x="5276088" y="192"/>
                </a:lnTo>
                <a:lnTo>
                  <a:pt x="4878196" y="1172021"/>
                </a:lnTo>
                <a:lnTo>
                  <a:pt x="5135731" y="1172021"/>
                </a:lnTo>
                <a:lnTo>
                  <a:pt x="5260975" y="795593"/>
                </a:lnTo>
                <a:lnTo>
                  <a:pt x="5579364" y="795593"/>
                </a:lnTo>
                <a:lnTo>
                  <a:pt x="5579364" y="192"/>
                </a:lnTo>
                <a:close/>
              </a:path>
              <a:path w="8174990" h="2125345">
                <a:moveTo>
                  <a:pt x="6844919" y="192"/>
                </a:moveTo>
                <a:lnTo>
                  <a:pt x="5943600" y="192"/>
                </a:lnTo>
                <a:lnTo>
                  <a:pt x="5943600" y="2124902"/>
                </a:lnTo>
                <a:lnTo>
                  <a:pt x="6853936" y="2124902"/>
                </a:lnTo>
                <a:lnTo>
                  <a:pt x="6853936" y="1836866"/>
                </a:lnTo>
                <a:lnTo>
                  <a:pt x="6246876" y="1836866"/>
                </a:lnTo>
                <a:lnTo>
                  <a:pt x="6246876" y="1186753"/>
                </a:lnTo>
                <a:lnTo>
                  <a:pt x="6775069" y="1186753"/>
                </a:lnTo>
                <a:lnTo>
                  <a:pt x="6775069" y="913957"/>
                </a:lnTo>
                <a:lnTo>
                  <a:pt x="6246876" y="913957"/>
                </a:lnTo>
                <a:lnTo>
                  <a:pt x="6246876" y="288228"/>
                </a:lnTo>
                <a:lnTo>
                  <a:pt x="6844919" y="288228"/>
                </a:lnTo>
                <a:lnTo>
                  <a:pt x="6844919" y="192"/>
                </a:lnTo>
                <a:close/>
              </a:path>
              <a:path w="8174990" h="2125345">
                <a:moveTo>
                  <a:pt x="7645757" y="0"/>
                </a:moveTo>
                <a:lnTo>
                  <a:pt x="7595108" y="192"/>
                </a:lnTo>
                <a:lnTo>
                  <a:pt x="7142988" y="192"/>
                </a:lnTo>
                <a:lnTo>
                  <a:pt x="7142988" y="2124902"/>
                </a:lnTo>
                <a:lnTo>
                  <a:pt x="7446263" y="2124902"/>
                </a:lnTo>
                <a:lnTo>
                  <a:pt x="7446263" y="1283908"/>
                </a:lnTo>
                <a:lnTo>
                  <a:pt x="7625461" y="1283908"/>
                </a:lnTo>
                <a:lnTo>
                  <a:pt x="7676348" y="1283174"/>
                </a:lnTo>
                <a:lnTo>
                  <a:pt x="7728616" y="1277939"/>
                </a:lnTo>
                <a:lnTo>
                  <a:pt x="7782266" y="1268227"/>
                </a:lnTo>
                <a:lnTo>
                  <a:pt x="7837296" y="1254063"/>
                </a:lnTo>
                <a:lnTo>
                  <a:pt x="7881309" y="1238045"/>
                </a:lnTo>
                <a:lnTo>
                  <a:pt x="7924034" y="1216351"/>
                </a:lnTo>
                <a:lnTo>
                  <a:pt x="7965468" y="1188976"/>
                </a:lnTo>
                <a:lnTo>
                  <a:pt x="8005603" y="1155913"/>
                </a:lnTo>
                <a:lnTo>
                  <a:pt x="8044434" y="1117157"/>
                </a:lnTo>
                <a:lnTo>
                  <a:pt x="8076253" y="1074560"/>
                </a:lnTo>
                <a:lnTo>
                  <a:pt x="8103122" y="1031043"/>
                </a:lnTo>
                <a:lnTo>
                  <a:pt x="8112946" y="1011112"/>
                </a:lnTo>
                <a:lnTo>
                  <a:pt x="7446263" y="1011112"/>
                </a:lnTo>
                <a:lnTo>
                  <a:pt x="7446263" y="272988"/>
                </a:lnTo>
                <a:lnTo>
                  <a:pt x="7552563" y="272988"/>
                </a:lnTo>
                <a:lnTo>
                  <a:pt x="7583543" y="272631"/>
                </a:lnTo>
                <a:lnTo>
                  <a:pt x="8112820" y="272631"/>
                </a:lnTo>
                <a:lnTo>
                  <a:pt x="8089466" y="229903"/>
                </a:lnTo>
                <a:lnTo>
                  <a:pt x="8057729" y="184000"/>
                </a:lnTo>
                <a:lnTo>
                  <a:pt x="8020177" y="139638"/>
                </a:lnTo>
                <a:lnTo>
                  <a:pt x="7979026" y="104055"/>
                </a:lnTo>
                <a:lnTo>
                  <a:pt x="7937102" y="74275"/>
                </a:lnTo>
                <a:lnTo>
                  <a:pt x="7894392" y="50310"/>
                </a:lnTo>
                <a:lnTo>
                  <a:pt x="7850882" y="32174"/>
                </a:lnTo>
                <a:lnTo>
                  <a:pt x="7806563" y="19877"/>
                </a:lnTo>
                <a:lnTo>
                  <a:pt x="7751484" y="9854"/>
                </a:lnTo>
                <a:lnTo>
                  <a:pt x="7697882" y="3224"/>
                </a:lnTo>
                <a:lnTo>
                  <a:pt x="7645757" y="0"/>
                </a:lnTo>
                <a:close/>
              </a:path>
              <a:path w="8174990" h="2125345">
                <a:moveTo>
                  <a:pt x="8112820" y="272631"/>
                </a:moveTo>
                <a:lnTo>
                  <a:pt x="7583543" y="272631"/>
                </a:lnTo>
                <a:lnTo>
                  <a:pt x="7614380" y="273464"/>
                </a:lnTo>
                <a:lnTo>
                  <a:pt x="7645074" y="275488"/>
                </a:lnTo>
                <a:lnTo>
                  <a:pt x="7705605" y="284630"/>
                </a:lnTo>
                <a:lnTo>
                  <a:pt x="7762565" y="309153"/>
                </a:lnTo>
                <a:lnTo>
                  <a:pt x="7816973" y="355703"/>
                </a:lnTo>
                <a:lnTo>
                  <a:pt x="7853445" y="416611"/>
                </a:lnTo>
                <a:lnTo>
                  <a:pt x="7867515" y="482623"/>
                </a:lnTo>
                <a:lnTo>
                  <a:pt x="7872087" y="544691"/>
                </a:lnTo>
                <a:lnTo>
                  <a:pt x="7871586" y="573724"/>
                </a:lnTo>
                <a:lnTo>
                  <a:pt x="7871586" y="713424"/>
                </a:lnTo>
                <a:lnTo>
                  <a:pt x="7872206" y="741761"/>
                </a:lnTo>
                <a:lnTo>
                  <a:pt x="7871586" y="769812"/>
                </a:lnTo>
                <a:lnTo>
                  <a:pt x="7869729" y="797577"/>
                </a:lnTo>
                <a:lnTo>
                  <a:pt x="7860613" y="852251"/>
                </a:lnTo>
                <a:lnTo>
                  <a:pt x="7834237" y="905781"/>
                </a:lnTo>
                <a:lnTo>
                  <a:pt x="7788923" y="955290"/>
                </a:lnTo>
                <a:lnTo>
                  <a:pt x="7736865" y="988107"/>
                </a:lnTo>
                <a:lnTo>
                  <a:pt x="7682999" y="1004183"/>
                </a:lnTo>
                <a:lnTo>
                  <a:pt x="7633279" y="1010850"/>
                </a:lnTo>
                <a:lnTo>
                  <a:pt x="7610348" y="1011112"/>
                </a:lnTo>
                <a:lnTo>
                  <a:pt x="8112946" y="1011112"/>
                </a:lnTo>
                <a:lnTo>
                  <a:pt x="8141961" y="941222"/>
                </a:lnTo>
                <a:lnTo>
                  <a:pt x="8153908" y="894907"/>
                </a:lnTo>
                <a:lnTo>
                  <a:pt x="8164147" y="837995"/>
                </a:lnTo>
                <a:lnTo>
                  <a:pt x="8171052" y="784226"/>
                </a:lnTo>
                <a:lnTo>
                  <a:pt x="8174624" y="733601"/>
                </a:lnTo>
                <a:lnTo>
                  <a:pt x="8174863" y="686119"/>
                </a:lnTo>
                <a:lnTo>
                  <a:pt x="8174906" y="576761"/>
                </a:lnTo>
                <a:lnTo>
                  <a:pt x="8172438" y="527650"/>
                </a:lnTo>
                <a:lnTo>
                  <a:pt x="8167447" y="477949"/>
                </a:lnTo>
                <a:lnTo>
                  <a:pt x="8159919" y="427650"/>
                </a:lnTo>
                <a:lnTo>
                  <a:pt x="8149844" y="376747"/>
                </a:lnTo>
                <a:lnTo>
                  <a:pt x="8135517" y="326289"/>
                </a:lnTo>
                <a:lnTo>
                  <a:pt x="8115393" y="277337"/>
                </a:lnTo>
                <a:lnTo>
                  <a:pt x="8112820" y="272631"/>
                </a:lnTo>
                <a:close/>
              </a:path>
            </a:pathLst>
          </a:custGeom>
          <a:solidFill>
            <a:srgbClr val="F1DC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loud.mail.ru/stock/iiweUZnGHv6V4SqeNmRoF8jd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rot="10800000">
            <a:off x="7239000" y="-7"/>
            <a:ext cx="4952998" cy="685800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6200000">
            <a:off x="5311816" y="-19093"/>
            <a:ext cx="6851573" cy="6908801"/>
          </a:xfrm>
          <a:prstGeom prst="rtTriangle">
            <a:avLst/>
          </a:prstGeom>
          <a:solidFill>
            <a:schemeClr val="tx2">
              <a:lumMod val="20000"/>
              <a:lumOff val="8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653142" y="-957000"/>
            <a:ext cx="5094515" cy="856343"/>
            <a:chOff x="653142" y="-957000"/>
            <a:chExt cx="5094515" cy="856343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712685" y="-957000"/>
              <a:ext cx="856343" cy="85634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772228" y="-957000"/>
              <a:ext cx="856343" cy="8563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31771" y="-957000"/>
              <a:ext cx="856343" cy="85634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891314" y="-957000"/>
              <a:ext cx="856343" cy="856343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53142" y="-957000"/>
              <a:ext cx="856343" cy="856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4" name="Picture 8"/>
          <p:cNvPicPr>
            <a:picLocks noChangeAspect="1"/>
          </p:cNvPicPr>
          <p:nvPr/>
        </p:nvPicPr>
        <p:blipFill rotWithShape="1">
          <a:blip r:embed="rId2"/>
          <a:srcRect l="6609" t="30783" r="11722" b="56479"/>
          <a:stretch/>
        </p:blipFill>
        <p:spPr>
          <a:xfrm>
            <a:off x="228600" y="152400"/>
            <a:ext cx="6781800" cy="914400"/>
          </a:xfrm>
          <a:prstGeom prst="rect">
            <a:avLst/>
          </a:prstGeom>
        </p:spPr>
      </p:pic>
      <p:sp>
        <p:nvSpPr>
          <p:cNvPr id="25" name="AutoShape 4"/>
          <p:cNvSpPr/>
          <p:nvPr/>
        </p:nvSpPr>
        <p:spPr>
          <a:xfrm rot="-5400000">
            <a:off x="3675999" y="-2171021"/>
            <a:ext cx="45722" cy="6623080"/>
          </a:xfrm>
          <a:prstGeom prst="rect">
            <a:avLst/>
          </a:prstGeom>
          <a:solidFill>
            <a:srgbClr val="1C3364"/>
          </a:solidFill>
        </p:spPr>
      </p:sp>
      <p:sp>
        <p:nvSpPr>
          <p:cNvPr id="26" name="TextBox 6"/>
          <p:cNvSpPr txBox="1"/>
          <p:nvPr/>
        </p:nvSpPr>
        <p:spPr>
          <a:xfrm>
            <a:off x="404492" y="1261600"/>
            <a:ext cx="9046412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b="1" spc="16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Федеральный</a:t>
            </a:r>
            <a:r>
              <a:rPr lang="en-US" sz="1600" b="1" spc="16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spc="16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научно-клинический</a:t>
            </a:r>
            <a:r>
              <a:rPr lang="en-US" sz="1600" b="1" spc="16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spc="16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центр</a:t>
            </a:r>
            <a:endParaRPr lang="en-US" sz="1600" b="1" spc="16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2000"/>
              </a:lnSpc>
            </a:pPr>
            <a:r>
              <a:rPr lang="en-US" sz="1600" b="1" spc="16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медицинской</a:t>
            </a:r>
            <a:r>
              <a:rPr lang="en-US" sz="1600" b="1" spc="16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spc="16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радиологии</a:t>
            </a:r>
            <a:r>
              <a:rPr lang="en-US" sz="1600" b="1" spc="16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en-US" sz="1600" b="1" spc="16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онкологии</a:t>
            </a:r>
            <a:r>
              <a:rPr lang="ru-RU" sz="1600" b="1" spc="16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b="1" spc="16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ФМБА </a:t>
            </a:r>
            <a:r>
              <a:rPr lang="en-US" sz="1600" b="1" spc="16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России</a:t>
            </a:r>
            <a:endParaRPr lang="en-US" sz="1600" b="1" spc="16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AutoShape 4"/>
          <p:cNvSpPr/>
          <p:nvPr/>
        </p:nvSpPr>
        <p:spPr>
          <a:xfrm rot="-5400000">
            <a:off x="3675999" y="2079910"/>
            <a:ext cx="45722" cy="6623080"/>
          </a:xfrm>
          <a:prstGeom prst="rect">
            <a:avLst/>
          </a:prstGeom>
          <a:solidFill>
            <a:srgbClr val="1C3364"/>
          </a:solidFill>
        </p:spPr>
      </p:sp>
      <p:sp>
        <p:nvSpPr>
          <p:cNvPr id="29" name="TextBox 7"/>
          <p:cNvSpPr txBox="1"/>
          <p:nvPr/>
        </p:nvSpPr>
        <p:spPr>
          <a:xfrm>
            <a:off x="404492" y="1986291"/>
            <a:ext cx="9653908" cy="3462486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4470"/>
              </a:lnSpc>
            </a:pPr>
            <a:endParaRPr lang="ru-RU" sz="3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4470"/>
              </a:lnSpc>
            </a:pPr>
            <a:r>
              <a:rPr lang="ru-RU" sz="30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Современные технологии в работе </a:t>
            </a:r>
          </a:p>
          <a:p>
            <a:pPr algn="ctr">
              <a:lnSpc>
                <a:spcPts val="4470"/>
              </a:lnSpc>
            </a:pPr>
            <a:r>
              <a:rPr lang="ru-RU" sz="30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Центра промышленной медицины Тольяттинской больницы филиала №1 ФГБУ </a:t>
            </a:r>
            <a:r>
              <a:rPr lang="ru-RU" sz="3000" b="1" spc="50" dirty="0" err="1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ФНКЦРиО</a:t>
            </a:r>
            <a:r>
              <a:rPr lang="ru-RU" sz="30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ФМБА России</a:t>
            </a:r>
          </a:p>
          <a:p>
            <a:pPr algn="ctr">
              <a:lnSpc>
                <a:spcPts val="4470"/>
              </a:lnSpc>
            </a:pPr>
            <a:endParaRPr lang="en-US" sz="4027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15499" y="333459"/>
            <a:ext cx="1907887" cy="21507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7320" y="5460587"/>
            <a:ext cx="1115912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Докладчик: старшая медицинская сестра Центра промышленной медицины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КУРЫШОВА ЕКАТЕРИНА АЛЕКСАНДРОВНА</a:t>
            </a:r>
            <a:endParaRPr lang="ru-RU" sz="3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15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ый треугольник 20"/>
          <p:cNvSpPr/>
          <p:nvPr/>
        </p:nvSpPr>
        <p:spPr>
          <a:xfrm rot="10800000">
            <a:off x="8374742" y="-3090"/>
            <a:ext cx="3817256" cy="6851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6200000">
            <a:off x="5305385" y="-22187"/>
            <a:ext cx="6864434" cy="6908801"/>
          </a:xfrm>
          <a:prstGeom prst="rtTriangle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8600" y="152400"/>
            <a:ext cx="8146141" cy="4924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Центр промышленной медицины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96600" y="50356"/>
            <a:ext cx="1036863" cy="1168844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3"/>
          <a:srcRect l="6609" t="30783" r="11722" b="56479"/>
          <a:stretch/>
        </p:blipFill>
        <p:spPr>
          <a:xfrm>
            <a:off x="152400" y="6375115"/>
            <a:ext cx="3581400" cy="48288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84298" y="644843"/>
            <a:ext cx="8107438" cy="103179"/>
            <a:chOff x="297770" y="847199"/>
            <a:chExt cx="8107438" cy="103179"/>
          </a:xfrm>
        </p:grpSpPr>
        <p:cxnSp>
          <p:nvCxnSpPr>
            <p:cNvPr id="9" name="Прямая соединительная линия 8"/>
            <p:cNvCxnSpPr>
              <a:stCxn id="10" idx="2"/>
            </p:cNvCxnSpPr>
            <p:nvPr/>
          </p:nvCxnSpPr>
          <p:spPr>
            <a:xfrm flipV="1">
              <a:off x="297770" y="888724"/>
              <a:ext cx="8107438" cy="1006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297770" y="847199"/>
              <a:ext cx="103179" cy="10317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2"/>
                  </a:solidFill>
                </a:ln>
                <a:solidFill>
                  <a:srgbClr val="366092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4298" y="742890"/>
            <a:ext cx="85533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Фельдшерские здравпункты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6" y="1204555"/>
            <a:ext cx="5200424" cy="5200424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1BAA68A2-CA66-4E4F-9D28-4877792C9FC5}"/>
              </a:ext>
            </a:extLst>
          </p:cNvPr>
          <p:cNvSpPr txBox="1">
            <a:spLocks/>
          </p:cNvSpPr>
          <p:nvPr/>
        </p:nvSpPr>
        <p:spPr>
          <a:xfrm>
            <a:off x="5562600" y="2906352"/>
            <a:ext cx="6025500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>
                <a:latin typeface="+mn-lt"/>
                <a:ea typeface="+mn-ea"/>
                <a:cs typeface="+mn-cs"/>
              </a:defRPr>
            </a:lvl2pPr>
            <a:lvl3pPr marL="914400" indent="0" algn="ctr">
              <a:buNone/>
              <a:defRPr sz="1800">
                <a:latin typeface="+mn-lt"/>
                <a:ea typeface="+mn-ea"/>
                <a:cs typeface="+mn-cs"/>
              </a:defRPr>
            </a:lvl3pPr>
            <a:lvl4pPr marL="1371600" indent="0" algn="ctr">
              <a:buNone/>
              <a:defRPr sz="1600">
                <a:latin typeface="+mn-lt"/>
                <a:ea typeface="+mn-ea"/>
                <a:cs typeface="+mn-cs"/>
              </a:defRPr>
            </a:lvl4pPr>
            <a:lvl5pPr marL="1828800" indent="0" algn="ctr">
              <a:buNone/>
              <a:defRPr sz="1600">
                <a:latin typeface="+mn-lt"/>
                <a:ea typeface="+mn-ea"/>
                <a:cs typeface="+mn-cs"/>
              </a:defRPr>
            </a:lvl5pPr>
            <a:lvl6pPr marL="2286000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200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40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600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Приказ  </a:t>
            </a:r>
            <a:r>
              <a:rPr lang="ru-RU" altLang="ru-RU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ФМБА России  №109 от 19 июня 2024 года «О дополнительном оснащении здравпунктов медицинских организаций, подведомственных ФМБА России, медицинским оборудованием</a:t>
            </a:r>
            <a:r>
              <a:rPr lang="ru-RU" altLang="ru-RU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3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ый треугольник 20"/>
          <p:cNvSpPr/>
          <p:nvPr/>
        </p:nvSpPr>
        <p:spPr>
          <a:xfrm rot="10800000">
            <a:off x="8374742" y="-3090"/>
            <a:ext cx="3817256" cy="6851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6200000">
            <a:off x="5305385" y="-22187"/>
            <a:ext cx="6864434" cy="6908801"/>
          </a:xfrm>
          <a:prstGeom prst="rtTriangle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8600" y="152400"/>
            <a:ext cx="8146141" cy="4924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Центр промышленной медицины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96600" y="50356"/>
            <a:ext cx="1036863" cy="1168844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3"/>
          <a:srcRect l="6609" t="30783" r="11722" b="56479"/>
          <a:stretch/>
        </p:blipFill>
        <p:spPr>
          <a:xfrm>
            <a:off x="152400" y="6375115"/>
            <a:ext cx="3581400" cy="48288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84298" y="644843"/>
            <a:ext cx="8107438" cy="103179"/>
            <a:chOff x="297770" y="847199"/>
            <a:chExt cx="8107438" cy="103179"/>
          </a:xfrm>
        </p:grpSpPr>
        <p:cxnSp>
          <p:nvCxnSpPr>
            <p:cNvPr id="9" name="Прямая соединительная линия 8"/>
            <p:cNvCxnSpPr>
              <a:stCxn id="10" idx="2"/>
            </p:cNvCxnSpPr>
            <p:nvPr/>
          </p:nvCxnSpPr>
          <p:spPr>
            <a:xfrm flipV="1">
              <a:off x="297770" y="888724"/>
              <a:ext cx="8107438" cy="1006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297770" y="847199"/>
              <a:ext cx="103179" cy="10317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2"/>
                  </a:solidFill>
                </a:ln>
                <a:solidFill>
                  <a:srgbClr val="366092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4298" y="742890"/>
            <a:ext cx="85533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Фельдшерские здравпункты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1BAA68A2-CA66-4E4F-9D28-4877792C9FC5}"/>
              </a:ext>
            </a:extLst>
          </p:cNvPr>
          <p:cNvSpPr txBox="1">
            <a:spLocks/>
          </p:cNvSpPr>
          <p:nvPr/>
        </p:nvSpPr>
        <p:spPr>
          <a:xfrm>
            <a:off x="7935299" y="2637683"/>
            <a:ext cx="3735807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>
                <a:latin typeface="+mn-lt"/>
                <a:ea typeface="+mn-ea"/>
                <a:cs typeface="+mn-cs"/>
              </a:defRPr>
            </a:lvl2pPr>
            <a:lvl3pPr marL="914400" indent="0" algn="ctr">
              <a:buNone/>
              <a:defRPr sz="1800">
                <a:latin typeface="+mn-lt"/>
                <a:ea typeface="+mn-ea"/>
                <a:cs typeface="+mn-cs"/>
              </a:defRPr>
            </a:lvl3pPr>
            <a:lvl4pPr marL="1371600" indent="0" algn="ctr">
              <a:buNone/>
              <a:defRPr sz="1600">
                <a:latin typeface="+mn-lt"/>
                <a:ea typeface="+mn-ea"/>
                <a:cs typeface="+mn-cs"/>
              </a:defRPr>
            </a:lvl4pPr>
            <a:lvl5pPr marL="1828800" indent="0" algn="ctr">
              <a:buNone/>
              <a:defRPr sz="1600">
                <a:latin typeface="+mn-lt"/>
                <a:ea typeface="+mn-ea"/>
                <a:cs typeface="+mn-cs"/>
              </a:defRPr>
            </a:lvl5pPr>
            <a:lvl6pPr marL="2286000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200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40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600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796 616</a:t>
            </a:r>
            <a:r>
              <a:rPr lang="ru-RU" altLang="ru-RU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предрейсовых</a:t>
            </a:r>
            <a:r>
              <a:rPr lang="ru-RU" altLang="ru-RU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altLang="ru-RU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послерейсовых</a:t>
            </a:r>
            <a:r>
              <a:rPr lang="ru-RU" altLang="ru-RU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медицинских осмотров</a:t>
            </a:r>
          </a:p>
          <a:p>
            <a:endParaRPr lang="ru-RU" altLang="ru-RU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Проведенных в ЭСМО – </a:t>
            </a:r>
            <a:r>
              <a:rPr lang="ru-RU" altLang="ru-RU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500 014 </a:t>
            </a:r>
            <a:r>
              <a:rPr lang="ru-RU" altLang="ru-RU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осмотров</a:t>
            </a:r>
            <a:endParaRPr lang="ru-RU" altLang="ru-RU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3" y="1183395"/>
            <a:ext cx="7668000" cy="514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3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ый треугольник 20"/>
          <p:cNvSpPr/>
          <p:nvPr/>
        </p:nvSpPr>
        <p:spPr>
          <a:xfrm rot="10800000">
            <a:off x="8374742" y="-3090"/>
            <a:ext cx="3817256" cy="6851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6200000">
            <a:off x="5305385" y="-22187"/>
            <a:ext cx="6864434" cy="6908801"/>
          </a:xfrm>
          <a:prstGeom prst="rtTriangle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8600" y="152400"/>
            <a:ext cx="8146141" cy="4924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Центр промышленной медицины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96600" y="50356"/>
            <a:ext cx="1036863" cy="1168844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3"/>
          <a:srcRect l="6609" t="30783" r="11722" b="56479"/>
          <a:stretch/>
        </p:blipFill>
        <p:spPr>
          <a:xfrm>
            <a:off x="152400" y="6375115"/>
            <a:ext cx="3581400" cy="48288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84298" y="644843"/>
            <a:ext cx="8107438" cy="103179"/>
            <a:chOff x="297770" y="847199"/>
            <a:chExt cx="8107438" cy="103179"/>
          </a:xfrm>
        </p:grpSpPr>
        <p:cxnSp>
          <p:nvCxnSpPr>
            <p:cNvPr id="9" name="Прямая соединительная линия 8"/>
            <p:cNvCxnSpPr>
              <a:stCxn id="10" idx="2"/>
            </p:cNvCxnSpPr>
            <p:nvPr/>
          </p:nvCxnSpPr>
          <p:spPr>
            <a:xfrm flipV="1">
              <a:off x="297770" y="888724"/>
              <a:ext cx="8107438" cy="1006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297770" y="847199"/>
              <a:ext cx="103179" cy="10317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2"/>
                  </a:solidFill>
                </a:ln>
                <a:solidFill>
                  <a:srgbClr val="366092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4298" y="742890"/>
            <a:ext cx="855330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Диспансерное наблюдение </a:t>
            </a:r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работников         АО «АВТОВАЗ»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1BAA68A2-CA66-4E4F-9D28-4877792C9FC5}"/>
              </a:ext>
            </a:extLst>
          </p:cNvPr>
          <p:cNvSpPr txBox="1">
            <a:spLocks/>
          </p:cNvSpPr>
          <p:nvPr/>
        </p:nvSpPr>
        <p:spPr>
          <a:xfrm>
            <a:off x="762000" y="4876800"/>
            <a:ext cx="102870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>
                <a:latin typeface="+mn-lt"/>
                <a:ea typeface="+mn-ea"/>
                <a:cs typeface="+mn-cs"/>
              </a:defRPr>
            </a:lvl2pPr>
            <a:lvl3pPr marL="914400" indent="0" algn="ctr">
              <a:buNone/>
              <a:defRPr sz="1800">
                <a:latin typeface="+mn-lt"/>
                <a:ea typeface="+mn-ea"/>
                <a:cs typeface="+mn-cs"/>
              </a:defRPr>
            </a:lvl3pPr>
            <a:lvl4pPr marL="1371600" indent="0" algn="ctr">
              <a:buNone/>
              <a:defRPr sz="1600">
                <a:latin typeface="+mn-lt"/>
                <a:ea typeface="+mn-ea"/>
                <a:cs typeface="+mn-cs"/>
              </a:defRPr>
            </a:lvl4pPr>
            <a:lvl5pPr marL="1828800" indent="0" algn="ctr">
              <a:buNone/>
              <a:defRPr sz="1600">
                <a:latin typeface="+mn-lt"/>
                <a:ea typeface="+mn-ea"/>
                <a:cs typeface="+mn-cs"/>
              </a:defRPr>
            </a:lvl5pPr>
            <a:lvl6pPr marL="2286000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200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40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600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43 выезда врачей-терапевтов цеховых врачебных участков и врачей-специалистов. </a:t>
            </a:r>
          </a:p>
          <a:p>
            <a:r>
              <a:rPr lang="ru-RU" altLang="ru-RU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Принят 821 работник, из них 232 чел. – диспансерное наблюдение.</a:t>
            </a:r>
            <a:endParaRPr lang="ru-RU" altLang="ru-RU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948419"/>
              </p:ext>
            </p:extLst>
          </p:nvPr>
        </p:nvGraphicFramePr>
        <p:xfrm>
          <a:off x="762000" y="1609971"/>
          <a:ext cx="8458200" cy="2809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1981200"/>
                <a:gridCol w="1981200"/>
              </a:tblGrid>
              <a:tr h="353039">
                <a:tc>
                  <a:txBody>
                    <a:bodyPr/>
                    <a:lstStyle/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2024 год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2025 год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</a:tr>
              <a:tr h="98082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Количество человек, состоящих под «Д» наблюдением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4 956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4 880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Количество человек, охваченных «Д» наблюдением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4 495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4 617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</a:tr>
              <a:tr h="353039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Охват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90,7%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94,6%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0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ый треугольник 20"/>
          <p:cNvSpPr/>
          <p:nvPr/>
        </p:nvSpPr>
        <p:spPr>
          <a:xfrm rot="10800000">
            <a:off x="8374742" y="-3090"/>
            <a:ext cx="3817256" cy="6851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6200000">
            <a:off x="5305385" y="-22187"/>
            <a:ext cx="6864434" cy="6908801"/>
          </a:xfrm>
          <a:prstGeom prst="rtTriangle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 rotWithShape="1">
          <a:blip r:embed="rId2"/>
          <a:srcRect l="6609" t="30783" r="11722" b="56479"/>
          <a:stretch/>
        </p:blipFill>
        <p:spPr>
          <a:xfrm>
            <a:off x="152400" y="6246919"/>
            <a:ext cx="3581400" cy="4828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02737" y="152400"/>
            <a:ext cx="1036863" cy="11688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8" y="261919"/>
            <a:ext cx="10507531" cy="59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ый треугольник 20"/>
          <p:cNvSpPr/>
          <p:nvPr/>
        </p:nvSpPr>
        <p:spPr>
          <a:xfrm rot="10800000">
            <a:off x="8374742" y="-3090"/>
            <a:ext cx="3817256" cy="6851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6200000">
            <a:off x="5305385" y="-22187"/>
            <a:ext cx="6864434" cy="6908801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415244" y="2867981"/>
            <a:ext cx="8643156" cy="11220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  <a:buClr>
                <a:srgbClr val="00B0F0"/>
              </a:buClr>
              <a:buSzPct val="150000"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БЛАГОДАРЮ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ВНИМАНИЕ!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609" t="30783" r="11722" b="56479"/>
          <a:stretch/>
        </p:blipFill>
        <p:spPr>
          <a:xfrm>
            <a:off x="228600" y="152400"/>
            <a:ext cx="6781800" cy="914400"/>
          </a:xfrm>
          <a:prstGeom prst="rect">
            <a:avLst/>
          </a:prstGeom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96600" y="152400"/>
            <a:ext cx="1036863" cy="116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ый треугольник 20"/>
          <p:cNvSpPr/>
          <p:nvPr/>
        </p:nvSpPr>
        <p:spPr>
          <a:xfrm rot="10800000">
            <a:off x="8374742" y="-3090"/>
            <a:ext cx="3817256" cy="6851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6200000">
            <a:off x="5371440" y="53594"/>
            <a:ext cx="6864434" cy="6908801"/>
          </a:xfrm>
          <a:prstGeom prst="rtTriangle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" y="152400"/>
            <a:ext cx="8374740" cy="1723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Численность обслуживаемого населения, численность контингента, работающего на промышленных предприятиях </a:t>
            </a:r>
          </a:p>
          <a:p>
            <a:pPr algn="ctr"/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96600" y="50356"/>
            <a:ext cx="1036863" cy="1168844"/>
          </a:xfrm>
          <a:prstGeom prst="rect">
            <a:avLst/>
          </a:prstGeom>
        </p:spPr>
      </p:pic>
      <p:pic>
        <p:nvPicPr>
          <p:cNvPr id="36" name="Picture 2" descr="C:\Users\User-309-0\Desktop\Новая папка (2)\MyCollage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118500" cy="54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бъект 2">
            <a:extLst>
              <a:ext uri="{FF2B5EF4-FFF2-40B4-BE49-F238E27FC236}">
                <a16:creationId xmlns:a16="http://schemas.microsoft.com/office/drawing/2014/main" xmlns="" id="{1BAA68A2-CA66-4E4F-9D28-4877792C9FC5}"/>
              </a:ext>
            </a:extLst>
          </p:cNvPr>
          <p:cNvSpPr txBox="1">
            <a:spLocks/>
          </p:cNvSpPr>
          <p:nvPr/>
        </p:nvSpPr>
        <p:spPr>
          <a:xfrm>
            <a:off x="3423300" y="1611154"/>
            <a:ext cx="6025500" cy="4801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400"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>
                <a:latin typeface="+mn-lt"/>
                <a:ea typeface="+mn-ea"/>
                <a:cs typeface="+mn-cs"/>
              </a:defRPr>
            </a:lvl2pPr>
            <a:lvl3pPr marL="914400" indent="0" algn="ctr">
              <a:buNone/>
              <a:defRPr sz="1800">
                <a:latin typeface="+mn-lt"/>
                <a:ea typeface="+mn-ea"/>
                <a:cs typeface="+mn-cs"/>
              </a:defRPr>
            </a:lvl3pPr>
            <a:lvl4pPr marL="1371600" indent="0" algn="ctr">
              <a:buNone/>
              <a:defRPr sz="1600">
                <a:latin typeface="+mn-lt"/>
                <a:ea typeface="+mn-ea"/>
                <a:cs typeface="+mn-cs"/>
              </a:defRPr>
            </a:lvl4pPr>
            <a:lvl5pPr marL="1828800" indent="0" algn="ctr">
              <a:buNone/>
              <a:defRPr sz="1600">
                <a:latin typeface="+mn-lt"/>
                <a:ea typeface="+mn-ea"/>
                <a:cs typeface="+mn-cs"/>
              </a:defRPr>
            </a:lvl5pPr>
            <a:lvl6pPr marL="2286000" indent="0" algn="ctr">
              <a:buNone/>
              <a:defRPr sz="1600">
                <a:latin typeface="+mn-lt"/>
                <a:ea typeface="+mn-ea"/>
                <a:cs typeface="+mn-cs"/>
              </a:defRPr>
            </a:lvl6pPr>
            <a:lvl7pPr marL="2743200" indent="0" algn="ctr">
              <a:buNone/>
              <a:defRPr sz="1600">
                <a:latin typeface="+mn-lt"/>
                <a:ea typeface="+mn-ea"/>
                <a:cs typeface="+mn-cs"/>
              </a:defRPr>
            </a:lvl7pPr>
            <a:lvl8pPr marL="3200400" indent="0" algn="ctr">
              <a:buNone/>
              <a:defRPr sz="1600">
                <a:latin typeface="+mn-lt"/>
                <a:ea typeface="+mn-ea"/>
                <a:cs typeface="+mn-cs"/>
              </a:defRPr>
            </a:lvl8pPr>
            <a:lvl9pPr marL="3657600" indent="0" algn="ctr">
              <a:buNone/>
              <a:defRPr sz="1600"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Обслуживаемое население (взрослое) </a:t>
            </a:r>
            <a:r>
              <a:rPr lang="ru-RU" altLang="ru-RU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78 401 чел.</a:t>
            </a:r>
          </a:p>
          <a:p>
            <a:endParaRPr lang="ru-RU" altLang="ru-RU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Контингент, обслуживаемый  по Распоряжению Правительства РФ от 21.08.2006 г №1156-р </a:t>
            </a:r>
          </a:p>
          <a:p>
            <a:r>
              <a:rPr lang="ru-RU" altLang="ru-RU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39 119 чел.</a:t>
            </a:r>
          </a:p>
          <a:p>
            <a:endParaRPr lang="ru-RU" altLang="ru-RU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Численность работников АО «АВТОВАЗ» </a:t>
            </a:r>
            <a:r>
              <a:rPr lang="ru-RU" altLang="ru-RU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- 36 331 чел.</a:t>
            </a:r>
            <a:endParaRPr lang="ru-RU" altLang="ru-RU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Численность работающих в особых условиях труда</a:t>
            </a:r>
            <a:r>
              <a:rPr lang="ru-RU" altLang="ru-RU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- 26 </a:t>
            </a:r>
            <a:r>
              <a:rPr lang="ru-RU" altLang="ru-RU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094 чел.   </a:t>
            </a:r>
            <a:endParaRPr lang="ru-RU" altLang="ru-RU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0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ый треугольник 20"/>
          <p:cNvSpPr/>
          <p:nvPr/>
        </p:nvSpPr>
        <p:spPr>
          <a:xfrm rot="10800000">
            <a:off x="8374742" y="-3090"/>
            <a:ext cx="3817256" cy="6851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6200000">
            <a:off x="5305385" y="-22187"/>
            <a:ext cx="6864434" cy="6908801"/>
          </a:xfrm>
          <a:prstGeom prst="rtTriangle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9682803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Численность </a:t>
            </a:r>
            <a:r>
              <a:rPr lang="ru-RU" sz="25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работников, </a:t>
            </a:r>
            <a:r>
              <a:rPr lang="ru-RU" sz="25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занятых на работах с вредными производственными факторами и на работах при которых проводятся обязательные медицинские осмотры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96600" y="50356"/>
            <a:ext cx="1036863" cy="116884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511745"/>
              </p:ext>
            </p:extLst>
          </p:nvPr>
        </p:nvGraphicFramePr>
        <p:xfrm>
          <a:off x="152401" y="1752600"/>
          <a:ext cx="11887200" cy="4313664"/>
        </p:xfrm>
        <a:graphic>
          <a:graphicData uri="http://schemas.openxmlformats.org/drawingml/2006/table">
            <a:tbl>
              <a:tblPr/>
              <a:tblGrid>
                <a:gridCol w="304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811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 </a:t>
                      </a: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№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Производственный фактор, виды работ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Численность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В % от всех работающих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№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Производственный фактор, виды работ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Численность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В % от всех работающих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1</a:t>
                      </a:r>
                    </a:p>
                  </a:txBody>
                  <a:tcPr marL="25584" marR="25584" marT="25584" marB="255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Производственный шум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19</a:t>
                      </a:r>
                      <a:r>
                        <a:rPr lang="ru-RU" sz="1400" b="1" kern="5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 </a:t>
                      </a: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725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78,7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11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Аэрозоли металлов (сухая шлифовка)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816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3,2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2</a:t>
                      </a:r>
                    </a:p>
                  </a:txBody>
                  <a:tcPr marL="25584" marR="25584" marT="25584" marB="255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Локальная и общая вибрация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5 963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23,8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12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Тепловое излучение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1 536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6,1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3</a:t>
                      </a:r>
                    </a:p>
                  </a:txBody>
                  <a:tcPr marL="25584" marR="25584" marT="25584" marB="255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Физические перегрузки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20 977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83,7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13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Кремний содержащие аэрозоли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1 043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4,2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4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Управление наземными транспортными средствами всех категорий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5 830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23,3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14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Аэрозоли абразивные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638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2,5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5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Работы на мех. оборудовании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6 854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27,3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15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Альдегиды алифатические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616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2,4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6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Работы на высоте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2 272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9,1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16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Пропан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1 386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5,5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7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Сварочные аэрозоли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877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3,5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17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Аллергены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964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3,8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8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Работы с ДЭУ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3 126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12,5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18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Канцерогены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477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1,9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9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Углеводороды ароматические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4 588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18,3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19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Прочие (менее 2-х % работающих) всего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3 964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15,8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10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Эфиры уксусной кислоты</a:t>
                      </a: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1 320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5,3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20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ВСЕГО 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26 094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Segoe UI"/>
                        <a:cs typeface="Tahoma"/>
                      </a:endParaRPr>
                    </a:p>
                  </a:txBody>
                  <a:tcPr marL="25584" marR="25584" marT="25584" marB="255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Segoe UI"/>
                          <a:cs typeface="Tahoma"/>
                        </a:rPr>
                        <a:t>100</a:t>
                      </a:r>
                    </a:p>
                  </a:txBody>
                  <a:tcPr marL="25584" marR="25584" marT="25584" marB="2558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0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ый треугольник 20"/>
          <p:cNvSpPr/>
          <p:nvPr/>
        </p:nvSpPr>
        <p:spPr>
          <a:xfrm rot="10800000">
            <a:off x="8374742" y="-3090"/>
            <a:ext cx="3817256" cy="6851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6200000">
            <a:off x="5326020" y="-38145"/>
            <a:ext cx="6864434" cy="6908801"/>
          </a:xfrm>
          <a:prstGeom prst="rtTriangle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52401" y="76200"/>
            <a:ext cx="83058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Структура Центра промышленной медицины</a:t>
            </a:r>
          </a:p>
          <a:p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Центр промышленной медицины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взаимодействует с л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ечебно-диагностической поликлиникой, цеховой терапевтической службой, дневным и круглосуточным стационарами.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8"/>
          <p:cNvPicPr>
            <a:picLocks noChangeAspect="1"/>
          </p:cNvPicPr>
          <p:nvPr/>
        </p:nvPicPr>
        <p:blipFill rotWithShape="1">
          <a:blip r:embed="rId2"/>
          <a:srcRect l="6609" t="30783" r="11722" b="56479"/>
          <a:stretch/>
        </p:blipFill>
        <p:spPr>
          <a:xfrm>
            <a:off x="152400" y="6246919"/>
            <a:ext cx="3581400" cy="4828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002737" y="152400"/>
            <a:ext cx="1036863" cy="116884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11163" y="-742854"/>
            <a:ext cx="781843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1163" y="1445032"/>
            <a:ext cx="2286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Лечебно-диагностическая поликлиника</a:t>
            </a:r>
            <a:endParaRPr lang="ru-RU" b="1" dirty="0">
              <a:solidFill>
                <a:srgbClr val="7598D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1688" y="1321244"/>
            <a:ext cx="3505200" cy="90886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Центр промышленной медицины</a:t>
            </a:r>
            <a:endParaRPr lang="ru-RU" b="1" dirty="0">
              <a:solidFill>
                <a:srgbClr val="7598D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7315" y="3561585"/>
            <a:ext cx="3505201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" b="1" u="sng" dirty="0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Отделение скорой медицинской помощи</a:t>
            </a:r>
            <a:r>
              <a:rPr lang="ru-RU" sz="1250" b="1" dirty="0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оказание скорой медицинской помощи заболевшим и пострадавшим работникам на производственной площадке</a:t>
            </a:r>
            <a:endParaRPr lang="ru-RU" sz="1250" b="1" dirty="0">
              <a:solidFill>
                <a:srgbClr val="7598D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09832" y="4669920"/>
            <a:ext cx="3520168" cy="10233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" b="1" u="sng" dirty="0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Фельдшерские здравпункты</a:t>
            </a:r>
            <a:r>
              <a:rPr lang="ru-RU" sz="1250" b="1" dirty="0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200" b="1" dirty="0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неотложной медицинской помощи работникам на производственной площадке, проведение </a:t>
            </a:r>
            <a:r>
              <a:rPr lang="ru-RU" sz="1200" b="1" dirty="0" err="1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предрейсовых</a:t>
            </a:r>
            <a:r>
              <a:rPr lang="ru-RU" sz="1200" b="1" dirty="0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медицинских осмотров, проведение вакцинации</a:t>
            </a:r>
            <a:endParaRPr lang="ru-RU" sz="1200" b="1" dirty="0">
              <a:solidFill>
                <a:srgbClr val="7598D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163" y="3849469"/>
            <a:ext cx="2286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Дневной стационар при АПУ</a:t>
            </a:r>
            <a:endParaRPr lang="ru-RU" b="1" dirty="0">
              <a:solidFill>
                <a:srgbClr val="7598D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163" y="4944070"/>
            <a:ext cx="2286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Стационар круглосуточного пребывания</a:t>
            </a:r>
            <a:endParaRPr lang="ru-RU" b="1" dirty="0">
              <a:solidFill>
                <a:srgbClr val="7598D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0" y="2505670"/>
            <a:ext cx="3505200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" b="1" u="sng" dirty="0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Поликлиника профилактических осмотров: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" b="1" dirty="0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предварительных и ПМО, проведение профилактических медицинских осмотров, ДОГВН и УД</a:t>
            </a:r>
            <a:endParaRPr lang="ru-RU" sz="1250" b="1" dirty="0">
              <a:solidFill>
                <a:srgbClr val="7598D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24798" y="1260366"/>
            <a:ext cx="297180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профпатологии</a:t>
            </a:r>
            <a:endParaRPr lang="ru-RU" b="1" dirty="0">
              <a:solidFill>
                <a:srgbClr val="7598D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17315" y="2296754"/>
            <a:ext cx="3429001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" b="1" u="sng" dirty="0" err="1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Профпатологическое</a:t>
            </a:r>
            <a:r>
              <a:rPr lang="ru-RU" sz="1250" b="1" u="sng" dirty="0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отделение: </a:t>
            </a:r>
            <a:r>
              <a:rPr lang="ru-RU" sz="1250" b="1" dirty="0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экспертизы профпригодности, лечение и диспансерное наблюдение пациентов с профессиональными заболеваниями</a:t>
            </a:r>
            <a:endParaRPr lang="ru-RU" sz="1250" b="1" dirty="0">
              <a:solidFill>
                <a:srgbClr val="7598D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7600" y="3765054"/>
            <a:ext cx="3505200" cy="1054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" b="1" u="sng" dirty="0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 ПФО: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" b="1" dirty="0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психофизических обследований работников, имеющих контакт на рабочем месте с ионизирующим излучением, радиоактивными веществами</a:t>
            </a:r>
            <a:endParaRPr lang="ru-RU" sz="1250" b="1" dirty="0">
              <a:solidFill>
                <a:srgbClr val="7598D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57600" y="5181599"/>
            <a:ext cx="3505200" cy="1246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50" b="1" u="sng" dirty="0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 врача психиатра-нарколога: </a:t>
            </a:r>
            <a:r>
              <a:rPr lang="ru-RU" sz="1250" b="1" dirty="0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психиатрического освидетельствования, проведение медицинского освидетельствования на наличие мед. противопоказаний к владению оружия</a:t>
            </a:r>
            <a:endParaRPr lang="ru-RU" sz="1250" b="1" dirty="0">
              <a:solidFill>
                <a:srgbClr val="7598D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1163" y="2696863"/>
            <a:ext cx="2286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Цеховая терапевтическая служба</a:t>
            </a:r>
            <a:endParaRPr lang="ru-RU" b="1" dirty="0">
              <a:solidFill>
                <a:srgbClr val="7598D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909832" y="5969920"/>
            <a:ext cx="3520168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7598D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Физиотерапевтические кабинеты и массажа</a:t>
            </a:r>
            <a:endParaRPr lang="ru-RU" sz="1200" b="1" dirty="0">
              <a:solidFill>
                <a:srgbClr val="7598D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8991598" y="290613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8991599" y="41726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8991598" y="5531948"/>
            <a:ext cx="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12" idx="2"/>
          </p:cNvCxnSpPr>
          <p:nvPr/>
        </p:nvCxnSpPr>
        <p:spPr>
          <a:xfrm>
            <a:off x="2681251" y="1775676"/>
            <a:ext cx="960437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19" idx="3"/>
            <a:endCxn id="12" idx="2"/>
          </p:cNvCxnSpPr>
          <p:nvPr/>
        </p:nvCxnSpPr>
        <p:spPr>
          <a:xfrm flipV="1">
            <a:off x="2697163" y="1775676"/>
            <a:ext cx="944525" cy="2396959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0" idx="3"/>
            <a:endCxn id="12" idx="2"/>
          </p:cNvCxnSpPr>
          <p:nvPr/>
        </p:nvCxnSpPr>
        <p:spPr>
          <a:xfrm flipV="1">
            <a:off x="2697163" y="1775676"/>
            <a:ext cx="944525" cy="3630059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11" idx="2"/>
            <a:endCxn id="40" idx="0"/>
          </p:cNvCxnSpPr>
          <p:nvPr/>
        </p:nvCxnSpPr>
        <p:spPr>
          <a:xfrm>
            <a:off x="1554163" y="2368362"/>
            <a:ext cx="0" cy="328501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12" idx="4"/>
            <a:endCxn id="24" idx="0"/>
          </p:cNvCxnSpPr>
          <p:nvPr/>
        </p:nvCxnSpPr>
        <p:spPr>
          <a:xfrm>
            <a:off x="5394288" y="2230108"/>
            <a:ext cx="15912" cy="275562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24" idx="2"/>
            <a:endCxn id="27" idx="0"/>
          </p:cNvCxnSpPr>
          <p:nvPr/>
        </p:nvCxnSpPr>
        <p:spPr>
          <a:xfrm>
            <a:off x="5410200" y="3367444"/>
            <a:ext cx="0" cy="39761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27" idx="2"/>
            <a:endCxn id="30" idx="0"/>
          </p:cNvCxnSpPr>
          <p:nvPr/>
        </p:nvCxnSpPr>
        <p:spPr>
          <a:xfrm>
            <a:off x="5410200" y="4819189"/>
            <a:ext cx="0" cy="36241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12" idx="6"/>
            <a:endCxn id="25" idx="1"/>
          </p:cNvCxnSpPr>
          <p:nvPr/>
        </p:nvCxnSpPr>
        <p:spPr>
          <a:xfrm flipV="1">
            <a:off x="7146888" y="1583532"/>
            <a:ext cx="777910" cy="192144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9144000" y="1906697"/>
            <a:ext cx="0" cy="390057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>
            <a:endCxn id="12" idx="6"/>
          </p:cNvCxnSpPr>
          <p:nvPr/>
        </p:nvCxnSpPr>
        <p:spPr>
          <a:xfrm flipH="1" flipV="1">
            <a:off x="7146888" y="1775676"/>
            <a:ext cx="534345" cy="4336543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>
            <a:endCxn id="13" idx="1"/>
          </p:cNvCxnSpPr>
          <p:nvPr/>
        </p:nvCxnSpPr>
        <p:spPr>
          <a:xfrm>
            <a:off x="7414060" y="3992472"/>
            <a:ext cx="503255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endCxn id="16" idx="1"/>
          </p:cNvCxnSpPr>
          <p:nvPr/>
        </p:nvCxnSpPr>
        <p:spPr>
          <a:xfrm>
            <a:off x="7535843" y="5181599"/>
            <a:ext cx="373989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7665687" y="6112219"/>
            <a:ext cx="244145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81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ый треугольник 20"/>
          <p:cNvSpPr/>
          <p:nvPr/>
        </p:nvSpPr>
        <p:spPr>
          <a:xfrm rot="10800000">
            <a:off x="8374742" y="-3090"/>
            <a:ext cx="3817256" cy="6851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6200000">
            <a:off x="5305385" y="-22187"/>
            <a:ext cx="6864434" cy="6908801"/>
          </a:xfrm>
          <a:prstGeom prst="rtTriangle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8600" y="152400"/>
            <a:ext cx="8146141" cy="4924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Центр промышленной медицины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96600" y="50356"/>
            <a:ext cx="1036863" cy="1168844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3"/>
          <a:srcRect l="6609" t="30783" r="11722" b="56479"/>
          <a:stretch/>
        </p:blipFill>
        <p:spPr>
          <a:xfrm>
            <a:off x="152400" y="6375115"/>
            <a:ext cx="3581400" cy="48288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84298" y="644843"/>
            <a:ext cx="8107438" cy="103179"/>
            <a:chOff x="297770" y="847199"/>
            <a:chExt cx="8107438" cy="103179"/>
          </a:xfrm>
        </p:grpSpPr>
        <p:cxnSp>
          <p:nvCxnSpPr>
            <p:cNvPr id="9" name="Прямая соединительная линия 8"/>
            <p:cNvCxnSpPr>
              <a:stCxn id="10" idx="2"/>
            </p:cNvCxnSpPr>
            <p:nvPr/>
          </p:nvCxnSpPr>
          <p:spPr>
            <a:xfrm flipV="1">
              <a:off x="297770" y="888724"/>
              <a:ext cx="8107438" cy="1006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297770" y="847199"/>
              <a:ext cx="103179" cy="10317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2"/>
                  </a:solidFill>
                </a:ln>
                <a:solidFill>
                  <a:srgbClr val="366092"/>
                </a:solidFill>
              </a:endParaRPr>
            </a:p>
          </p:txBody>
        </p:sp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38777983"/>
              </p:ext>
            </p:extLst>
          </p:nvPr>
        </p:nvGraphicFramePr>
        <p:xfrm>
          <a:off x="2667088" y="1490915"/>
          <a:ext cx="9372512" cy="4927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4298" y="685800"/>
            <a:ext cx="85533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Поликлиника </a:t>
            </a:r>
            <a:r>
              <a:rPr 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профосмотров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с кабинетом врача-психиатра-нарколога и кабинетом ПФО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2" y="1479115"/>
            <a:ext cx="2550000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ый треугольник 20"/>
          <p:cNvSpPr/>
          <p:nvPr/>
        </p:nvSpPr>
        <p:spPr>
          <a:xfrm rot="10800000">
            <a:off x="8374742" y="-3090"/>
            <a:ext cx="3817256" cy="6851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6200000">
            <a:off x="5305385" y="-22187"/>
            <a:ext cx="6864434" cy="6908801"/>
          </a:xfrm>
          <a:prstGeom prst="rtTriangle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8600" y="152400"/>
            <a:ext cx="8146141" cy="4924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Центр промышленной медицины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96600" y="50356"/>
            <a:ext cx="1036863" cy="1168844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3"/>
          <a:srcRect l="6609" t="30783" r="11722" b="56479"/>
          <a:stretch/>
        </p:blipFill>
        <p:spPr>
          <a:xfrm>
            <a:off x="152400" y="6375115"/>
            <a:ext cx="3581400" cy="48288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84298" y="644843"/>
            <a:ext cx="8107438" cy="103179"/>
            <a:chOff x="297770" y="847199"/>
            <a:chExt cx="8107438" cy="103179"/>
          </a:xfrm>
        </p:grpSpPr>
        <p:cxnSp>
          <p:nvCxnSpPr>
            <p:cNvPr id="9" name="Прямая соединительная линия 8"/>
            <p:cNvCxnSpPr>
              <a:stCxn id="10" idx="2"/>
            </p:cNvCxnSpPr>
            <p:nvPr/>
          </p:nvCxnSpPr>
          <p:spPr>
            <a:xfrm flipV="1">
              <a:off x="297770" y="888724"/>
              <a:ext cx="8107438" cy="1006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297770" y="847199"/>
              <a:ext cx="103179" cy="10317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2"/>
                  </a:solidFill>
                </a:ln>
                <a:solidFill>
                  <a:srgbClr val="366092"/>
                </a:solidFill>
              </a:endParaRPr>
            </a:p>
          </p:txBody>
        </p:sp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15995322"/>
              </p:ext>
            </p:extLst>
          </p:nvPr>
        </p:nvGraphicFramePr>
        <p:xfrm>
          <a:off x="2743200" y="1371604"/>
          <a:ext cx="9360000" cy="5131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4298" y="742890"/>
            <a:ext cx="85533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Центр профессиональной патологии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91" y="1465347"/>
            <a:ext cx="2532311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ый треугольник 20"/>
          <p:cNvSpPr/>
          <p:nvPr/>
        </p:nvSpPr>
        <p:spPr>
          <a:xfrm rot="10800000">
            <a:off x="8374742" y="-3090"/>
            <a:ext cx="3817256" cy="6851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6200000">
            <a:off x="5305385" y="-22187"/>
            <a:ext cx="6864434" cy="6908801"/>
          </a:xfrm>
          <a:prstGeom prst="rtTriangle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8600" y="152400"/>
            <a:ext cx="8146141" cy="4924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Центр промышленной медицины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96600" y="50356"/>
            <a:ext cx="1036863" cy="1168844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4"/>
          <a:srcRect l="6609" t="30783" r="11722" b="56479"/>
          <a:stretch/>
        </p:blipFill>
        <p:spPr>
          <a:xfrm>
            <a:off x="152400" y="6375115"/>
            <a:ext cx="3581400" cy="48288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84298" y="644843"/>
            <a:ext cx="8107438" cy="103179"/>
            <a:chOff x="297770" y="847199"/>
            <a:chExt cx="8107438" cy="103179"/>
          </a:xfrm>
        </p:grpSpPr>
        <p:cxnSp>
          <p:nvCxnSpPr>
            <p:cNvPr id="9" name="Прямая соединительная линия 8"/>
            <p:cNvCxnSpPr>
              <a:stCxn id="10" idx="2"/>
            </p:cNvCxnSpPr>
            <p:nvPr/>
          </p:nvCxnSpPr>
          <p:spPr>
            <a:xfrm flipV="1">
              <a:off x="297770" y="888724"/>
              <a:ext cx="8107438" cy="1006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297770" y="847199"/>
              <a:ext cx="103179" cy="10317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2"/>
                  </a:solidFill>
                </a:ln>
                <a:solidFill>
                  <a:srgbClr val="366092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4298" y="685800"/>
            <a:ext cx="85533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Поликлиника </a:t>
            </a:r>
            <a:r>
              <a:rPr lang="ru-RU" sz="2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профосмотров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и Центр профессиональной патологии</a:t>
            </a: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39" y="1371600"/>
            <a:ext cx="6768000" cy="507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4680" y="6431891"/>
            <a:ext cx="57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6"/>
              </a:rPr>
              <a:t>https://cloud.mail.ru/stock/iiweUZnGHv6V4SqeNmRoF8jd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871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ый треугольник 20"/>
          <p:cNvSpPr/>
          <p:nvPr/>
        </p:nvSpPr>
        <p:spPr>
          <a:xfrm rot="10800000">
            <a:off x="8374742" y="-3090"/>
            <a:ext cx="3817256" cy="6851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6200000">
            <a:off x="5305385" y="-22187"/>
            <a:ext cx="6864434" cy="6908801"/>
          </a:xfrm>
          <a:prstGeom prst="rtTriangle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8600" y="152400"/>
            <a:ext cx="8146141" cy="4924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Центр промышленной медицины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96600" y="50356"/>
            <a:ext cx="1036863" cy="1168844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3"/>
          <a:srcRect l="6609" t="30783" r="11722" b="56479"/>
          <a:stretch/>
        </p:blipFill>
        <p:spPr>
          <a:xfrm>
            <a:off x="152400" y="6375115"/>
            <a:ext cx="3581400" cy="48288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84298" y="644843"/>
            <a:ext cx="8107438" cy="103179"/>
            <a:chOff x="297770" y="847199"/>
            <a:chExt cx="8107438" cy="103179"/>
          </a:xfrm>
        </p:grpSpPr>
        <p:cxnSp>
          <p:nvCxnSpPr>
            <p:cNvPr id="9" name="Прямая соединительная линия 8"/>
            <p:cNvCxnSpPr>
              <a:stCxn id="10" idx="2"/>
            </p:cNvCxnSpPr>
            <p:nvPr/>
          </p:nvCxnSpPr>
          <p:spPr>
            <a:xfrm flipV="1">
              <a:off x="297770" y="888724"/>
              <a:ext cx="8107438" cy="1006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297770" y="847199"/>
              <a:ext cx="103179" cy="10317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2"/>
                  </a:solidFill>
                </a:ln>
                <a:solidFill>
                  <a:srgbClr val="366092"/>
                </a:solidFill>
              </a:endParaRPr>
            </a:p>
          </p:txBody>
        </p:sp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63147090"/>
              </p:ext>
            </p:extLst>
          </p:nvPr>
        </p:nvGraphicFramePr>
        <p:xfrm>
          <a:off x="3100042" y="1302602"/>
          <a:ext cx="9000000" cy="5131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4298" y="742890"/>
            <a:ext cx="85533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Фельдшерские здравпункты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0" y="1300859"/>
            <a:ext cx="2875500" cy="51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ый треугольник 20"/>
          <p:cNvSpPr/>
          <p:nvPr/>
        </p:nvSpPr>
        <p:spPr>
          <a:xfrm rot="10800000">
            <a:off x="8374742" y="-3090"/>
            <a:ext cx="3817256" cy="6851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ый треугольник 21"/>
          <p:cNvSpPr/>
          <p:nvPr/>
        </p:nvSpPr>
        <p:spPr>
          <a:xfrm rot="16200000">
            <a:off x="5305385" y="-22187"/>
            <a:ext cx="6864434" cy="6908801"/>
          </a:xfrm>
          <a:prstGeom prst="rtTriangle">
            <a:avLst/>
          </a:prstGeom>
          <a:solidFill>
            <a:schemeClr val="bg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28600" y="152400"/>
            <a:ext cx="8146141" cy="4924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Центр промышленной медицины</a:t>
            </a:r>
            <a:endParaRPr lang="ru-RU" sz="2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96600" y="50356"/>
            <a:ext cx="1036863" cy="1168844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 rotWithShape="1">
          <a:blip r:embed="rId3"/>
          <a:srcRect l="6609" t="30783" r="11722" b="56479"/>
          <a:stretch/>
        </p:blipFill>
        <p:spPr>
          <a:xfrm>
            <a:off x="152400" y="6375115"/>
            <a:ext cx="3581400" cy="48288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184298" y="644843"/>
            <a:ext cx="8107438" cy="103179"/>
            <a:chOff x="297770" y="847199"/>
            <a:chExt cx="8107438" cy="103179"/>
          </a:xfrm>
        </p:grpSpPr>
        <p:cxnSp>
          <p:nvCxnSpPr>
            <p:cNvPr id="9" name="Прямая соединительная линия 8"/>
            <p:cNvCxnSpPr>
              <a:stCxn id="10" idx="2"/>
            </p:cNvCxnSpPr>
            <p:nvPr/>
          </p:nvCxnSpPr>
          <p:spPr>
            <a:xfrm flipV="1">
              <a:off x="297770" y="888724"/>
              <a:ext cx="8107438" cy="10065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297770" y="847199"/>
              <a:ext cx="103179" cy="10317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tx2"/>
                  </a:solidFill>
                </a:ln>
                <a:solidFill>
                  <a:srgbClr val="366092"/>
                </a:solidFill>
              </a:endParaRPr>
            </a:p>
          </p:txBody>
        </p:sp>
      </p:grp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98109399"/>
              </p:ext>
            </p:extLst>
          </p:nvPr>
        </p:nvGraphicFramePr>
        <p:xfrm>
          <a:off x="3100042" y="1302602"/>
          <a:ext cx="9000000" cy="5131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84298" y="742890"/>
            <a:ext cx="855330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Фельдшерские здравпункты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0" y="1204555"/>
            <a:ext cx="2500606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5340</TotalTime>
  <Words>818</Words>
  <Application>Microsoft Office PowerPoint</Application>
  <PresentationFormat>Произвольный</PresentationFormat>
  <Paragraphs>196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opsmirt</dc:creator>
  <cp:lastModifiedBy>User-309-0</cp:lastModifiedBy>
  <cp:revision>542</cp:revision>
  <cp:lastPrinted>2023-08-30T11:52:03Z</cp:lastPrinted>
  <dcterms:created xsi:type="dcterms:W3CDTF">2019-01-25T12:38:22Z</dcterms:created>
  <dcterms:modified xsi:type="dcterms:W3CDTF">2026-03-06T11:04:41Z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2019-01-25T00:00:00Z</vt:filetime>
  </property>
</Properties>
</file>