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9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EAFFB-70EC-A959-CA0C-F1568C702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778933"/>
            <a:ext cx="8689976" cy="2032000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«Особенности перемещения маломобильного пациента»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1F44C0-E68A-183C-E2FB-B8C5EDB9C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871133"/>
          </a:xfrm>
        </p:spPr>
        <p:txBody>
          <a:bodyPr>
            <a:normAutofit/>
          </a:bodyPr>
          <a:lstStyle/>
          <a:p>
            <a:pPr algn="l"/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ДОКЛАДЧИК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Щетинина Олеся Юрьевна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Медицинская сестра неврологического отделения №1 для больных с ОНМК, ГБУЗ со «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тгкб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№5»</a:t>
            </a:r>
          </a:p>
          <a:p>
            <a:pPr algn="l"/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Содокладчик: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ворончихина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ирина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анатольевна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Медицинская сестра неврологического отделения №1 для больных с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онмк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гбуз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со «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тгкб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№5»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39031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7748D-D9A6-1705-74E4-9F9D4FAEA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90006"/>
            <a:ext cx="10351752" cy="783772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Использование скользящей простыни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15D9D4-A45C-2B69-FC1B-8862F2FC1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9124"/>
            <a:ext cx="3509157" cy="46788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174318-651D-E857-314F-9763E4BEA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044" y="1710048"/>
            <a:ext cx="3509157" cy="46788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0D5275-7CE5-2C22-6C1B-57F39DF51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088" y="1024130"/>
            <a:ext cx="3653438" cy="48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1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333B6-0CBD-F680-11DE-3DBD3DA12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1258"/>
            <a:ext cx="10351752" cy="172192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Перемещение пациента с кровати на кресло-каталку: 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(ПЕРЕМЕЩЕНИЕ ПАЦИЕНТА НА КРЕСЛО-КАТАЛКУ ВЫПОЛНЯЕТСЯ ОДНОЙ МЕДИЦИНСКОЙ СЕСТРОЙ, ЕСЛИ ПАЦИЕНТ МОЖЕТ ПОМОЧЬ).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CBF066-9F92-5C58-D678-B239BB8A0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3180"/>
            <a:ext cx="3659455" cy="48792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A43434-BF99-75BE-6DEA-16A7AFDBE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764" y="1978727"/>
            <a:ext cx="3659456" cy="48792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58F9E1-A901-D020-202D-17A02F803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121" y="1978726"/>
            <a:ext cx="3659456" cy="487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7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BA008-81F6-C7B2-5772-C1F995084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1256"/>
            <a:ext cx="10351752" cy="2838203"/>
          </a:xfrm>
        </p:spPr>
        <p:txBody>
          <a:bodyPr>
            <a:normAutofit fontScale="90000"/>
          </a:bodyPr>
          <a:lstStyle/>
          <a:p>
            <a:r>
              <a:rPr lang="ru-RU" sz="25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можно использовать подъёмник: </a:t>
            </a:r>
            <a:br>
              <a:rPr lang="ru-RU" sz="25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ru-RU" sz="25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Пересадка из кровати в кресло, коляску или на стул 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Перемещение в ванну, туалет или автомобиль 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Смена постельного белья 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 Гигиенические процедуры 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CDB247-0836-B0D1-B5EF-55C844EA8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29444"/>
            <a:ext cx="4410389" cy="43285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6DF0F3-D1CC-7D7A-8E00-3E17C1650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758" y="2766951"/>
            <a:ext cx="4459242" cy="409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98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E0846-39AD-AF18-8279-068ECAAC3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28564"/>
            <a:ext cx="10351752" cy="905234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Выводы: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0528C9-AAAA-7AF8-4130-03A759256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1971305"/>
            <a:ext cx="10351752" cy="3054336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Снизить риск травм и осложнений </a:t>
            </a:r>
          </a:p>
          <a:p>
            <a:pPr marL="457200" indent="-457200" algn="l">
              <a:buAutoNum type="arabicPeriod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Комфорт и безопасность пациента </a:t>
            </a:r>
          </a:p>
          <a:p>
            <a:pPr marL="457200" indent="-457200" algn="l">
              <a:buAutoNum type="arabicPeriod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Облегчить уход за больными (особенно при ограниченной подвижности) </a:t>
            </a:r>
          </a:p>
          <a:p>
            <a:pPr marL="457200" indent="-457200" algn="l">
              <a:buAutoNum type="arabicPeriod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Снизить риск профессиональных заболеваний у медперсонала  </a:t>
            </a:r>
          </a:p>
        </p:txBody>
      </p:sp>
    </p:spTree>
    <p:extLst>
      <p:ext uri="{BB962C8B-B14F-4D97-AF65-F5344CB8AC3E}">
        <p14:creationId xmlns:p14="http://schemas.microsoft.com/office/powerpoint/2010/main" val="3707112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E7678-9D9B-2DA7-9C90-52F620DD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060361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233110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2CF51-35B1-5739-19E6-C76052F7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Перемещение пациентов в медицине – это комплекс мероприятий для пациента и помощника перемене положения пациента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44F430-B028-2BFD-6300-6D220F12E2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транспортировки используют</a:t>
            </a:r>
            <a:r>
              <a:rPr lang="ru-RU" u="sng" dirty="0">
                <a:solidFill>
                  <a:schemeClr val="bg2">
                    <a:lumMod val="50000"/>
                  </a:schemeClr>
                </a:solidFill>
              </a:rPr>
              <a:t>: </a:t>
            </a:r>
          </a:p>
          <a:p>
            <a:pPr marL="0" indent="0" algn="ctr">
              <a:buNone/>
            </a:pPr>
            <a:endParaRPr lang="ru-RU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C40800-FCC1-0DBF-20F2-3D1913D9B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303" y="1974910"/>
            <a:ext cx="2554706" cy="38162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1715B6-66F4-F4D1-518F-0DEF8BB91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33" y="3166856"/>
            <a:ext cx="3312800" cy="3312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3AF736-7CD0-498D-7BFE-649E9187C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99644"/>
            <a:ext cx="3657359" cy="274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3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ABCC7-B257-EEC8-A3CE-7A1916D16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 также используют специальные приспособления для легкого перемещения, поворота: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F083C3-E5C8-F76A-7945-E298E699E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4" y="2214694"/>
            <a:ext cx="3535577" cy="28991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906E1E-6904-10C6-5402-B932340AA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639" y="1881153"/>
            <a:ext cx="2919647" cy="35662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6AB8FB-B5A6-D800-1D9F-E6372A347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631" y="4092222"/>
            <a:ext cx="4148667" cy="276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9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463A1-241B-6261-F1FE-F513CA90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28564"/>
            <a:ext cx="10351752" cy="1034104"/>
          </a:xfrm>
        </p:spPr>
        <p:txBody>
          <a:bodyPr>
            <a:normAutofit fontScale="90000"/>
          </a:bodyPr>
          <a:lstStyle/>
          <a:p>
            <a:r>
              <a:rPr lang="ru-RU" sz="30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безопасного перемещения необходимо соблюдать ряд обязательных условий: </a:t>
            </a:r>
            <a:br>
              <a:rPr lang="ru-RU" sz="3000" u="sng" dirty="0">
                <a:solidFill>
                  <a:schemeClr val="bg2">
                    <a:lumMod val="50000"/>
                  </a:schemeClr>
                </a:solidFill>
              </a:rPr>
            </a:br>
            <a:endParaRPr lang="ru-RU" sz="30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D6F0B4-D384-7BDF-FC9F-92993F3E2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2020711"/>
            <a:ext cx="10351752" cy="3004929"/>
          </a:xfrm>
        </p:spPr>
        <p:txBody>
          <a:bodyPr>
            <a:normAutofit fontScale="40000" lnSpcReduction="20000"/>
          </a:bodyPr>
          <a:lstStyle/>
          <a:p>
            <a:pPr marL="457200" indent="-457200" algn="l">
              <a:buAutoNum type="arabicPeriod"/>
            </a:pPr>
            <a:r>
              <a:rPr lang="ru-RU" sz="3600" dirty="0">
                <a:solidFill>
                  <a:srgbClr val="C00000"/>
                </a:solidFill>
              </a:rPr>
              <a:t>Удобная одежда, обувь на нескользкой подошве; </a:t>
            </a:r>
          </a:p>
          <a:p>
            <a:pPr marL="457200" indent="-457200" algn="l">
              <a:buAutoNum type="arabicPeriod"/>
            </a:pPr>
            <a:r>
              <a:rPr lang="ru-RU" sz="3600" dirty="0">
                <a:solidFill>
                  <a:srgbClr val="C00000"/>
                </a:solidFill>
              </a:rPr>
              <a:t>Вокруг кровати должно быть достаточно свободного места; </a:t>
            </a:r>
          </a:p>
          <a:p>
            <a:pPr marL="457200" indent="-457200" algn="l">
              <a:buAutoNum type="arabicPeriod"/>
            </a:pPr>
            <a:r>
              <a:rPr lang="ru-RU" sz="3600" dirty="0">
                <a:solidFill>
                  <a:srgbClr val="C00000"/>
                </a:solidFill>
              </a:rPr>
              <a:t>Тормоза на оборудовании должны быть исправны; </a:t>
            </a:r>
          </a:p>
          <a:p>
            <a:pPr marL="457200" indent="-457200" algn="l">
              <a:buAutoNum type="arabicPeriod"/>
            </a:pPr>
            <a:r>
              <a:rPr lang="ru-RU" sz="3600" dirty="0">
                <a:solidFill>
                  <a:srgbClr val="C00000"/>
                </a:solidFill>
              </a:rPr>
              <a:t>Удобная высота кровати; </a:t>
            </a:r>
          </a:p>
          <a:p>
            <a:pPr marL="457200" indent="-457200" algn="l">
              <a:buAutoNum type="arabicPeriod"/>
            </a:pPr>
            <a:r>
              <a:rPr lang="ru-RU" sz="3600" dirty="0">
                <a:solidFill>
                  <a:srgbClr val="C00000"/>
                </a:solidFill>
              </a:rPr>
              <a:t>Бортики кровати должны быть опущены;</a:t>
            </a:r>
          </a:p>
          <a:p>
            <a:pPr marL="457200" indent="-457200" algn="l">
              <a:buAutoNum type="arabicPeriod"/>
            </a:pPr>
            <a:r>
              <a:rPr lang="ru-RU" sz="3600" dirty="0" err="1">
                <a:solidFill>
                  <a:srgbClr val="C00000"/>
                </a:solidFill>
              </a:rPr>
              <a:t>ОбЪяснить</a:t>
            </a:r>
            <a:r>
              <a:rPr lang="ru-RU" sz="3600" dirty="0">
                <a:solidFill>
                  <a:srgbClr val="C00000"/>
                </a:solidFill>
              </a:rPr>
              <a:t> пациенту смысл перемещения; </a:t>
            </a:r>
          </a:p>
          <a:p>
            <a:pPr marL="457200" indent="-457200" algn="l">
              <a:buAutoNum type="arabicPeriod"/>
            </a:pPr>
            <a:r>
              <a:rPr lang="ru-RU" sz="3600" dirty="0">
                <a:solidFill>
                  <a:srgbClr val="C00000"/>
                </a:solidFill>
              </a:rPr>
              <a:t>Использовать возможности пациента; </a:t>
            </a:r>
          </a:p>
          <a:p>
            <a:pPr marL="457200" indent="-457200" algn="l">
              <a:buAutoNum type="arabicPeriod"/>
            </a:pPr>
            <a:r>
              <a:rPr lang="ru-RU" sz="3600" dirty="0">
                <a:solidFill>
                  <a:srgbClr val="C00000"/>
                </a:solidFill>
              </a:rPr>
              <a:t>Необходимо соблюдать </a:t>
            </a:r>
            <a:r>
              <a:rPr lang="ru-RU" sz="3600" b="1" u="sng" dirty="0">
                <a:solidFill>
                  <a:srgbClr val="C00000"/>
                </a:solidFill>
              </a:rPr>
              <a:t>эргономику! </a:t>
            </a:r>
          </a:p>
          <a:p>
            <a:pPr marL="457200" indent="-457200" algn="l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01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82D30-0700-9137-E5D3-3743080D0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1959793"/>
          </a:xfrm>
        </p:spPr>
        <p:txBody>
          <a:bodyPr/>
          <a:lstStyle/>
          <a:p>
            <a:r>
              <a:rPr lang="ru-RU" u="sng" dirty="0">
                <a:solidFill>
                  <a:srgbClr val="FF0000"/>
                </a:solidFill>
              </a:rPr>
              <a:t>Медицинская эргономика </a:t>
            </a:r>
            <a:r>
              <a:rPr lang="ru-RU" dirty="0"/>
              <a:t>– </a:t>
            </a:r>
            <a:br>
              <a:rPr lang="ru-RU" dirty="0"/>
            </a:b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это наука о том, как приспособить рабочую среду под человека, а не заставлять человека подстраиваться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AE1A3F-82C0-BCDF-EF38-D3E93C7C7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/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Она включает: </a:t>
            </a:r>
          </a:p>
          <a:p>
            <a:pPr marL="342900" indent="-342900" algn="l">
              <a:buFontTx/>
              <a:buChar char="-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Анализ движений, поз</a:t>
            </a:r>
          </a:p>
          <a:p>
            <a:pPr marL="342900" indent="-342900" algn="l">
              <a:buFontTx/>
              <a:buChar char="-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Зрительной нагрузки </a:t>
            </a:r>
          </a:p>
          <a:p>
            <a:pPr marL="342900" indent="-342900" algn="l">
              <a:buFontTx/>
              <a:buChar char="-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Стрессовых факторов</a:t>
            </a:r>
          </a:p>
          <a:p>
            <a:pPr marL="342900" indent="-342900" algn="l">
              <a:buFontTx/>
              <a:buChar char="-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Условий труда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AB1802-C7E4-49E8-E1DA-2183D5D26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134" y="2949333"/>
            <a:ext cx="4470550" cy="297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7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12C21-E55F-8251-32F6-E2EC2736C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842193"/>
          </a:xfrm>
        </p:spPr>
        <p:txBody>
          <a:bodyPr/>
          <a:lstStyle/>
          <a:p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Перемещение пациента в постели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5EF7D5-9E33-724D-D87A-954F3714F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1930401"/>
            <a:ext cx="10351752" cy="3095240"/>
          </a:xfrm>
        </p:spPr>
        <p:txBody>
          <a:bodyPr/>
          <a:lstStyle/>
          <a:p>
            <a:endParaRPr lang="ru-RU" dirty="0"/>
          </a:p>
          <a:p>
            <a:pPr marL="457200" indent="-457200"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Не делать резких движений – рывки могут вызвать боль, спазм мышц или повредить хрупкую кожу 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Ухаживающий человек должен стоять с прямой спиной, согнув ноги в коленях и тазобедренных суставах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Основная нагрузка должна приходиться на мышцы ног, а не на позвоночник</a:t>
            </a:r>
          </a:p>
        </p:txBody>
      </p:sp>
    </p:spTree>
    <p:extLst>
      <p:ext uri="{BB962C8B-B14F-4D97-AF65-F5344CB8AC3E}">
        <p14:creationId xmlns:p14="http://schemas.microsoft.com/office/powerpoint/2010/main" val="3976148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A07FB-CB38-908B-7554-C00BDA9BD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1259881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Перемещение к изголовью (один помощник)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50978B-043C-E7E7-8337-11AE42A3A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498" y="2088444"/>
            <a:ext cx="3471141" cy="462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58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AF31A-5A59-4D27-1197-11E92E39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20635"/>
            <a:ext cx="10351752" cy="807521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Перемещение к краю кровати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3AE5E5-491F-7E7B-93AC-9811AC8D0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356"/>
            <a:ext cx="3814233" cy="50856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F21048-C197-0DC7-5222-F658BF7FB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488" y="1772356"/>
            <a:ext cx="3814233" cy="50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72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9D344-CB6D-6654-E119-51AE759D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56261"/>
            <a:ext cx="10351752" cy="1213261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Поворот на бок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D61BC8-E59F-6520-D370-7B765BA86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9522"/>
            <a:ext cx="3966358" cy="52884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1E2B16-7661-C8A5-FFDF-9662C135F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644" y="1783278"/>
            <a:ext cx="3806041" cy="507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4499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{FFAC92BF-D803-43E2-92F6-46BDA4CCC650}TF62d0d592-7ac2-4846-a919-75806e8bead4d0ff91d8-62ae82eeecc3</Template>
  <TotalTime>189</TotalTime>
  <Words>334</Words>
  <Application>Microsoft Office PowerPoint</Application>
  <PresentationFormat>Широкоэкранный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Tw Cen MT</vt:lpstr>
      <vt:lpstr>Капля</vt:lpstr>
      <vt:lpstr>«Особенности перемещения маломобильного пациента» </vt:lpstr>
      <vt:lpstr>Перемещение пациентов в медицине – это комплекс мероприятий для пациента и помощника перемене положения пациента</vt:lpstr>
      <vt:lpstr>А также используют специальные приспособления для легкого перемещения, поворота: </vt:lpstr>
      <vt:lpstr>Для безопасного перемещения необходимо соблюдать ряд обязательных условий:  </vt:lpstr>
      <vt:lpstr>Медицинская эргономика –  это наука о том, как приспособить рабочую среду под человека, а не заставлять человека подстраиваться </vt:lpstr>
      <vt:lpstr>Перемещение пациента в постели</vt:lpstr>
      <vt:lpstr>Перемещение к изголовью (один помощник) </vt:lpstr>
      <vt:lpstr>Перемещение к краю кровати </vt:lpstr>
      <vt:lpstr>Поворот на бок </vt:lpstr>
      <vt:lpstr>Использование скользящей простыни  </vt:lpstr>
      <vt:lpstr>Перемещение пациента с кровати на кресло-каталку:  (ПЕРЕМЕЩЕНИЕ ПАЦИЕНТА НА КРЕСЛО-КАТАЛКУ ВЫПОЛНЯЕТСЯ ОДНОЙ МЕДИЦИНСКОЙ СЕСТРОЙ, ЕСЛИ ПАЦИЕНТ МОЖЕТ ПОМОЧЬ). </vt:lpstr>
      <vt:lpstr>как можно использовать подъёмник:   1. Пересадка из кровати в кресло, коляску или на стул   2. Перемещение в ванну, туалет или автомобиль   3. Смена постельного белья   4. Гигиенические процедуры  </vt:lpstr>
      <vt:lpstr>Выводы: </vt:lpstr>
      <vt:lpstr>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7</cp:revision>
  <dcterms:created xsi:type="dcterms:W3CDTF">2026-02-26T12:59:00Z</dcterms:created>
  <dcterms:modified xsi:type="dcterms:W3CDTF">2026-03-11T11:16:30Z</dcterms:modified>
</cp:coreProperties>
</file>